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header1.xml" ContentType="application/vnd.openxmlformats-officedocument.wordprocessingml.header+xml"/>
  <Override PartName="/word/footer1.xml" ContentType="application/vnd.openxmlformats-officedocument.wordprocessingml.footer+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2.xml" ContentType="application/vnd.openxmlformats-officedocument.themeOverrid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3.xml" ContentType="application/vnd.openxmlformats-officedocument.themeOverrid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drawings/drawing1.xml" ContentType="application/vnd.openxmlformats-officedocument.drawingml.chartshape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58E6D0" w14:textId="1D2AE6A1" w:rsidR="00563589" w:rsidRDefault="00885BE9" w:rsidP="0073460C">
      <w:pPr>
        <w:jc w:val="both"/>
        <w:rPr>
          <w:b/>
          <w:bCs/>
        </w:rPr>
      </w:pPr>
      <w:r>
        <w:rPr>
          <w:b/>
          <w:bCs/>
          <w:noProof/>
        </w:rPr>
        <w:drawing>
          <wp:anchor distT="0" distB="0" distL="114300" distR="114300" simplePos="0" relativeHeight="251658240" behindDoc="1" locked="0" layoutInCell="1" allowOverlap="1" wp14:anchorId="269C4335" wp14:editId="58B67E4D">
            <wp:simplePos x="0" y="0"/>
            <wp:positionH relativeFrom="page">
              <wp:posOffset>13335</wp:posOffset>
            </wp:positionH>
            <wp:positionV relativeFrom="paragraph">
              <wp:posOffset>-708822</wp:posOffset>
            </wp:positionV>
            <wp:extent cx="7546975" cy="10662699"/>
            <wp:effectExtent l="0" t="0" r="0" b="5715"/>
            <wp:wrapNone/>
            <wp:docPr id="21389424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cstate="screen">
                      <a:extLst>
                        <a:ext uri="{28A0092B-C50C-407E-A947-70E740481C1C}">
                          <a14:useLocalDpi xmlns:a14="http://schemas.microsoft.com/office/drawing/2010/main"/>
                        </a:ext>
                      </a:extLst>
                    </a:blip>
                    <a:srcRect/>
                    <a:stretch>
                      <a:fillRect/>
                    </a:stretch>
                  </pic:blipFill>
                  <pic:spPr bwMode="auto">
                    <a:xfrm>
                      <a:off x="0" y="0"/>
                      <a:ext cx="7546975" cy="10662699"/>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88BAD60" w14:textId="3BD7907C" w:rsidR="00563589" w:rsidRDefault="0000747D">
      <w:pPr>
        <w:rPr>
          <w:b/>
          <w:bCs/>
        </w:rPr>
      </w:pPr>
      <w:r w:rsidRPr="0000747D">
        <w:rPr>
          <w:b/>
          <w:bCs/>
          <w:noProof/>
        </w:rPr>
        <mc:AlternateContent>
          <mc:Choice Requires="wps">
            <w:drawing>
              <wp:anchor distT="45720" distB="45720" distL="114300" distR="114300" simplePos="0" relativeHeight="251660288" behindDoc="0" locked="0" layoutInCell="1" allowOverlap="1" wp14:anchorId="421B5ABD" wp14:editId="337D851E">
                <wp:simplePos x="0" y="0"/>
                <wp:positionH relativeFrom="margin">
                  <wp:align>center</wp:align>
                </wp:positionH>
                <wp:positionV relativeFrom="paragraph">
                  <wp:posOffset>7482358</wp:posOffset>
                </wp:positionV>
                <wp:extent cx="5889625" cy="1404620"/>
                <wp:effectExtent l="0" t="0" r="0" b="1905"/>
                <wp:wrapTopAndBottom/>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89625" cy="1404620"/>
                        </a:xfrm>
                        <a:prstGeom prst="rect">
                          <a:avLst/>
                        </a:prstGeom>
                        <a:noFill/>
                        <a:ln w="9525">
                          <a:noFill/>
                          <a:miter lim="800000"/>
                          <a:headEnd/>
                          <a:tailEnd/>
                        </a:ln>
                      </wps:spPr>
                      <wps:txbx>
                        <w:txbxContent>
                          <w:p w14:paraId="0C7FA232" w14:textId="77777777" w:rsidR="00DF283D" w:rsidRPr="000B48D6" w:rsidRDefault="0000747D" w:rsidP="00DF283D">
                            <w:pPr>
                              <w:jc w:val="center"/>
                              <w:rPr>
                                <w:b/>
                                <w:bCs/>
                                <w:color w:val="FFFFFF" w:themeColor="background1"/>
                                <w:sz w:val="40"/>
                                <w:szCs w:val="40"/>
                              </w:rPr>
                            </w:pPr>
                            <w:r w:rsidRPr="000B48D6">
                              <w:rPr>
                                <w:b/>
                                <w:bCs/>
                                <w:color w:val="FFFFFF" w:themeColor="background1"/>
                                <w:sz w:val="40"/>
                                <w:szCs w:val="40"/>
                              </w:rPr>
                              <w:t>AS "SADALES TĪKLS" ELEKTROENERĢIJAS SADALES SISTĒMAS ATTĪSTĪBAS PLĀNS</w:t>
                            </w:r>
                          </w:p>
                          <w:p w14:paraId="513F4CFD" w14:textId="41E515BC" w:rsidR="0000747D" w:rsidRPr="000B48D6" w:rsidRDefault="0000747D" w:rsidP="00DF283D">
                            <w:pPr>
                              <w:jc w:val="center"/>
                              <w:rPr>
                                <w:b/>
                                <w:bCs/>
                                <w:color w:val="A2BD30" w:themeColor="accent2"/>
                                <w:sz w:val="40"/>
                                <w:szCs w:val="40"/>
                              </w:rPr>
                            </w:pPr>
                            <w:r w:rsidRPr="000B48D6">
                              <w:rPr>
                                <w:b/>
                                <w:bCs/>
                                <w:color w:val="A2BD30" w:themeColor="accent2"/>
                                <w:sz w:val="40"/>
                                <w:szCs w:val="40"/>
                              </w:rPr>
                              <w:t>2027-2036</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421B5ABD" id="_x0000_t202" coordsize="21600,21600" o:spt="202" path="m,l,21600r21600,l21600,xe">
                <v:stroke joinstyle="miter"/>
                <v:path gradientshapeok="t" o:connecttype="rect"/>
              </v:shapetype>
              <v:shape id="Text Box 2" o:spid="_x0000_s1026" type="#_x0000_t202" style="position:absolute;margin-left:0;margin-top:589.15pt;width:463.75pt;height:110.6pt;z-index:251660288;visibility:visible;mso-wrap-style:square;mso-width-percent:0;mso-height-percent:200;mso-wrap-distance-left:9pt;mso-wrap-distance-top:3.6pt;mso-wrap-distance-right:9pt;mso-wrap-distance-bottom:3.6pt;mso-position-horizontal:center;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UYnC+QEAAM4DAAAOAAAAZHJzL2Uyb0RvYy54bWysU8GO2yAQvVfqPyDuje0oSRMrzmq721SV&#10;tttK234AxjhGBYYCiZ1+fQfszUbbW1Uf0OCBN/PePLY3g1bkJJyXYCpazHJKhOHQSHOo6I/v+3dr&#10;SnxgpmEKjKjoWXh6s3v7ZtvbUsyhA9UIRxDE+LK3Fe1CsGWWed4JzfwMrDCYbMFpFnDrDlnjWI/o&#10;WmXzPF9lPbjGOuDCe/x7PybpLuG3reDha9t6EYiqKPYW0urSWsc1221ZeXDMdpJPbbB/6EIzabDo&#10;BeqeBUaOTv4FpSV34KENMw46g7aVXCQOyKbIX7F56pgViQuK4+1FJv//YPnj6cl+cyQMH2DAASYS&#10;3j4A/+mJgbuOmYO4dQ76TrAGCxdRsqy3vpyuRql96SNI3X+BBofMjgES0NA6HVVBngTRcQDni+hi&#10;CITjz+V6vVnNl5RwzBWLfLGap7FkrHy+bp0PnwRoEoOKOpxqgmenBx9iO6x8PhKrGdhLpdJklSF9&#10;RTdLxH+V0TKg8ZTUFV3n8RutEFl+NE26HJhUY4wFlJloR6Yj5zDUAx6M9GtoziiAg9Fg+CAw6MD9&#10;pqRHc1XU/zoyJyhRnw2KuCkWi+jGtFks3yNj4q4z9XWGGY5QFQ2UjOFdSA6OjLy9RbH3Msnw0snU&#10;K5omqTMZPLryep9OvTzD3R8AAAD//wMAUEsDBBQABgAIAAAAIQC8cz783wAAAAoBAAAPAAAAZHJz&#10;L2Rvd25yZXYueG1sTI/BTsMwEETvSPyDtUjcqNNUJU2IU1WoLUdKiTi7sZtEjdeW7abh71lOcNyZ&#10;0eybcj2ZgY3ah96igPksAaaxsarHVkD9uXtaAQtRopKDRS3gWwdYV/d3pSyUveGHHo+xZVSCoZAC&#10;uhhdwXloOm1kmFmnkbyz9UZGOn3LlZc3KjcDT5PkmRvZI33opNOvnW4ux6sR4KLbZ2/+/bDZ7sak&#10;/trXad9uhXh8mDYvwKKe4l8YfvEJHSpiOtkrqsAGATQkkjrPVgtg5OdptgR2ImmR50vgVcn/T6h+&#10;AAAA//8DAFBLAQItABQABgAIAAAAIQC2gziS/gAAAOEBAAATAAAAAAAAAAAAAAAAAAAAAABbQ29u&#10;dGVudF9UeXBlc10ueG1sUEsBAi0AFAAGAAgAAAAhADj9If/WAAAAlAEAAAsAAAAAAAAAAAAAAAAA&#10;LwEAAF9yZWxzLy5yZWxzUEsBAi0AFAAGAAgAAAAhAEdRicL5AQAAzgMAAA4AAAAAAAAAAAAAAAAA&#10;LgIAAGRycy9lMm9Eb2MueG1sUEsBAi0AFAAGAAgAAAAhALxzPvzfAAAACgEAAA8AAAAAAAAAAAAA&#10;AAAAUwQAAGRycy9kb3ducmV2LnhtbFBLBQYAAAAABAAEAPMAAABfBQAAAAA=&#10;" filled="f" stroked="f">
                <v:textbox style="mso-fit-shape-to-text:t">
                  <w:txbxContent>
                    <w:p w14:paraId="0C7FA232" w14:textId="77777777" w:rsidR="00DF283D" w:rsidRPr="000B48D6" w:rsidRDefault="0000747D" w:rsidP="00DF283D">
                      <w:pPr>
                        <w:jc w:val="center"/>
                        <w:rPr>
                          <w:b/>
                          <w:bCs/>
                          <w:color w:val="FFFFFF" w:themeColor="background1"/>
                          <w:sz w:val="40"/>
                          <w:szCs w:val="40"/>
                        </w:rPr>
                      </w:pPr>
                      <w:r w:rsidRPr="000B48D6">
                        <w:rPr>
                          <w:b/>
                          <w:bCs/>
                          <w:color w:val="FFFFFF" w:themeColor="background1"/>
                          <w:sz w:val="40"/>
                          <w:szCs w:val="40"/>
                        </w:rPr>
                        <w:t>AS "SADALES TĪKLS" ELEKTROENERĢIJAS SADALES SISTĒMAS ATTĪSTĪBAS PLĀNS</w:t>
                      </w:r>
                    </w:p>
                    <w:p w14:paraId="513F4CFD" w14:textId="41E515BC" w:rsidR="0000747D" w:rsidRPr="000B48D6" w:rsidRDefault="0000747D" w:rsidP="00DF283D">
                      <w:pPr>
                        <w:jc w:val="center"/>
                        <w:rPr>
                          <w:b/>
                          <w:bCs/>
                          <w:color w:val="A2BD30" w:themeColor="accent2"/>
                          <w:sz w:val="40"/>
                          <w:szCs w:val="40"/>
                        </w:rPr>
                      </w:pPr>
                      <w:r w:rsidRPr="000B48D6">
                        <w:rPr>
                          <w:b/>
                          <w:bCs/>
                          <w:color w:val="A2BD30" w:themeColor="accent2"/>
                          <w:sz w:val="40"/>
                          <w:szCs w:val="40"/>
                        </w:rPr>
                        <w:t>2027-2036</w:t>
                      </w:r>
                    </w:p>
                  </w:txbxContent>
                </v:textbox>
                <w10:wrap type="topAndBottom" anchorx="margin"/>
              </v:shape>
            </w:pict>
          </mc:Fallback>
        </mc:AlternateContent>
      </w:r>
      <w:r w:rsidR="00563589">
        <w:rPr>
          <w:b/>
          <w:bCs/>
        </w:rPr>
        <w:br w:type="page"/>
      </w:r>
    </w:p>
    <w:bookmarkStart w:id="0" w:name="_Toc238048482"/>
    <w:bookmarkStart w:id="1" w:name="_Toc238115192"/>
    <w:p w14:paraId="7F2A5EA3" w14:textId="3F978408" w:rsidR="00DF283D" w:rsidRDefault="00D4799B" w:rsidP="00DF283D">
      <w:pPr>
        <w:pStyle w:val="Heading1"/>
        <w:spacing w:before="0"/>
        <w:rPr>
          <w:rFonts w:asciiTheme="minorHAnsi" w:hAnsiTheme="minorHAnsi"/>
          <w:b w:val="0"/>
          <w:bCs/>
          <w:szCs w:val="72"/>
        </w:rPr>
      </w:pPr>
      <w:r>
        <w:rPr>
          <w:rFonts w:asciiTheme="minorHAnsi" w:hAnsiTheme="minorHAnsi"/>
          <w:b w:val="0"/>
          <w:bCs/>
          <w:noProof/>
          <w:szCs w:val="72"/>
        </w:rPr>
        <w:lastRenderedPageBreak/>
        <mc:AlternateContent>
          <mc:Choice Requires="wps">
            <w:drawing>
              <wp:anchor distT="0" distB="0" distL="114300" distR="114300" simplePos="0" relativeHeight="251678720" behindDoc="1" locked="0" layoutInCell="1" allowOverlap="1" wp14:anchorId="32B10697" wp14:editId="1464BB02">
                <wp:simplePos x="0" y="0"/>
                <wp:positionH relativeFrom="page">
                  <wp:align>left</wp:align>
                </wp:positionH>
                <wp:positionV relativeFrom="paragraph">
                  <wp:posOffset>-724535</wp:posOffset>
                </wp:positionV>
                <wp:extent cx="7649155" cy="10949050"/>
                <wp:effectExtent l="0" t="0" r="28575" b="24130"/>
                <wp:wrapNone/>
                <wp:docPr id="1858803924" name="Rectangle 4"/>
                <wp:cNvGraphicFramePr/>
                <a:graphic xmlns:a="http://schemas.openxmlformats.org/drawingml/2006/main">
                  <a:graphicData uri="http://schemas.microsoft.com/office/word/2010/wordprocessingShape">
                    <wps:wsp>
                      <wps:cNvSpPr/>
                      <wps:spPr>
                        <a:xfrm>
                          <a:off x="0" y="0"/>
                          <a:ext cx="7649155" cy="10949050"/>
                        </a:xfrm>
                        <a:prstGeom prst="rect">
                          <a:avLst/>
                        </a:prstGeom>
                        <a:gradFill flip="none" rotWithShape="1">
                          <a:gsLst>
                            <a:gs pos="46000">
                              <a:srgbClr val="09599C"/>
                            </a:gs>
                            <a:gs pos="0">
                              <a:schemeClr val="accent1">
                                <a:shade val="67500"/>
                                <a:satMod val="115000"/>
                              </a:schemeClr>
                            </a:gs>
                            <a:gs pos="100000">
                              <a:schemeClr val="accent4"/>
                            </a:gs>
                          </a:gsLst>
                          <a:lin ang="18900000" scaled="1"/>
                          <a:tileRect/>
                        </a:gra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cei="http://schemas.microsoft.com/office/word/2026/wordml/cei">
            <w:pict>
              <v:rect w14:anchorId="498FE5FE" id="Rectangle 4" o:spid="_x0000_s1026" style="position:absolute;margin-left:0;margin-top:-57.05pt;width:602.3pt;height:862.15pt;z-index:-251637760;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wpGl2AIAAGEGAAAOAAAAZHJzL2Uyb0RvYy54bWysVd1v2yAQf5+0/wHxvtqOkrSO6lRRqk6T&#10;urZqO/WZYIiRMDAgX/vrd4DtRG22h2kvDnB3v7v73Ueub/atRFtmndCqwsVFjhFTVNdCrSv84/Xu&#10;yxVGzhNVE6kVq/CBOXwz//zpemdmbKQbLWtmEYAoN9uZCjfem1mWOdqwlrgLbZgCIde2JR6udp3V&#10;luwAvZXZKM+n2U7b2lhNmXPwepuEeB7xOWfUP3LumEeywhCbj18bv6vwzebXZLa2xDSCdmGQf4ii&#10;JUKB0wHqlniCNlZ8gGoFtdpp7i+objPNuaAs5gDZFPm7bF4aYljMBchxZqDJ/T9Y+rB9MU8WaNgZ&#10;N3NwDFnsuW3DL8SH9pGsw0AW23tE4fFyOi6LyQQjCrIiL8dlPol8Zkd7Y53/ynSLwqHCFsoRWSLb&#10;e+fBJ6j2Kh159Z2QEnEpoBcUdAxGVvs34ZvIBThKLDuwjxYOGQ10jKd5nkeRs+vVUlq0JaHi5aQs&#10;l6HI4GntTi067dBnbNAnlDLlkw/XkJolmOnlBNBjqzjiv+s6PRcFPPcpx44NSGd8FaDWh3fO4fgk&#10;whhol50UCpEwSMVVmSCQo0SyOvAQw/FCsmdgtcvQksgfhHCsZjz5g2Qhe6meGUeihvqNEl3n4vlA&#10;wJ8TjYABmUPdBuwO4Dx2irXTD6Yszulg/NfKJOPBInrWyg/GrVDanstMQlk7z0m/JylRE1ha6frw&#10;ZEPDxZZ3ht4J6Nt74vwTsbAWYIHAqvOP8OFS7yqsuxNGjba/zr0HfZhWkGK0gzVTYfdzQyz0tfym&#10;oHHLYjwOeylexpPLEVzsqWR1KlGbdqmhrwtYqobGY9D3sj9yq9s32IiL4BVERFHwXWHqbX9Z+rT+&#10;YKdStlhENdhFhvh79WJoP2JhLl/3b8Sabng9DP6D7lcSmb2b4aQb6qH0YuM1F7Epj7x2fMMeSxOS&#10;dm5YlKf3qHX8Z5j/BgAA//8DAFBLAwQUAAYACAAAACEABdtNDOAAAAALAQAADwAAAGRycy9kb3du&#10;cmV2LnhtbEyPwWrDMBBE74X+g9hALyGR5AYTXMshBHIsadLSs2JtbBNLMtbGcf31VU7tbZZZZt7k&#10;m9G2bMA+NN4pkEsBDF3pTeMqBV+f+8UaWCDtjG69QwU/GGBTPD/lOjP+7o44nKhiMcSFTCuoibqM&#10;81DWaHVY+g5d9C6+t5ri2Vfc9Poew23LEyFSbnXjYkOtO9zVWF5PN6tgeiW+nj7mw+4w7b/p/XrY&#10;zo9cqZfZuH0DRjjS3zM88CM6FJHp7G/OBNYqiENIwULKlQT28BOxSoGdo0qlSIAXOf+/ofgFAAD/&#10;/wMAUEsBAi0AFAAGAAgAAAAhALaDOJL+AAAA4QEAABMAAAAAAAAAAAAAAAAAAAAAAFtDb250ZW50&#10;X1R5cGVzXS54bWxQSwECLQAUAAYACAAAACEAOP0h/9YAAACUAQAACwAAAAAAAAAAAAAAAAAvAQAA&#10;X3JlbHMvLnJlbHNQSwECLQAUAAYACAAAACEAEsKRpdgCAABhBgAADgAAAAAAAAAAAAAAAAAuAgAA&#10;ZHJzL2Uyb0RvYy54bWxQSwECLQAUAAYACAAAACEABdtNDOAAAAALAQAADwAAAAAAAAAAAAAAAAAy&#10;BQAAZHJzL2Rvd25yZXYueG1sUEsFBgAAAAAEAAQA8wAAAD8GAAAAAA==&#10;" fillcolor="#033463 [2148]" strokecolor="#000b15 [484]" strokeweight="1pt">
                <v:fill color2="#229bd7 [3207]" rotate="t" angle="135" colors="0 #004185;30147f #09599c;1 #229bd7" focus="100%" type="gradient"/>
                <w10:wrap anchorx="page"/>
              </v:rect>
            </w:pict>
          </mc:Fallback>
        </mc:AlternateContent>
      </w:r>
      <w:bookmarkEnd w:id="0"/>
      <w:bookmarkEnd w:id="1"/>
    </w:p>
    <w:p w14:paraId="4725DD34" w14:textId="77777777" w:rsidR="00DF283D" w:rsidRDefault="00DF283D" w:rsidP="00DF283D">
      <w:pPr>
        <w:pStyle w:val="Heading1"/>
        <w:spacing w:before="0"/>
        <w:rPr>
          <w:rFonts w:asciiTheme="minorHAnsi" w:hAnsiTheme="minorHAnsi"/>
          <w:b w:val="0"/>
          <w:bCs/>
          <w:szCs w:val="72"/>
        </w:rPr>
      </w:pPr>
    </w:p>
    <w:p w14:paraId="33B369D3" w14:textId="77777777" w:rsidR="00DF283D" w:rsidRDefault="00DF283D" w:rsidP="00DF283D">
      <w:pPr>
        <w:pStyle w:val="Heading1"/>
        <w:spacing w:before="0"/>
        <w:rPr>
          <w:rFonts w:asciiTheme="minorHAnsi" w:hAnsiTheme="minorHAnsi"/>
          <w:b w:val="0"/>
          <w:bCs/>
          <w:szCs w:val="72"/>
        </w:rPr>
      </w:pPr>
    </w:p>
    <w:p w14:paraId="78B9432A" w14:textId="77777777" w:rsidR="00DF283D" w:rsidRDefault="00DF283D" w:rsidP="00DF283D">
      <w:pPr>
        <w:pStyle w:val="Heading1"/>
        <w:spacing w:before="0"/>
        <w:rPr>
          <w:rFonts w:asciiTheme="minorHAnsi" w:hAnsiTheme="minorHAnsi"/>
          <w:b w:val="0"/>
          <w:bCs/>
          <w:szCs w:val="72"/>
        </w:rPr>
      </w:pPr>
    </w:p>
    <w:p w14:paraId="589D184E" w14:textId="77777777" w:rsidR="00DF283D" w:rsidRDefault="00DF283D" w:rsidP="00DF283D">
      <w:pPr>
        <w:pStyle w:val="Heading1"/>
        <w:spacing w:before="0"/>
        <w:rPr>
          <w:rFonts w:asciiTheme="minorHAnsi" w:hAnsiTheme="minorHAnsi"/>
          <w:b w:val="0"/>
          <w:bCs/>
          <w:szCs w:val="72"/>
        </w:rPr>
      </w:pPr>
    </w:p>
    <w:p w14:paraId="0D448D20" w14:textId="77777777" w:rsidR="00DF283D" w:rsidRDefault="00DF283D" w:rsidP="00DF283D">
      <w:pPr>
        <w:pStyle w:val="Heading1"/>
        <w:spacing w:before="0"/>
        <w:rPr>
          <w:rFonts w:asciiTheme="minorHAnsi" w:hAnsiTheme="minorHAnsi"/>
          <w:b w:val="0"/>
          <w:bCs/>
          <w:szCs w:val="72"/>
        </w:rPr>
      </w:pPr>
    </w:p>
    <w:p w14:paraId="35801983" w14:textId="72C9964A" w:rsidR="00DF283D" w:rsidRPr="000B48D6" w:rsidRDefault="002B246E" w:rsidP="00885BE9">
      <w:pPr>
        <w:pStyle w:val="Heading1"/>
        <w:spacing w:before="0"/>
      </w:pPr>
      <w:bookmarkStart w:id="2" w:name="_Toc238042978"/>
      <w:bookmarkStart w:id="3" w:name="_Toc238043134"/>
      <w:bookmarkStart w:id="4" w:name="_Toc238048483"/>
      <w:bookmarkStart w:id="5" w:name="_Toc238115193"/>
      <w:r w:rsidRPr="000B48D6">
        <w:rPr>
          <w:rFonts w:asciiTheme="minorHAnsi" w:hAnsiTheme="minorHAnsi"/>
          <w:szCs w:val="72"/>
        </w:rPr>
        <w:t>Plāna izstrāde</w:t>
      </w:r>
      <w:r w:rsidR="00470366">
        <w:rPr>
          <w:rFonts w:asciiTheme="minorHAnsi" w:hAnsiTheme="minorHAnsi"/>
          <w:szCs w:val="72"/>
        </w:rPr>
        <w:t>s</w:t>
      </w:r>
      <w:r>
        <w:rPr>
          <w:rFonts w:asciiTheme="minorHAnsi" w:hAnsiTheme="minorHAnsi"/>
          <w:szCs w:val="72"/>
        </w:rPr>
        <w:br/>
      </w:r>
      <w:r w:rsidRPr="000B48D6">
        <w:rPr>
          <w:rFonts w:asciiTheme="minorHAnsi" w:hAnsiTheme="minorHAnsi"/>
          <w:szCs w:val="72"/>
          <w:u w:val="thick" w:color="A2BD30" w:themeColor="accent2"/>
        </w:rPr>
        <w:t>pamatojums</w:t>
      </w:r>
      <w:bookmarkEnd w:id="2"/>
      <w:bookmarkEnd w:id="3"/>
      <w:bookmarkEnd w:id="4"/>
      <w:bookmarkEnd w:id="5"/>
    </w:p>
    <w:p w14:paraId="03E115E1" w14:textId="77777777" w:rsidR="00DF283D" w:rsidRDefault="00DF283D" w:rsidP="0073460C">
      <w:pPr>
        <w:jc w:val="both"/>
      </w:pPr>
    </w:p>
    <w:p w14:paraId="3F6DC9EA" w14:textId="77777777" w:rsidR="00DF283D" w:rsidRDefault="00DF283D" w:rsidP="0073460C">
      <w:pPr>
        <w:jc w:val="both"/>
      </w:pPr>
    </w:p>
    <w:p w14:paraId="4E75E64E" w14:textId="77777777" w:rsidR="00DF283D" w:rsidRDefault="00DF283D" w:rsidP="00DF283D"/>
    <w:p w14:paraId="5F9D48F1" w14:textId="29D3B21E" w:rsidR="00C843FE" w:rsidRDefault="004A008F" w:rsidP="00C843FE">
      <w:r w:rsidRPr="004A008F">
        <w:rPr>
          <w:color w:val="FFFFFF" w:themeColor="background1"/>
          <w:sz w:val="36"/>
          <w:szCs w:val="36"/>
        </w:rPr>
        <w:t>AS "Sadales tīkls" elektroenerģijas sadales sistēmas attīstības plāns izstrādāts saskaņā ar Sabiedrisko pakalpojumu regulēšanas komisijas padomes 2020. gada 28. maija lēmuma Nr. 1/5 apstiprinātajiem noteikumiem "Noteikumi par elektroenerģijas sadales sistēmas attīstības plānu".</w:t>
      </w:r>
      <w:r w:rsidR="00DF283D">
        <w:br w:type="page"/>
      </w:r>
    </w:p>
    <w:sdt>
      <w:sdtPr>
        <w:id w:val="467486926"/>
        <w:docPartObj>
          <w:docPartGallery w:val="Table of Contents"/>
          <w:docPartUnique/>
        </w:docPartObj>
      </w:sdtPr>
      <w:sdtEndPr>
        <w:rPr>
          <w:b/>
          <w:bCs/>
          <w:noProof/>
        </w:rPr>
      </w:sdtEndPr>
      <w:sdtContent>
        <w:p w14:paraId="3CE9B762" w14:textId="3DBC2A83" w:rsidR="00C843FE" w:rsidRPr="00FD0CD9" w:rsidRDefault="00C843FE" w:rsidP="00C843FE">
          <w:pPr>
            <w:rPr>
              <w:rStyle w:val="Heading1Char"/>
              <w:color w:val="054F95" w:themeColor="accent1"/>
              <w:u w:val="thick" w:color="A2BD30" w:themeColor="accent2"/>
            </w:rPr>
          </w:pPr>
          <w:r w:rsidRPr="00FD0CD9">
            <w:rPr>
              <w:rStyle w:val="Heading1Char"/>
              <w:color w:val="054F95" w:themeColor="accent1"/>
              <w:u w:val="thick" w:color="A2BD30" w:themeColor="accent2"/>
            </w:rPr>
            <w:t>Saturs</w:t>
          </w:r>
        </w:p>
        <w:p w14:paraId="05E8ADA8" w14:textId="72972551" w:rsidR="006E7818" w:rsidRDefault="00C843FE">
          <w:pPr>
            <w:pStyle w:val="TOC1"/>
            <w:rPr>
              <w:rFonts w:asciiTheme="minorHAnsi" w:eastAsiaTheme="minorEastAsia" w:hAnsiTheme="minorHAnsi" w:cstheme="minorBidi"/>
              <w:b w:val="0"/>
              <w:bCs w:val="0"/>
              <w:color w:val="auto"/>
              <w:lang w:eastAsia="lv-LV"/>
            </w:rPr>
          </w:pPr>
          <w:r>
            <w:rPr>
              <w:b w:val="0"/>
              <w:bCs w:val="0"/>
            </w:rPr>
            <w:fldChar w:fldCharType="begin"/>
          </w:r>
          <w:r>
            <w:rPr>
              <w:b w:val="0"/>
              <w:bCs w:val="0"/>
            </w:rPr>
            <w:instrText xml:space="preserve"> TOC \o "1-2" \h \z \u </w:instrText>
          </w:r>
          <w:r>
            <w:rPr>
              <w:b w:val="0"/>
              <w:bCs w:val="0"/>
            </w:rPr>
            <w:fldChar w:fldCharType="separate"/>
          </w:r>
          <w:hyperlink w:anchor="_Toc238115195" w:history="1">
            <w:r w:rsidR="006E7818" w:rsidRPr="00CB0A1F">
              <w:rPr>
                <w:rStyle w:val="Hyperlink"/>
              </w:rPr>
              <w:t>AS "Sadales tīkls" elektroenerģijas sadales sistēmas raksturojums</w:t>
            </w:r>
            <w:r w:rsidR="006E7818">
              <w:rPr>
                <w:webHidden/>
              </w:rPr>
              <w:tab/>
            </w:r>
            <w:r w:rsidR="006E7818">
              <w:rPr>
                <w:webHidden/>
              </w:rPr>
              <w:fldChar w:fldCharType="begin"/>
            </w:r>
            <w:r w:rsidR="006E7818">
              <w:rPr>
                <w:webHidden/>
              </w:rPr>
              <w:instrText xml:space="preserve"> PAGEREF _Toc238115195 \h </w:instrText>
            </w:r>
            <w:r w:rsidR="006E7818">
              <w:rPr>
                <w:webHidden/>
              </w:rPr>
            </w:r>
            <w:r w:rsidR="006E7818">
              <w:rPr>
                <w:webHidden/>
              </w:rPr>
              <w:fldChar w:fldCharType="separate"/>
            </w:r>
            <w:r w:rsidR="006553CF">
              <w:rPr>
                <w:webHidden/>
              </w:rPr>
              <w:t>4</w:t>
            </w:r>
            <w:r w:rsidR="006E7818">
              <w:rPr>
                <w:webHidden/>
              </w:rPr>
              <w:fldChar w:fldCharType="end"/>
            </w:r>
          </w:hyperlink>
        </w:p>
        <w:p w14:paraId="4A5AA786" w14:textId="57CEFDBC" w:rsidR="006E7818" w:rsidRDefault="006E7818">
          <w:pPr>
            <w:pStyle w:val="TOC2"/>
            <w:tabs>
              <w:tab w:val="right" w:pos="10456"/>
            </w:tabs>
            <w:rPr>
              <w:rFonts w:eastAsiaTheme="minorEastAsia" w:cstheme="minorBidi"/>
              <w:b w:val="0"/>
              <w:bCs w:val="0"/>
              <w:noProof/>
              <w:sz w:val="24"/>
              <w:szCs w:val="24"/>
              <w:lang w:eastAsia="lv-LV"/>
            </w:rPr>
          </w:pPr>
          <w:hyperlink w:anchor="_Toc238115196" w:history="1">
            <w:r w:rsidRPr="00CB0A1F">
              <w:rPr>
                <w:rStyle w:val="Hyperlink"/>
                <w:noProof/>
              </w:rPr>
              <w:t>Klientu un sadalītās elektroenerģijas sadalījums</w:t>
            </w:r>
            <w:r>
              <w:rPr>
                <w:noProof/>
                <w:webHidden/>
              </w:rPr>
              <w:tab/>
            </w:r>
            <w:r>
              <w:rPr>
                <w:noProof/>
                <w:webHidden/>
              </w:rPr>
              <w:fldChar w:fldCharType="begin"/>
            </w:r>
            <w:r>
              <w:rPr>
                <w:noProof/>
                <w:webHidden/>
              </w:rPr>
              <w:instrText xml:space="preserve"> PAGEREF _Toc238115196 \h </w:instrText>
            </w:r>
            <w:r>
              <w:rPr>
                <w:noProof/>
                <w:webHidden/>
              </w:rPr>
            </w:r>
            <w:r>
              <w:rPr>
                <w:noProof/>
                <w:webHidden/>
              </w:rPr>
              <w:fldChar w:fldCharType="separate"/>
            </w:r>
            <w:r w:rsidR="006553CF">
              <w:rPr>
                <w:noProof/>
                <w:webHidden/>
              </w:rPr>
              <w:t>5</w:t>
            </w:r>
            <w:r>
              <w:rPr>
                <w:noProof/>
                <w:webHidden/>
              </w:rPr>
              <w:fldChar w:fldCharType="end"/>
            </w:r>
          </w:hyperlink>
        </w:p>
        <w:p w14:paraId="12D9A0F1" w14:textId="177828E1" w:rsidR="006E7818" w:rsidRDefault="006E7818">
          <w:pPr>
            <w:pStyle w:val="TOC2"/>
            <w:tabs>
              <w:tab w:val="right" w:pos="10456"/>
            </w:tabs>
            <w:rPr>
              <w:rFonts w:eastAsiaTheme="minorEastAsia" w:cstheme="minorBidi"/>
              <w:b w:val="0"/>
              <w:bCs w:val="0"/>
              <w:noProof/>
              <w:sz w:val="24"/>
              <w:szCs w:val="24"/>
              <w:lang w:eastAsia="lv-LV"/>
            </w:rPr>
          </w:pPr>
          <w:hyperlink w:anchor="_Toc238115197" w:history="1">
            <w:r w:rsidRPr="00CB0A1F">
              <w:rPr>
                <w:rStyle w:val="Hyperlink"/>
                <w:noProof/>
              </w:rPr>
              <w:t>Kapitālieguldījumi elektrotīkla pārbūvē, atjaunošanā un drošuma uzlabošanā</w:t>
            </w:r>
            <w:r>
              <w:rPr>
                <w:noProof/>
                <w:webHidden/>
              </w:rPr>
              <w:tab/>
            </w:r>
            <w:r>
              <w:rPr>
                <w:noProof/>
                <w:webHidden/>
              </w:rPr>
              <w:fldChar w:fldCharType="begin"/>
            </w:r>
            <w:r>
              <w:rPr>
                <w:noProof/>
                <w:webHidden/>
              </w:rPr>
              <w:instrText xml:space="preserve"> PAGEREF _Toc238115197 \h </w:instrText>
            </w:r>
            <w:r>
              <w:rPr>
                <w:noProof/>
                <w:webHidden/>
              </w:rPr>
            </w:r>
            <w:r>
              <w:rPr>
                <w:noProof/>
                <w:webHidden/>
              </w:rPr>
              <w:fldChar w:fldCharType="separate"/>
            </w:r>
            <w:r w:rsidR="006553CF">
              <w:rPr>
                <w:noProof/>
                <w:webHidden/>
              </w:rPr>
              <w:t>7</w:t>
            </w:r>
            <w:r>
              <w:rPr>
                <w:noProof/>
                <w:webHidden/>
              </w:rPr>
              <w:fldChar w:fldCharType="end"/>
            </w:r>
          </w:hyperlink>
        </w:p>
        <w:p w14:paraId="41FFE82F" w14:textId="598278DA" w:rsidR="006E7818" w:rsidRDefault="006E7818">
          <w:pPr>
            <w:pStyle w:val="TOC2"/>
            <w:tabs>
              <w:tab w:val="right" w:pos="10456"/>
            </w:tabs>
            <w:rPr>
              <w:rFonts w:eastAsiaTheme="minorEastAsia" w:cstheme="minorBidi"/>
              <w:b w:val="0"/>
              <w:bCs w:val="0"/>
              <w:noProof/>
              <w:sz w:val="24"/>
              <w:szCs w:val="24"/>
              <w:lang w:eastAsia="lv-LV"/>
            </w:rPr>
          </w:pPr>
          <w:hyperlink w:anchor="_Toc238115198" w:history="1">
            <w:r w:rsidRPr="00CB0A1F">
              <w:rPr>
                <w:rStyle w:val="Hyperlink"/>
                <w:noProof/>
              </w:rPr>
              <w:t>Elektroapgādes drošums un piegādes kvalitāte</w:t>
            </w:r>
            <w:r>
              <w:rPr>
                <w:noProof/>
                <w:webHidden/>
              </w:rPr>
              <w:tab/>
            </w:r>
            <w:r>
              <w:rPr>
                <w:noProof/>
                <w:webHidden/>
              </w:rPr>
              <w:fldChar w:fldCharType="begin"/>
            </w:r>
            <w:r>
              <w:rPr>
                <w:noProof/>
                <w:webHidden/>
              </w:rPr>
              <w:instrText xml:space="preserve"> PAGEREF _Toc238115198 \h </w:instrText>
            </w:r>
            <w:r>
              <w:rPr>
                <w:noProof/>
                <w:webHidden/>
              </w:rPr>
            </w:r>
            <w:r>
              <w:rPr>
                <w:noProof/>
                <w:webHidden/>
              </w:rPr>
              <w:fldChar w:fldCharType="separate"/>
            </w:r>
            <w:r w:rsidR="006553CF">
              <w:rPr>
                <w:noProof/>
                <w:webHidden/>
              </w:rPr>
              <w:t>8</w:t>
            </w:r>
            <w:r>
              <w:rPr>
                <w:noProof/>
                <w:webHidden/>
              </w:rPr>
              <w:fldChar w:fldCharType="end"/>
            </w:r>
          </w:hyperlink>
        </w:p>
        <w:p w14:paraId="117B3A7A" w14:textId="5D4F8019" w:rsidR="006E7818" w:rsidRDefault="006E7818">
          <w:pPr>
            <w:pStyle w:val="TOC2"/>
            <w:tabs>
              <w:tab w:val="right" w:pos="10456"/>
            </w:tabs>
            <w:rPr>
              <w:rFonts w:eastAsiaTheme="minorEastAsia" w:cstheme="minorBidi"/>
              <w:b w:val="0"/>
              <w:bCs w:val="0"/>
              <w:noProof/>
              <w:sz w:val="24"/>
              <w:szCs w:val="24"/>
              <w:lang w:eastAsia="lv-LV"/>
            </w:rPr>
          </w:pPr>
          <w:hyperlink w:anchor="_Toc238115199" w:history="1">
            <w:r w:rsidRPr="00CB0A1F">
              <w:rPr>
                <w:rStyle w:val="Hyperlink"/>
                <w:noProof/>
              </w:rPr>
              <w:t>Viedais tīkls</w:t>
            </w:r>
            <w:r>
              <w:rPr>
                <w:noProof/>
                <w:webHidden/>
              </w:rPr>
              <w:tab/>
            </w:r>
            <w:r>
              <w:rPr>
                <w:noProof/>
                <w:webHidden/>
              </w:rPr>
              <w:fldChar w:fldCharType="begin"/>
            </w:r>
            <w:r>
              <w:rPr>
                <w:noProof/>
                <w:webHidden/>
              </w:rPr>
              <w:instrText xml:space="preserve"> PAGEREF _Toc238115199 \h </w:instrText>
            </w:r>
            <w:r>
              <w:rPr>
                <w:noProof/>
                <w:webHidden/>
              </w:rPr>
            </w:r>
            <w:r>
              <w:rPr>
                <w:noProof/>
                <w:webHidden/>
              </w:rPr>
              <w:fldChar w:fldCharType="separate"/>
            </w:r>
            <w:r w:rsidR="006553CF">
              <w:rPr>
                <w:noProof/>
                <w:webHidden/>
              </w:rPr>
              <w:t>10</w:t>
            </w:r>
            <w:r>
              <w:rPr>
                <w:noProof/>
                <w:webHidden/>
              </w:rPr>
              <w:fldChar w:fldCharType="end"/>
            </w:r>
          </w:hyperlink>
        </w:p>
        <w:p w14:paraId="3F7F2746" w14:textId="5C3161B7" w:rsidR="006E7818" w:rsidRDefault="006E7818">
          <w:pPr>
            <w:pStyle w:val="TOC2"/>
            <w:tabs>
              <w:tab w:val="right" w:pos="10456"/>
            </w:tabs>
            <w:rPr>
              <w:rFonts w:eastAsiaTheme="minorEastAsia" w:cstheme="minorBidi"/>
              <w:b w:val="0"/>
              <w:bCs w:val="0"/>
              <w:noProof/>
              <w:sz w:val="24"/>
              <w:szCs w:val="24"/>
              <w:lang w:eastAsia="lv-LV"/>
            </w:rPr>
          </w:pPr>
          <w:hyperlink w:anchor="_Toc238115200" w:history="1">
            <w:r w:rsidRPr="00CB0A1F">
              <w:rPr>
                <w:rStyle w:val="Hyperlink"/>
                <w:noProof/>
              </w:rPr>
              <w:t>Tīkla noturība</w:t>
            </w:r>
            <w:r>
              <w:rPr>
                <w:noProof/>
                <w:webHidden/>
              </w:rPr>
              <w:tab/>
            </w:r>
            <w:r>
              <w:rPr>
                <w:noProof/>
                <w:webHidden/>
              </w:rPr>
              <w:fldChar w:fldCharType="begin"/>
            </w:r>
            <w:r>
              <w:rPr>
                <w:noProof/>
                <w:webHidden/>
              </w:rPr>
              <w:instrText xml:space="preserve"> PAGEREF _Toc238115200 \h </w:instrText>
            </w:r>
            <w:r>
              <w:rPr>
                <w:noProof/>
                <w:webHidden/>
              </w:rPr>
            </w:r>
            <w:r>
              <w:rPr>
                <w:noProof/>
                <w:webHidden/>
              </w:rPr>
              <w:fldChar w:fldCharType="separate"/>
            </w:r>
            <w:r w:rsidR="006553CF">
              <w:rPr>
                <w:noProof/>
                <w:webHidden/>
              </w:rPr>
              <w:t>11</w:t>
            </w:r>
            <w:r>
              <w:rPr>
                <w:noProof/>
                <w:webHidden/>
              </w:rPr>
              <w:fldChar w:fldCharType="end"/>
            </w:r>
          </w:hyperlink>
        </w:p>
        <w:p w14:paraId="3A7EA0DF" w14:textId="2B01E122" w:rsidR="006E7818" w:rsidRDefault="006E7818">
          <w:pPr>
            <w:pStyle w:val="TOC1"/>
            <w:rPr>
              <w:rFonts w:asciiTheme="minorHAnsi" w:eastAsiaTheme="minorEastAsia" w:hAnsiTheme="minorHAnsi" w:cstheme="minorBidi"/>
              <w:b w:val="0"/>
              <w:bCs w:val="0"/>
              <w:color w:val="auto"/>
              <w:lang w:eastAsia="lv-LV"/>
            </w:rPr>
          </w:pPr>
          <w:hyperlink w:anchor="_Toc238115202" w:history="1">
            <w:r w:rsidRPr="00CB0A1F">
              <w:rPr>
                <w:rStyle w:val="Hyperlink"/>
              </w:rPr>
              <w:t>Elektroenerģijas sadales sistēmas pieslēgumu attīstības novērtējums</w:t>
            </w:r>
            <w:r>
              <w:rPr>
                <w:webHidden/>
              </w:rPr>
              <w:tab/>
            </w:r>
            <w:r>
              <w:rPr>
                <w:webHidden/>
              </w:rPr>
              <w:fldChar w:fldCharType="begin"/>
            </w:r>
            <w:r>
              <w:rPr>
                <w:webHidden/>
              </w:rPr>
              <w:instrText xml:space="preserve"> PAGEREF _Toc238115202 \h </w:instrText>
            </w:r>
            <w:r>
              <w:rPr>
                <w:webHidden/>
              </w:rPr>
            </w:r>
            <w:r>
              <w:rPr>
                <w:webHidden/>
              </w:rPr>
              <w:fldChar w:fldCharType="separate"/>
            </w:r>
            <w:r w:rsidR="006553CF">
              <w:rPr>
                <w:webHidden/>
              </w:rPr>
              <w:t>12</w:t>
            </w:r>
            <w:r>
              <w:rPr>
                <w:webHidden/>
              </w:rPr>
              <w:fldChar w:fldCharType="end"/>
            </w:r>
          </w:hyperlink>
        </w:p>
        <w:p w14:paraId="26EE6587" w14:textId="1EC5D760" w:rsidR="006E7818" w:rsidRDefault="006E7818">
          <w:pPr>
            <w:pStyle w:val="TOC2"/>
            <w:tabs>
              <w:tab w:val="right" w:pos="10456"/>
            </w:tabs>
            <w:rPr>
              <w:rFonts w:eastAsiaTheme="minorEastAsia" w:cstheme="minorBidi"/>
              <w:b w:val="0"/>
              <w:bCs w:val="0"/>
              <w:noProof/>
              <w:sz w:val="24"/>
              <w:szCs w:val="24"/>
              <w:lang w:eastAsia="lv-LV"/>
            </w:rPr>
          </w:pPr>
          <w:hyperlink w:anchor="_Toc238115203" w:history="1">
            <w:r w:rsidRPr="00CB0A1F">
              <w:rPr>
                <w:rStyle w:val="Hyperlink"/>
                <w:noProof/>
              </w:rPr>
              <w:t>Jaunie pieslēgumi un slodzes izmaiņas</w:t>
            </w:r>
            <w:r>
              <w:rPr>
                <w:noProof/>
                <w:webHidden/>
              </w:rPr>
              <w:tab/>
            </w:r>
            <w:r>
              <w:rPr>
                <w:noProof/>
                <w:webHidden/>
              </w:rPr>
              <w:fldChar w:fldCharType="begin"/>
            </w:r>
            <w:r>
              <w:rPr>
                <w:noProof/>
                <w:webHidden/>
              </w:rPr>
              <w:instrText xml:space="preserve"> PAGEREF _Toc238115203 \h </w:instrText>
            </w:r>
            <w:r>
              <w:rPr>
                <w:noProof/>
                <w:webHidden/>
              </w:rPr>
            </w:r>
            <w:r>
              <w:rPr>
                <w:noProof/>
                <w:webHidden/>
              </w:rPr>
              <w:fldChar w:fldCharType="separate"/>
            </w:r>
            <w:r w:rsidR="006553CF">
              <w:rPr>
                <w:noProof/>
                <w:webHidden/>
              </w:rPr>
              <w:t>13</w:t>
            </w:r>
            <w:r>
              <w:rPr>
                <w:noProof/>
                <w:webHidden/>
              </w:rPr>
              <w:fldChar w:fldCharType="end"/>
            </w:r>
          </w:hyperlink>
        </w:p>
        <w:p w14:paraId="22B9AFB5" w14:textId="1D2EDC63" w:rsidR="006E7818" w:rsidRDefault="006E7818">
          <w:pPr>
            <w:pStyle w:val="TOC2"/>
            <w:tabs>
              <w:tab w:val="right" w:pos="10456"/>
            </w:tabs>
            <w:rPr>
              <w:rFonts w:eastAsiaTheme="minorEastAsia" w:cstheme="minorBidi"/>
              <w:b w:val="0"/>
              <w:bCs w:val="0"/>
              <w:noProof/>
              <w:sz w:val="24"/>
              <w:szCs w:val="24"/>
              <w:lang w:eastAsia="lv-LV"/>
            </w:rPr>
          </w:pPr>
          <w:hyperlink w:anchor="_Toc238115204" w:history="1">
            <w:r w:rsidRPr="00CB0A1F">
              <w:rPr>
                <w:rStyle w:val="Hyperlink"/>
                <w:noProof/>
              </w:rPr>
              <w:t>Elektroenerģijas jaudas pieprasījums un patēriņa dinamika</w:t>
            </w:r>
            <w:r>
              <w:rPr>
                <w:noProof/>
                <w:webHidden/>
              </w:rPr>
              <w:tab/>
            </w:r>
            <w:r>
              <w:rPr>
                <w:noProof/>
                <w:webHidden/>
              </w:rPr>
              <w:fldChar w:fldCharType="begin"/>
            </w:r>
            <w:r>
              <w:rPr>
                <w:noProof/>
                <w:webHidden/>
              </w:rPr>
              <w:instrText xml:space="preserve"> PAGEREF _Toc238115204 \h </w:instrText>
            </w:r>
            <w:r>
              <w:rPr>
                <w:noProof/>
                <w:webHidden/>
              </w:rPr>
            </w:r>
            <w:r>
              <w:rPr>
                <w:noProof/>
                <w:webHidden/>
              </w:rPr>
              <w:fldChar w:fldCharType="separate"/>
            </w:r>
            <w:r w:rsidR="006553CF">
              <w:rPr>
                <w:noProof/>
                <w:webHidden/>
              </w:rPr>
              <w:t>16</w:t>
            </w:r>
            <w:r>
              <w:rPr>
                <w:noProof/>
                <w:webHidden/>
              </w:rPr>
              <w:fldChar w:fldCharType="end"/>
            </w:r>
          </w:hyperlink>
        </w:p>
        <w:p w14:paraId="4896670E" w14:textId="337CC143" w:rsidR="006E7818" w:rsidRDefault="006E7818">
          <w:pPr>
            <w:pStyle w:val="TOC2"/>
            <w:tabs>
              <w:tab w:val="right" w:pos="10456"/>
            </w:tabs>
            <w:rPr>
              <w:rFonts w:eastAsiaTheme="minorEastAsia" w:cstheme="minorBidi"/>
              <w:b w:val="0"/>
              <w:bCs w:val="0"/>
              <w:noProof/>
              <w:sz w:val="24"/>
              <w:szCs w:val="24"/>
              <w:lang w:eastAsia="lv-LV"/>
            </w:rPr>
          </w:pPr>
          <w:hyperlink w:anchor="_Toc238115205" w:history="1">
            <w:r w:rsidRPr="00CB0A1F">
              <w:rPr>
                <w:rStyle w:val="Hyperlink"/>
                <w:noProof/>
              </w:rPr>
              <w:t>Jaudu pieejamība</w:t>
            </w:r>
            <w:r>
              <w:rPr>
                <w:noProof/>
                <w:webHidden/>
              </w:rPr>
              <w:tab/>
            </w:r>
            <w:r>
              <w:rPr>
                <w:noProof/>
                <w:webHidden/>
              </w:rPr>
              <w:fldChar w:fldCharType="begin"/>
            </w:r>
            <w:r>
              <w:rPr>
                <w:noProof/>
                <w:webHidden/>
              </w:rPr>
              <w:instrText xml:space="preserve"> PAGEREF _Toc238115205 \h </w:instrText>
            </w:r>
            <w:r>
              <w:rPr>
                <w:noProof/>
                <w:webHidden/>
              </w:rPr>
            </w:r>
            <w:r>
              <w:rPr>
                <w:noProof/>
                <w:webHidden/>
              </w:rPr>
              <w:fldChar w:fldCharType="separate"/>
            </w:r>
            <w:r w:rsidR="006553CF">
              <w:rPr>
                <w:noProof/>
                <w:webHidden/>
              </w:rPr>
              <w:t>21</w:t>
            </w:r>
            <w:r>
              <w:rPr>
                <w:noProof/>
                <w:webHidden/>
              </w:rPr>
              <w:fldChar w:fldCharType="end"/>
            </w:r>
          </w:hyperlink>
        </w:p>
        <w:p w14:paraId="076FED00" w14:textId="5ED271B3" w:rsidR="006E7818" w:rsidRDefault="006E7818">
          <w:pPr>
            <w:pStyle w:val="TOC1"/>
            <w:rPr>
              <w:rFonts w:asciiTheme="minorHAnsi" w:eastAsiaTheme="minorEastAsia" w:hAnsiTheme="minorHAnsi" w:cstheme="minorBidi"/>
              <w:b w:val="0"/>
              <w:bCs w:val="0"/>
              <w:color w:val="auto"/>
              <w:lang w:eastAsia="lv-LV"/>
            </w:rPr>
          </w:pPr>
          <w:hyperlink w:anchor="_Toc238115207" w:history="1">
            <w:r w:rsidRPr="00CB0A1F">
              <w:rPr>
                <w:rStyle w:val="Hyperlink"/>
              </w:rPr>
              <w:t>Sistēmas attīstības alternatīvo risinājumu novērtējums un inovāciju vadība</w:t>
            </w:r>
            <w:r>
              <w:rPr>
                <w:webHidden/>
              </w:rPr>
              <w:tab/>
            </w:r>
            <w:r>
              <w:rPr>
                <w:webHidden/>
              </w:rPr>
              <w:fldChar w:fldCharType="begin"/>
            </w:r>
            <w:r>
              <w:rPr>
                <w:webHidden/>
              </w:rPr>
              <w:instrText xml:space="preserve"> PAGEREF _Toc238115207 \h </w:instrText>
            </w:r>
            <w:r>
              <w:rPr>
                <w:webHidden/>
              </w:rPr>
            </w:r>
            <w:r>
              <w:rPr>
                <w:webHidden/>
              </w:rPr>
              <w:fldChar w:fldCharType="separate"/>
            </w:r>
            <w:r w:rsidR="006553CF">
              <w:rPr>
                <w:webHidden/>
              </w:rPr>
              <w:t>24</w:t>
            </w:r>
            <w:r>
              <w:rPr>
                <w:webHidden/>
              </w:rPr>
              <w:fldChar w:fldCharType="end"/>
            </w:r>
          </w:hyperlink>
        </w:p>
        <w:p w14:paraId="6BE3C4FB" w14:textId="7F2E4422" w:rsidR="006E7818" w:rsidRDefault="006E7818">
          <w:pPr>
            <w:pStyle w:val="TOC2"/>
            <w:tabs>
              <w:tab w:val="right" w:pos="10456"/>
            </w:tabs>
            <w:rPr>
              <w:rFonts w:eastAsiaTheme="minorEastAsia" w:cstheme="minorBidi"/>
              <w:b w:val="0"/>
              <w:bCs w:val="0"/>
              <w:noProof/>
              <w:sz w:val="24"/>
              <w:szCs w:val="24"/>
              <w:lang w:eastAsia="lv-LV"/>
            </w:rPr>
          </w:pPr>
          <w:hyperlink w:anchor="_Toc238115208" w:history="1">
            <w:r w:rsidRPr="00CB0A1F">
              <w:rPr>
                <w:rStyle w:val="Hyperlink"/>
                <w:noProof/>
              </w:rPr>
              <w:t>Dronu izmantošana elektrotīkla pārvaldībā</w:t>
            </w:r>
            <w:r>
              <w:rPr>
                <w:noProof/>
                <w:webHidden/>
              </w:rPr>
              <w:tab/>
            </w:r>
            <w:r>
              <w:rPr>
                <w:noProof/>
                <w:webHidden/>
              </w:rPr>
              <w:fldChar w:fldCharType="begin"/>
            </w:r>
            <w:r>
              <w:rPr>
                <w:noProof/>
                <w:webHidden/>
              </w:rPr>
              <w:instrText xml:space="preserve"> PAGEREF _Toc238115208 \h </w:instrText>
            </w:r>
            <w:r>
              <w:rPr>
                <w:noProof/>
                <w:webHidden/>
              </w:rPr>
            </w:r>
            <w:r>
              <w:rPr>
                <w:noProof/>
                <w:webHidden/>
              </w:rPr>
              <w:fldChar w:fldCharType="separate"/>
            </w:r>
            <w:r w:rsidR="006553CF">
              <w:rPr>
                <w:noProof/>
                <w:webHidden/>
              </w:rPr>
              <w:t>25</w:t>
            </w:r>
            <w:r>
              <w:rPr>
                <w:noProof/>
                <w:webHidden/>
              </w:rPr>
              <w:fldChar w:fldCharType="end"/>
            </w:r>
          </w:hyperlink>
        </w:p>
        <w:p w14:paraId="1C08C2ED" w14:textId="5C933A5F" w:rsidR="006E7818" w:rsidRDefault="006E7818">
          <w:pPr>
            <w:pStyle w:val="TOC2"/>
            <w:tabs>
              <w:tab w:val="right" w:pos="10456"/>
            </w:tabs>
            <w:rPr>
              <w:rFonts w:eastAsiaTheme="minorEastAsia" w:cstheme="minorBidi"/>
              <w:b w:val="0"/>
              <w:bCs w:val="0"/>
              <w:noProof/>
              <w:sz w:val="24"/>
              <w:szCs w:val="24"/>
              <w:lang w:eastAsia="lv-LV"/>
            </w:rPr>
          </w:pPr>
          <w:hyperlink w:anchor="_Toc238115209" w:history="1">
            <w:r w:rsidRPr="00CB0A1F">
              <w:rPr>
                <w:rStyle w:val="Hyperlink"/>
                <w:noProof/>
              </w:rPr>
              <w:t>Elektrotīkla efektīvas noslodzes veicināšana</w:t>
            </w:r>
            <w:r>
              <w:rPr>
                <w:noProof/>
                <w:webHidden/>
              </w:rPr>
              <w:tab/>
            </w:r>
            <w:r>
              <w:rPr>
                <w:noProof/>
                <w:webHidden/>
              </w:rPr>
              <w:fldChar w:fldCharType="begin"/>
            </w:r>
            <w:r>
              <w:rPr>
                <w:noProof/>
                <w:webHidden/>
              </w:rPr>
              <w:instrText xml:space="preserve"> PAGEREF _Toc238115209 \h </w:instrText>
            </w:r>
            <w:r>
              <w:rPr>
                <w:noProof/>
                <w:webHidden/>
              </w:rPr>
            </w:r>
            <w:r>
              <w:rPr>
                <w:noProof/>
                <w:webHidden/>
              </w:rPr>
              <w:fldChar w:fldCharType="separate"/>
            </w:r>
            <w:r w:rsidR="006553CF">
              <w:rPr>
                <w:noProof/>
                <w:webHidden/>
              </w:rPr>
              <w:t>25</w:t>
            </w:r>
            <w:r>
              <w:rPr>
                <w:noProof/>
                <w:webHidden/>
              </w:rPr>
              <w:fldChar w:fldCharType="end"/>
            </w:r>
          </w:hyperlink>
        </w:p>
        <w:p w14:paraId="172ACDC0" w14:textId="2554402E" w:rsidR="006E7818" w:rsidRDefault="006E7818">
          <w:pPr>
            <w:pStyle w:val="TOC2"/>
            <w:tabs>
              <w:tab w:val="right" w:pos="10456"/>
            </w:tabs>
            <w:rPr>
              <w:rFonts w:eastAsiaTheme="minorEastAsia" w:cstheme="minorBidi"/>
              <w:b w:val="0"/>
              <w:bCs w:val="0"/>
              <w:noProof/>
              <w:sz w:val="24"/>
              <w:szCs w:val="24"/>
              <w:lang w:eastAsia="lv-LV"/>
            </w:rPr>
          </w:pPr>
          <w:hyperlink w:anchor="_Toc238115210" w:history="1">
            <w:r w:rsidRPr="00CB0A1F">
              <w:rPr>
                <w:rStyle w:val="Hyperlink"/>
                <w:noProof/>
              </w:rPr>
              <w:t>Elektrotīkla pārvaldība un pārredzamība</w:t>
            </w:r>
            <w:r>
              <w:rPr>
                <w:noProof/>
                <w:webHidden/>
              </w:rPr>
              <w:tab/>
            </w:r>
            <w:r>
              <w:rPr>
                <w:noProof/>
                <w:webHidden/>
              </w:rPr>
              <w:fldChar w:fldCharType="begin"/>
            </w:r>
            <w:r>
              <w:rPr>
                <w:noProof/>
                <w:webHidden/>
              </w:rPr>
              <w:instrText xml:space="preserve"> PAGEREF _Toc238115210 \h </w:instrText>
            </w:r>
            <w:r>
              <w:rPr>
                <w:noProof/>
                <w:webHidden/>
              </w:rPr>
            </w:r>
            <w:r>
              <w:rPr>
                <w:noProof/>
                <w:webHidden/>
              </w:rPr>
              <w:fldChar w:fldCharType="separate"/>
            </w:r>
            <w:r w:rsidR="006553CF">
              <w:rPr>
                <w:noProof/>
                <w:webHidden/>
              </w:rPr>
              <w:t>26</w:t>
            </w:r>
            <w:r>
              <w:rPr>
                <w:noProof/>
                <w:webHidden/>
              </w:rPr>
              <w:fldChar w:fldCharType="end"/>
            </w:r>
          </w:hyperlink>
        </w:p>
        <w:p w14:paraId="6023F572" w14:textId="21C89A52" w:rsidR="006E7818" w:rsidRDefault="006E7818">
          <w:pPr>
            <w:pStyle w:val="TOC2"/>
            <w:tabs>
              <w:tab w:val="right" w:pos="10456"/>
            </w:tabs>
            <w:rPr>
              <w:rFonts w:eastAsiaTheme="minorEastAsia" w:cstheme="minorBidi"/>
              <w:b w:val="0"/>
              <w:bCs w:val="0"/>
              <w:noProof/>
              <w:sz w:val="24"/>
              <w:szCs w:val="24"/>
              <w:lang w:eastAsia="lv-LV"/>
            </w:rPr>
          </w:pPr>
          <w:hyperlink w:anchor="_Toc238115211" w:history="1">
            <w:r w:rsidRPr="00CB0A1F">
              <w:rPr>
                <w:rStyle w:val="Hyperlink"/>
                <w:noProof/>
              </w:rPr>
              <w:t>Mikrotīkls un salas režīms</w:t>
            </w:r>
            <w:r>
              <w:rPr>
                <w:noProof/>
                <w:webHidden/>
              </w:rPr>
              <w:tab/>
            </w:r>
            <w:r>
              <w:rPr>
                <w:noProof/>
                <w:webHidden/>
              </w:rPr>
              <w:fldChar w:fldCharType="begin"/>
            </w:r>
            <w:r>
              <w:rPr>
                <w:noProof/>
                <w:webHidden/>
              </w:rPr>
              <w:instrText xml:space="preserve"> PAGEREF _Toc238115211 \h </w:instrText>
            </w:r>
            <w:r>
              <w:rPr>
                <w:noProof/>
                <w:webHidden/>
              </w:rPr>
            </w:r>
            <w:r>
              <w:rPr>
                <w:noProof/>
                <w:webHidden/>
              </w:rPr>
              <w:fldChar w:fldCharType="separate"/>
            </w:r>
            <w:r w:rsidR="006553CF">
              <w:rPr>
                <w:noProof/>
                <w:webHidden/>
              </w:rPr>
              <w:t>26</w:t>
            </w:r>
            <w:r>
              <w:rPr>
                <w:noProof/>
                <w:webHidden/>
              </w:rPr>
              <w:fldChar w:fldCharType="end"/>
            </w:r>
          </w:hyperlink>
        </w:p>
        <w:p w14:paraId="5E8C072E" w14:textId="2FE5EA20" w:rsidR="006E7818" w:rsidRDefault="006E7818">
          <w:pPr>
            <w:pStyle w:val="TOC2"/>
            <w:tabs>
              <w:tab w:val="right" w:pos="10456"/>
            </w:tabs>
            <w:rPr>
              <w:rFonts w:eastAsiaTheme="minorEastAsia" w:cstheme="minorBidi"/>
              <w:b w:val="0"/>
              <w:bCs w:val="0"/>
              <w:noProof/>
              <w:sz w:val="24"/>
              <w:szCs w:val="24"/>
              <w:lang w:eastAsia="lv-LV"/>
            </w:rPr>
          </w:pPr>
          <w:hyperlink w:anchor="_Toc238115212" w:history="1">
            <w:r w:rsidRPr="00CB0A1F">
              <w:rPr>
                <w:rStyle w:val="Hyperlink"/>
                <w:noProof/>
              </w:rPr>
              <w:t>Invertoru tehnoloģijas un to ietekme tīklu</w:t>
            </w:r>
            <w:r>
              <w:rPr>
                <w:noProof/>
                <w:webHidden/>
              </w:rPr>
              <w:tab/>
            </w:r>
            <w:r>
              <w:rPr>
                <w:noProof/>
                <w:webHidden/>
              </w:rPr>
              <w:fldChar w:fldCharType="begin"/>
            </w:r>
            <w:r>
              <w:rPr>
                <w:noProof/>
                <w:webHidden/>
              </w:rPr>
              <w:instrText xml:space="preserve"> PAGEREF _Toc238115212 \h </w:instrText>
            </w:r>
            <w:r>
              <w:rPr>
                <w:noProof/>
                <w:webHidden/>
              </w:rPr>
            </w:r>
            <w:r>
              <w:rPr>
                <w:noProof/>
                <w:webHidden/>
              </w:rPr>
              <w:fldChar w:fldCharType="separate"/>
            </w:r>
            <w:r w:rsidR="006553CF">
              <w:rPr>
                <w:noProof/>
                <w:webHidden/>
              </w:rPr>
              <w:t>27</w:t>
            </w:r>
            <w:r>
              <w:rPr>
                <w:noProof/>
                <w:webHidden/>
              </w:rPr>
              <w:fldChar w:fldCharType="end"/>
            </w:r>
          </w:hyperlink>
        </w:p>
        <w:p w14:paraId="3CFC57B6" w14:textId="7C3E4991" w:rsidR="006E7818" w:rsidRDefault="006E7818">
          <w:pPr>
            <w:pStyle w:val="TOC2"/>
            <w:tabs>
              <w:tab w:val="right" w:pos="10456"/>
            </w:tabs>
            <w:rPr>
              <w:rFonts w:eastAsiaTheme="minorEastAsia" w:cstheme="minorBidi"/>
              <w:b w:val="0"/>
              <w:bCs w:val="0"/>
              <w:noProof/>
              <w:sz w:val="24"/>
              <w:szCs w:val="24"/>
              <w:lang w:eastAsia="lv-LV"/>
            </w:rPr>
          </w:pPr>
          <w:hyperlink w:anchor="_Toc238115213" w:history="1">
            <w:r w:rsidRPr="00CB0A1F">
              <w:rPr>
                <w:rStyle w:val="Hyperlink"/>
                <w:noProof/>
              </w:rPr>
              <w:t>Mākslīgais intelekts</w:t>
            </w:r>
            <w:r>
              <w:rPr>
                <w:noProof/>
                <w:webHidden/>
              </w:rPr>
              <w:tab/>
            </w:r>
            <w:r>
              <w:rPr>
                <w:noProof/>
                <w:webHidden/>
              </w:rPr>
              <w:fldChar w:fldCharType="begin"/>
            </w:r>
            <w:r>
              <w:rPr>
                <w:noProof/>
                <w:webHidden/>
              </w:rPr>
              <w:instrText xml:space="preserve"> PAGEREF _Toc238115213 \h </w:instrText>
            </w:r>
            <w:r>
              <w:rPr>
                <w:noProof/>
                <w:webHidden/>
              </w:rPr>
            </w:r>
            <w:r>
              <w:rPr>
                <w:noProof/>
                <w:webHidden/>
              </w:rPr>
              <w:fldChar w:fldCharType="separate"/>
            </w:r>
            <w:r w:rsidR="006553CF">
              <w:rPr>
                <w:noProof/>
                <w:webHidden/>
              </w:rPr>
              <w:t>27</w:t>
            </w:r>
            <w:r>
              <w:rPr>
                <w:noProof/>
                <w:webHidden/>
              </w:rPr>
              <w:fldChar w:fldCharType="end"/>
            </w:r>
          </w:hyperlink>
        </w:p>
        <w:p w14:paraId="056692EC" w14:textId="1C2C23F8" w:rsidR="006E7818" w:rsidRDefault="006E7818">
          <w:pPr>
            <w:pStyle w:val="TOC1"/>
            <w:rPr>
              <w:rFonts w:asciiTheme="minorHAnsi" w:eastAsiaTheme="minorEastAsia" w:hAnsiTheme="minorHAnsi" w:cstheme="minorBidi"/>
              <w:b w:val="0"/>
              <w:bCs w:val="0"/>
              <w:color w:val="auto"/>
              <w:lang w:eastAsia="lv-LV"/>
            </w:rPr>
          </w:pPr>
          <w:hyperlink w:anchor="_Toc238115215" w:history="1">
            <w:r w:rsidRPr="00CB0A1F">
              <w:rPr>
                <w:rStyle w:val="Hyperlink"/>
              </w:rPr>
              <w:t>Sadales sistēmas infrastruktūras plānotā attīstība un attīstības mērķi</w:t>
            </w:r>
            <w:r>
              <w:rPr>
                <w:webHidden/>
              </w:rPr>
              <w:tab/>
            </w:r>
            <w:r>
              <w:rPr>
                <w:webHidden/>
              </w:rPr>
              <w:fldChar w:fldCharType="begin"/>
            </w:r>
            <w:r>
              <w:rPr>
                <w:webHidden/>
              </w:rPr>
              <w:instrText xml:space="preserve"> PAGEREF _Toc238115215 \h </w:instrText>
            </w:r>
            <w:r>
              <w:rPr>
                <w:webHidden/>
              </w:rPr>
            </w:r>
            <w:r>
              <w:rPr>
                <w:webHidden/>
              </w:rPr>
              <w:fldChar w:fldCharType="separate"/>
            </w:r>
            <w:r w:rsidR="006553CF">
              <w:rPr>
                <w:webHidden/>
              </w:rPr>
              <w:t>28</w:t>
            </w:r>
            <w:r>
              <w:rPr>
                <w:webHidden/>
              </w:rPr>
              <w:fldChar w:fldCharType="end"/>
            </w:r>
          </w:hyperlink>
        </w:p>
        <w:p w14:paraId="00C3168E" w14:textId="392141F2" w:rsidR="006E7818" w:rsidRDefault="006E7818">
          <w:pPr>
            <w:pStyle w:val="TOC1"/>
            <w:rPr>
              <w:rFonts w:asciiTheme="minorHAnsi" w:eastAsiaTheme="minorEastAsia" w:hAnsiTheme="minorHAnsi" w:cstheme="minorBidi"/>
              <w:b w:val="0"/>
              <w:bCs w:val="0"/>
              <w:color w:val="auto"/>
              <w:lang w:eastAsia="lv-LV"/>
            </w:rPr>
          </w:pPr>
          <w:hyperlink w:anchor="_Toc238115217" w:history="1">
            <w:r w:rsidRPr="00CB0A1F">
              <w:rPr>
                <w:rStyle w:val="Hyperlink"/>
              </w:rPr>
              <w:t>Kapitālieguldījumi</w:t>
            </w:r>
            <w:r>
              <w:rPr>
                <w:webHidden/>
              </w:rPr>
              <w:tab/>
            </w:r>
            <w:r>
              <w:rPr>
                <w:webHidden/>
              </w:rPr>
              <w:fldChar w:fldCharType="begin"/>
            </w:r>
            <w:r>
              <w:rPr>
                <w:webHidden/>
              </w:rPr>
              <w:instrText xml:space="preserve"> PAGEREF _Toc238115217 \h </w:instrText>
            </w:r>
            <w:r>
              <w:rPr>
                <w:webHidden/>
              </w:rPr>
            </w:r>
            <w:r>
              <w:rPr>
                <w:webHidden/>
              </w:rPr>
              <w:fldChar w:fldCharType="separate"/>
            </w:r>
            <w:r w:rsidR="006553CF">
              <w:rPr>
                <w:webHidden/>
              </w:rPr>
              <w:t>30</w:t>
            </w:r>
            <w:r>
              <w:rPr>
                <w:webHidden/>
              </w:rPr>
              <w:fldChar w:fldCharType="end"/>
            </w:r>
          </w:hyperlink>
        </w:p>
        <w:p w14:paraId="5744FDDB" w14:textId="2E54052F" w:rsidR="006E7818" w:rsidRDefault="006E7818">
          <w:pPr>
            <w:pStyle w:val="TOC2"/>
            <w:tabs>
              <w:tab w:val="right" w:pos="10456"/>
            </w:tabs>
            <w:rPr>
              <w:rFonts w:eastAsiaTheme="minorEastAsia" w:cstheme="minorBidi"/>
              <w:b w:val="0"/>
              <w:bCs w:val="0"/>
              <w:noProof/>
              <w:sz w:val="24"/>
              <w:szCs w:val="24"/>
              <w:lang w:eastAsia="lv-LV"/>
            </w:rPr>
          </w:pPr>
          <w:hyperlink w:anchor="_Toc238115218" w:history="1">
            <w:r w:rsidRPr="00CB0A1F">
              <w:rPr>
                <w:rStyle w:val="Hyperlink"/>
                <w:noProof/>
              </w:rPr>
              <w:t>Kapitālieguldījumu nepieciešamības izvērtējums un prioritāšu izvēles process</w:t>
            </w:r>
            <w:r>
              <w:rPr>
                <w:noProof/>
                <w:webHidden/>
              </w:rPr>
              <w:tab/>
            </w:r>
            <w:r>
              <w:rPr>
                <w:noProof/>
                <w:webHidden/>
              </w:rPr>
              <w:fldChar w:fldCharType="begin"/>
            </w:r>
            <w:r>
              <w:rPr>
                <w:noProof/>
                <w:webHidden/>
              </w:rPr>
              <w:instrText xml:space="preserve"> PAGEREF _Toc238115218 \h </w:instrText>
            </w:r>
            <w:r>
              <w:rPr>
                <w:noProof/>
                <w:webHidden/>
              </w:rPr>
            </w:r>
            <w:r>
              <w:rPr>
                <w:noProof/>
                <w:webHidden/>
              </w:rPr>
              <w:fldChar w:fldCharType="separate"/>
            </w:r>
            <w:r w:rsidR="006553CF">
              <w:rPr>
                <w:noProof/>
                <w:webHidden/>
              </w:rPr>
              <w:t>31</w:t>
            </w:r>
            <w:r>
              <w:rPr>
                <w:noProof/>
                <w:webHidden/>
              </w:rPr>
              <w:fldChar w:fldCharType="end"/>
            </w:r>
          </w:hyperlink>
        </w:p>
        <w:p w14:paraId="0CCBA436" w14:textId="03335A00" w:rsidR="006E7818" w:rsidRDefault="006E7818">
          <w:pPr>
            <w:pStyle w:val="TOC2"/>
            <w:tabs>
              <w:tab w:val="right" w:pos="10456"/>
            </w:tabs>
            <w:rPr>
              <w:rFonts w:eastAsiaTheme="minorEastAsia" w:cstheme="minorBidi"/>
              <w:b w:val="0"/>
              <w:bCs w:val="0"/>
              <w:noProof/>
              <w:sz w:val="24"/>
              <w:szCs w:val="24"/>
              <w:lang w:eastAsia="lv-LV"/>
            </w:rPr>
          </w:pPr>
          <w:hyperlink w:anchor="_Toc238115219" w:history="1">
            <w:r w:rsidRPr="00CB0A1F">
              <w:rPr>
                <w:rStyle w:val="Hyperlink"/>
                <w:noProof/>
              </w:rPr>
              <w:t>Kapitālieguldījumu programmas</w:t>
            </w:r>
            <w:r>
              <w:rPr>
                <w:noProof/>
                <w:webHidden/>
              </w:rPr>
              <w:tab/>
            </w:r>
            <w:r>
              <w:rPr>
                <w:noProof/>
                <w:webHidden/>
              </w:rPr>
              <w:fldChar w:fldCharType="begin"/>
            </w:r>
            <w:r>
              <w:rPr>
                <w:noProof/>
                <w:webHidden/>
              </w:rPr>
              <w:instrText xml:space="preserve"> PAGEREF _Toc238115219 \h </w:instrText>
            </w:r>
            <w:r>
              <w:rPr>
                <w:noProof/>
                <w:webHidden/>
              </w:rPr>
            </w:r>
            <w:r>
              <w:rPr>
                <w:noProof/>
                <w:webHidden/>
              </w:rPr>
              <w:fldChar w:fldCharType="separate"/>
            </w:r>
            <w:r w:rsidR="006553CF">
              <w:rPr>
                <w:noProof/>
                <w:webHidden/>
              </w:rPr>
              <w:t>31</w:t>
            </w:r>
            <w:r>
              <w:rPr>
                <w:noProof/>
                <w:webHidden/>
              </w:rPr>
              <w:fldChar w:fldCharType="end"/>
            </w:r>
          </w:hyperlink>
        </w:p>
        <w:p w14:paraId="7B676EE6" w14:textId="64AD0402" w:rsidR="006E7818" w:rsidRDefault="006E7818">
          <w:pPr>
            <w:pStyle w:val="TOC1"/>
            <w:rPr>
              <w:rFonts w:asciiTheme="minorHAnsi" w:eastAsiaTheme="minorEastAsia" w:hAnsiTheme="minorHAnsi" w:cstheme="minorBidi"/>
              <w:b w:val="0"/>
              <w:bCs w:val="0"/>
              <w:color w:val="auto"/>
              <w:lang w:eastAsia="lv-LV"/>
            </w:rPr>
          </w:pPr>
          <w:hyperlink w:anchor="_Toc238115220" w:history="1">
            <w:r w:rsidRPr="00CB0A1F">
              <w:rPr>
                <w:rStyle w:val="Hyperlink"/>
              </w:rPr>
              <w:t>Ietekme uz sadales sistēmas pakalpojumu tarifiem</w:t>
            </w:r>
            <w:r>
              <w:rPr>
                <w:webHidden/>
              </w:rPr>
              <w:tab/>
            </w:r>
            <w:r>
              <w:rPr>
                <w:webHidden/>
              </w:rPr>
              <w:fldChar w:fldCharType="begin"/>
            </w:r>
            <w:r>
              <w:rPr>
                <w:webHidden/>
              </w:rPr>
              <w:instrText xml:space="preserve"> PAGEREF _Toc238115220 \h </w:instrText>
            </w:r>
            <w:r>
              <w:rPr>
                <w:webHidden/>
              </w:rPr>
            </w:r>
            <w:r>
              <w:rPr>
                <w:webHidden/>
              </w:rPr>
              <w:fldChar w:fldCharType="separate"/>
            </w:r>
            <w:r w:rsidR="006553CF">
              <w:rPr>
                <w:webHidden/>
              </w:rPr>
              <w:t>35</w:t>
            </w:r>
            <w:r>
              <w:rPr>
                <w:webHidden/>
              </w:rPr>
              <w:fldChar w:fldCharType="end"/>
            </w:r>
          </w:hyperlink>
        </w:p>
        <w:p w14:paraId="4A16721A" w14:textId="2ADFEA3B" w:rsidR="006E7818" w:rsidRDefault="006E7818">
          <w:pPr>
            <w:pStyle w:val="TOC2"/>
            <w:tabs>
              <w:tab w:val="right" w:pos="10456"/>
            </w:tabs>
            <w:rPr>
              <w:rFonts w:eastAsiaTheme="minorEastAsia" w:cstheme="minorBidi"/>
              <w:b w:val="0"/>
              <w:bCs w:val="0"/>
              <w:noProof/>
              <w:sz w:val="24"/>
              <w:szCs w:val="24"/>
              <w:lang w:eastAsia="lv-LV"/>
            </w:rPr>
          </w:pPr>
          <w:hyperlink w:anchor="_Toc238115221" w:history="1">
            <w:r w:rsidRPr="00CB0A1F">
              <w:rPr>
                <w:rStyle w:val="Hyperlink"/>
                <w:noProof/>
              </w:rPr>
              <w:t>Sadales sistēmas pakalpojumu tarifu vidējās vērtības izmaiņu prognoze nākamajam regulatīvajam periodam</w:t>
            </w:r>
            <w:r>
              <w:rPr>
                <w:noProof/>
                <w:webHidden/>
              </w:rPr>
              <w:tab/>
            </w:r>
            <w:r>
              <w:rPr>
                <w:noProof/>
                <w:webHidden/>
              </w:rPr>
              <w:fldChar w:fldCharType="begin"/>
            </w:r>
            <w:r>
              <w:rPr>
                <w:noProof/>
                <w:webHidden/>
              </w:rPr>
              <w:instrText xml:space="preserve"> PAGEREF _Toc238115221 \h </w:instrText>
            </w:r>
            <w:r>
              <w:rPr>
                <w:noProof/>
                <w:webHidden/>
              </w:rPr>
            </w:r>
            <w:r>
              <w:rPr>
                <w:noProof/>
                <w:webHidden/>
              </w:rPr>
              <w:fldChar w:fldCharType="separate"/>
            </w:r>
            <w:r w:rsidR="006553CF">
              <w:rPr>
                <w:noProof/>
                <w:webHidden/>
              </w:rPr>
              <w:t>38</w:t>
            </w:r>
            <w:r>
              <w:rPr>
                <w:noProof/>
                <w:webHidden/>
              </w:rPr>
              <w:fldChar w:fldCharType="end"/>
            </w:r>
          </w:hyperlink>
        </w:p>
        <w:p w14:paraId="5A2435B9" w14:textId="3811CA26" w:rsidR="006E7818" w:rsidRDefault="006E7818">
          <w:pPr>
            <w:pStyle w:val="TOC2"/>
            <w:tabs>
              <w:tab w:val="right" w:pos="10456"/>
            </w:tabs>
            <w:rPr>
              <w:rFonts w:eastAsiaTheme="minorEastAsia" w:cstheme="minorBidi"/>
              <w:b w:val="0"/>
              <w:bCs w:val="0"/>
              <w:noProof/>
              <w:sz w:val="24"/>
              <w:szCs w:val="24"/>
              <w:lang w:eastAsia="lv-LV"/>
            </w:rPr>
          </w:pPr>
          <w:hyperlink w:anchor="_Toc238115222" w:history="1">
            <w:r w:rsidRPr="00CB0A1F">
              <w:rPr>
                <w:rStyle w:val="Hyperlink"/>
                <w:noProof/>
              </w:rPr>
              <w:t>Tarifa struktūras pilnveide</w:t>
            </w:r>
            <w:r>
              <w:rPr>
                <w:noProof/>
                <w:webHidden/>
              </w:rPr>
              <w:tab/>
            </w:r>
            <w:r>
              <w:rPr>
                <w:noProof/>
                <w:webHidden/>
              </w:rPr>
              <w:fldChar w:fldCharType="begin"/>
            </w:r>
            <w:r>
              <w:rPr>
                <w:noProof/>
                <w:webHidden/>
              </w:rPr>
              <w:instrText xml:space="preserve"> PAGEREF _Toc238115222 \h </w:instrText>
            </w:r>
            <w:r>
              <w:rPr>
                <w:noProof/>
                <w:webHidden/>
              </w:rPr>
            </w:r>
            <w:r>
              <w:rPr>
                <w:noProof/>
                <w:webHidden/>
              </w:rPr>
              <w:fldChar w:fldCharType="separate"/>
            </w:r>
            <w:r w:rsidR="006553CF">
              <w:rPr>
                <w:noProof/>
                <w:webHidden/>
              </w:rPr>
              <w:t>39</w:t>
            </w:r>
            <w:r>
              <w:rPr>
                <w:noProof/>
                <w:webHidden/>
              </w:rPr>
              <w:fldChar w:fldCharType="end"/>
            </w:r>
          </w:hyperlink>
        </w:p>
        <w:p w14:paraId="3A2DD1B9" w14:textId="0D8CBC6A" w:rsidR="006E7818" w:rsidRDefault="006E7818">
          <w:pPr>
            <w:pStyle w:val="TOC1"/>
            <w:rPr>
              <w:rFonts w:asciiTheme="minorHAnsi" w:eastAsiaTheme="minorEastAsia" w:hAnsiTheme="minorHAnsi" w:cstheme="minorBidi"/>
              <w:b w:val="0"/>
              <w:bCs w:val="0"/>
              <w:color w:val="auto"/>
              <w:lang w:eastAsia="lv-LV"/>
            </w:rPr>
          </w:pPr>
          <w:hyperlink w:anchor="_Toc238115223" w:history="1">
            <w:r w:rsidRPr="00CB0A1F">
              <w:rPr>
                <w:rStyle w:val="Hyperlink"/>
              </w:rPr>
              <w:t>Pielikumi</w:t>
            </w:r>
            <w:r>
              <w:rPr>
                <w:webHidden/>
              </w:rPr>
              <w:tab/>
            </w:r>
            <w:r>
              <w:rPr>
                <w:webHidden/>
              </w:rPr>
              <w:fldChar w:fldCharType="begin"/>
            </w:r>
            <w:r>
              <w:rPr>
                <w:webHidden/>
              </w:rPr>
              <w:instrText xml:space="preserve"> PAGEREF _Toc238115223 \h </w:instrText>
            </w:r>
            <w:r>
              <w:rPr>
                <w:webHidden/>
              </w:rPr>
            </w:r>
            <w:r>
              <w:rPr>
                <w:webHidden/>
              </w:rPr>
              <w:fldChar w:fldCharType="separate"/>
            </w:r>
            <w:r w:rsidR="006553CF">
              <w:rPr>
                <w:webHidden/>
              </w:rPr>
              <w:t>40</w:t>
            </w:r>
            <w:r>
              <w:rPr>
                <w:webHidden/>
              </w:rPr>
              <w:fldChar w:fldCharType="end"/>
            </w:r>
          </w:hyperlink>
        </w:p>
        <w:p w14:paraId="6D2CF3A7" w14:textId="0AD3860B" w:rsidR="00C843FE" w:rsidRDefault="00C843FE" w:rsidP="00FD0CD9">
          <w:pPr>
            <w:spacing w:line="240" w:lineRule="auto"/>
          </w:pPr>
          <w:r>
            <w:rPr>
              <w:rFonts w:asciiTheme="majorHAnsi" w:hAnsiTheme="majorHAnsi" w:cstheme="majorHAnsi"/>
              <w:b/>
              <w:bCs/>
              <w:noProof/>
              <w:color w:val="054F95" w:themeColor="accent1"/>
              <w:sz w:val="24"/>
              <w:szCs w:val="24"/>
            </w:rPr>
            <w:fldChar w:fldCharType="end"/>
          </w:r>
        </w:p>
      </w:sdtContent>
    </w:sdt>
    <w:p w14:paraId="0ED7F693" w14:textId="60D2C5D7" w:rsidR="002B246E" w:rsidRDefault="00C843FE" w:rsidP="00F53C0A">
      <w:pPr>
        <w:spacing w:line="240" w:lineRule="auto"/>
        <w:rPr>
          <w:szCs w:val="144"/>
        </w:rPr>
      </w:pPr>
      <w:r>
        <w:br w:type="page"/>
      </w:r>
      <w:bookmarkStart w:id="6" w:name="_Toc238048484"/>
      <w:bookmarkStart w:id="7" w:name="_Toc238115194"/>
      <w:r w:rsidR="000A480D">
        <w:rPr>
          <w:noProof/>
          <w:szCs w:val="144"/>
        </w:rPr>
        <w:lastRenderedPageBreak/>
        <w:t xml:space="preserve"> </w:t>
      </w:r>
      <w:r w:rsidR="00D0363F">
        <w:rPr>
          <w:noProof/>
          <w:szCs w:val="144"/>
        </w:rPr>
        <w:drawing>
          <wp:anchor distT="0" distB="0" distL="114300" distR="114300" simplePos="0" relativeHeight="251670528" behindDoc="1" locked="0" layoutInCell="1" allowOverlap="1" wp14:anchorId="66249A59" wp14:editId="05A9A89F">
            <wp:simplePos x="0" y="0"/>
            <wp:positionH relativeFrom="margin">
              <wp:posOffset>-4954270</wp:posOffset>
            </wp:positionH>
            <wp:positionV relativeFrom="paragraph">
              <wp:posOffset>-911225</wp:posOffset>
            </wp:positionV>
            <wp:extent cx="17011650" cy="11323378"/>
            <wp:effectExtent l="0" t="0" r="0" b="0"/>
            <wp:wrapNone/>
            <wp:docPr id="466047774"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
                      <a:extLst>
                        <a:ext uri="{28A0092B-C50C-407E-A947-70E740481C1C}">
                          <a14:useLocalDpi xmlns:a14="http://schemas.microsoft.com/office/drawing/2010/main"/>
                        </a:ext>
                      </a:extLst>
                    </a:blip>
                    <a:srcRect/>
                    <a:stretch>
                      <a:fillRect/>
                    </a:stretch>
                  </pic:blipFill>
                  <pic:spPr bwMode="auto">
                    <a:xfrm>
                      <a:off x="0" y="0"/>
                      <a:ext cx="17011650" cy="11323378"/>
                    </a:xfrm>
                    <a:prstGeom prst="rect">
                      <a:avLst/>
                    </a:prstGeom>
                    <a:noFill/>
                    <a:ln>
                      <a:noFill/>
                    </a:ln>
                  </pic:spPr>
                </pic:pic>
              </a:graphicData>
            </a:graphic>
            <wp14:sizeRelH relativeFrom="margin">
              <wp14:pctWidth>0</wp14:pctWidth>
            </wp14:sizeRelH>
            <wp14:sizeRelV relativeFrom="margin">
              <wp14:pctHeight>0</wp14:pctHeight>
            </wp14:sizeRelV>
          </wp:anchor>
        </w:drawing>
      </w:r>
      <w:bookmarkEnd w:id="6"/>
      <w:bookmarkEnd w:id="7"/>
    </w:p>
    <w:p w14:paraId="41D2732F" w14:textId="69719472" w:rsidR="002B246E" w:rsidRDefault="002B246E" w:rsidP="000B48D6">
      <w:pPr>
        <w:pStyle w:val="Heading1"/>
        <w:rPr>
          <w:szCs w:val="144"/>
        </w:rPr>
      </w:pPr>
    </w:p>
    <w:p w14:paraId="4061F64D" w14:textId="140F453E" w:rsidR="002B246E" w:rsidRDefault="002B246E" w:rsidP="000B48D6">
      <w:pPr>
        <w:pStyle w:val="Heading1"/>
        <w:rPr>
          <w:szCs w:val="144"/>
        </w:rPr>
      </w:pPr>
    </w:p>
    <w:p w14:paraId="7895F903" w14:textId="77777777" w:rsidR="002B246E" w:rsidRDefault="002B246E" w:rsidP="000B48D6">
      <w:pPr>
        <w:pStyle w:val="Heading1"/>
        <w:rPr>
          <w:szCs w:val="144"/>
        </w:rPr>
      </w:pPr>
    </w:p>
    <w:p w14:paraId="1912F47B" w14:textId="1F1A209F" w:rsidR="002B246E" w:rsidRDefault="002B246E" w:rsidP="000B48D6">
      <w:pPr>
        <w:pStyle w:val="Heading1"/>
        <w:rPr>
          <w:szCs w:val="144"/>
        </w:rPr>
      </w:pPr>
    </w:p>
    <w:p w14:paraId="524258B9" w14:textId="0774E109" w:rsidR="002B246E" w:rsidRDefault="002B246E" w:rsidP="000B48D6">
      <w:pPr>
        <w:pStyle w:val="Heading1"/>
        <w:rPr>
          <w:szCs w:val="144"/>
        </w:rPr>
      </w:pPr>
    </w:p>
    <w:p w14:paraId="3AF75724" w14:textId="5FECF3A8" w:rsidR="002B246E" w:rsidRDefault="002B246E" w:rsidP="000B48D6">
      <w:pPr>
        <w:pStyle w:val="Heading1"/>
        <w:rPr>
          <w:szCs w:val="144"/>
        </w:rPr>
      </w:pPr>
    </w:p>
    <w:p w14:paraId="614C79B0" w14:textId="31D24B11" w:rsidR="002B246E" w:rsidRPr="000A480D" w:rsidRDefault="000B48D6" w:rsidP="002B246E">
      <w:pPr>
        <w:pStyle w:val="Heading1"/>
      </w:pPr>
      <w:bookmarkStart w:id="8" w:name="_Toc238115195"/>
      <w:r w:rsidRPr="000A480D">
        <w:rPr>
          <w:szCs w:val="144"/>
        </w:rPr>
        <w:t xml:space="preserve">AS "Sadales tīkls" elektroenerģijas sadales sistēmas </w:t>
      </w:r>
      <w:r w:rsidRPr="000A480D">
        <w:rPr>
          <w:szCs w:val="144"/>
          <w:u w:val="thick" w:color="A2BD30" w:themeColor="accent2"/>
        </w:rPr>
        <w:t>raksturojums</w:t>
      </w:r>
      <w:bookmarkEnd w:id="8"/>
    </w:p>
    <w:p w14:paraId="6E7C603A" w14:textId="729BF73C" w:rsidR="002B246E" w:rsidRDefault="002B246E">
      <w:r w:rsidRPr="002B246E">
        <w:rPr>
          <w:color w:val="FFFFFF" w:themeColor="background1"/>
        </w:rPr>
        <w:br w:type="page"/>
      </w:r>
    </w:p>
    <w:p w14:paraId="64411843" w14:textId="6A6259F8" w:rsidR="004A008F" w:rsidRDefault="004A008F" w:rsidP="002C5D3E">
      <w:pPr>
        <w:jc w:val="both"/>
      </w:pPr>
      <w:r w:rsidRPr="004A008F">
        <w:lastRenderedPageBreak/>
        <w:t>AS "Sadales tīkls" (turpmāk – ST) elektroenerģijas sadales sistēmas elektroapgāde tiek nodrošināta no 131</w:t>
      </w:r>
      <w:r w:rsidR="00DC155B">
        <w:t> </w:t>
      </w:r>
      <w:r w:rsidRPr="004A008F">
        <w:t xml:space="preserve">esošās 110 </w:t>
      </w:r>
      <w:proofErr w:type="spellStart"/>
      <w:r w:rsidRPr="004A008F">
        <w:t>kV</w:t>
      </w:r>
      <w:proofErr w:type="spellEnd"/>
      <w:r w:rsidRPr="004A008F">
        <w:t xml:space="preserve"> apakšstacijās jeb </w:t>
      </w:r>
      <w:proofErr w:type="spellStart"/>
      <w:r w:rsidRPr="004A008F">
        <w:t>pieslēguma</w:t>
      </w:r>
      <w:proofErr w:type="spellEnd"/>
      <w:r w:rsidRPr="004A008F">
        <w:t xml:space="preserve"> elektroenerģijas pārvades sistēmai. Elektroietaišu piederības un apkalpes robeža ar elektroenerģijas pārvades sistēmas operatoru pamatā ir noteikta 110 </w:t>
      </w:r>
      <w:proofErr w:type="spellStart"/>
      <w:r w:rsidRPr="004A008F">
        <w:t>kV</w:t>
      </w:r>
      <w:proofErr w:type="spellEnd"/>
      <w:r w:rsidRPr="004A008F">
        <w:t xml:space="preserve"> transformatoru zemākā sprieguma pusē (6-20 </w:t>
      </w:r>
      <w:proofErr w:type="spellStart"/>
      <w:r w:rsidRPr="004A008F">
        <w:t>kV</w:t>
      </w:r>
      <w:proofErr w:type="spellEnd"/>
      <w:r w:rsidRPr="004A008F">
        <w:t xml:space="preserve">), taču pēdējo gadu laikā ir notikušas izmaiņas. 2026. gada sākumā 6 apakšstacijās (10 transformatori) piederības un apkalpošanas robeža bija noteikta 110 </w:t>
      </w:r>
      <w:proofErr w:type="spellStart"/>
      <w:r w:rsidRPr="004A008F">
        <w:t>kV</w:t>
      </w:r>
      <w:proofErr w:type="spellEnd"/>
      <w:r w:rsidRPr="004A008F">
        <w:t xml:space="preserve"> transformatoru augstākā sprieguma pusē (110 </w:t>
      </w:r>
      <w:proofErr w:type="spellStart"/>
      <w:r w:rsidRPr="004A008F">
        <w:t>kV</w:t>
      </w:r>
      <w:proofErr w:type="spellEnd"/>
      <w:r w:rsidRPr="004A008F">
        <w:t xml:space="preserve">). 110 </w:t>
      </w:r>
      <w:proofErr w:type="spellStart"/>
      <w:r w:rsidRPr="004A008F">
        <w:t>kV</w:t>
      </w:r>
      <w:proofErr w:type="spellEnd"/>
      <w:r w:rsidRPr="004A008F">
        <w:t xml:space="preserve"> transformatori ir nepieciešami, lai nodrošinātu tieši ST ikdienas darbu veikšanu, tātad to piederība ļauj plānot gan remonta darbus, gan nomaiņu, ņemot vērā tiem pieslēgto klientu veidus un vajadzības, turklāt vairumā Eiropas valstu 110 </w:t>
      </w:r>
      <w:proofErr w:type="spellStart"/>
      <w:r w:rsidRPr="004A008F">
        <w:t>kV</w:t>
      </w:r>
      <w:proofErr w:type="spellEnd"/>
      <w:r w:rsidRPr="004A008F">
        <w:t xml:space="preserve"> transformatori pieder sadales operatoriem.</w:t>
      </w:r>
    </w:p>
    <w:p w14:paraId="2FBAAED1" w14:textId="77777777" w:rsidR="00950035" w:rsidRDefault="00950035" w:rsidP="00950035">
      <w:pPr>
        <w:spacing w:after="0"/>
        <w:jc w:val="both"/>
      </w:pPr>
    </w:p>
    <w:p w14:paraId="4E71531D" w14:textId="2FC9A17E" w:rsidR="00D95BED" w:rsidRPr="00E802B2" w:rsidRDefault="00D95BED" w:rsidP="00E56D47">
      <w:pPr>
        <w:pStyle w:val="Paskaidrojoaisteksts"/>
      </w:pPr>
      <w:r w:rsidRPr="00E802B2">
        <w:t>Elektroenerģijas sadales sistēmas infrastruktūra</w:t>
      </w:r>
    </w:p>
    <w:tbl>
      <w:tblPr>
        <w:tblStyle w:val="ListTable4-Accent4"/>
        <w:tblW w:w="5089" w:type="pct"/>
        <w:tblLayout w:type="fixed"/>
        <w:tblLook w:val="04A0" w:firstRow="1" w:lastRow="0" w:firstColumn="1" w:lastColumn="0" w:noHBand="0" w:noVBand="1"/>
      </w:tblPr>
      <w:tblGrid>
        <w:gridCol w:w="2681"/>
        <w:gridCol w:w="1428"/>
        <w:gridCol w:w="954"/>
        <w:gridCol w:w="1013"/>
        <w:gridCol w:w="1073"/>
        <w:gridCol w:w="1071"/>
        <w:gridCol w:w="1075"/>
        <w:gridCol w:w="1347"/>
      </w:tblGrid>
      <w:tr w:rsidR="00562D6B" w:rsidRPr="00C574DA" w14:paraId="582ACB7A" w14:textId="77777777" w:rsidTr="000B48D6">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26A4755" w14:textId="7F57CF0E" w:rsidR="00562D6B" w:rsidRPr="00C574DA" w:rsidRDefault="00562D6B" w:rsidP="00562D6B">
            <w:pPr>
              <w:rPr>
                <w:b w:val="0"/>
                <w:bCs w:val="0"/>
                <w:sz w:val="18"/>
                <w:szCs w:val="18"/>
              </w:rPr>
            </w:pPr>
            <w:r>
              <w:rPr>
                <w:sz w:val="18"/>
                <w:szCs w:val="18"/>
              </w:rPr>
              <w:t>Rādītājs</w:t>
            </w:r>
          </w:p>
        </w:tc>
        <w:tc>
          <w:tcPr>
            <w:tcW w:w="671" w:type="pct"/>
          </w:tcPr>
          <w:p w14:paraId="20AF6EB8" w14:textId="3DA873AB"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Mērvienība</w:t>
            </w:r>
          </w:p>
        </w:tc>
        <w:tc>
          <w:tcPr>
            <w:tcW w:w="448" w:type="pct"/>
          </w:tcPr>
          <w:p w14:paraId="05375B1E" w14:textId="77777777"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2021</w:t>
            </w:r>
          </w:p>
        </w:tc>
        <w:tc>
          <w:tcPr>
            <w:tcW w:w="476" w:type="pct"/>
          </w:tcPr>
          <w:p w14:paraId="37AF524F" w14:textId="77777777"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2022</w:t>
            </w:r>
          </w:p>
        </w:tc>
        <w:tc>
          <w:tcPr>
            <w:tcW w:w="504" w:type="pct"/>
          </w:tcPr>
          <w:p w14:paraId="5BF57451" w14:textId="77777777"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2023</w:t>
            </w:r>
          </w:p>
        </w:tc>
        <w:tc>
          <w:tcPr>
            <w:tcW w:w="503" w:type="pct"/>
          </w:tcPr>
          <w:p w14:paraId="727C3C89" w14:textId="77777777"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2024</w:t>
            </w:r>
          </w:p>
        </w:tc>
        <w:tc>
          <w:tcPr>
            <w:tcW w:w="505" w:type="pct"/>
          </w:tcPr>
          <w:p w14:paraId="232B504D" w14:textId="77777777"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2025</w:t>
            </w:r>
          </w:p>
        </w:tc>
        <w:tc>
          <w:tcPr>
            <w:tcW w:w="633" w:type="pct"/>
          </w:tcPr>
          <w:p w14:paraId="4FB46F9D" w14:textId="77777777" w:rsidR="00562D6B" w:rsidRPr="00C574DA" w:rsidRDefault="00562D6B"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C574DA">
              <w:rPr>
                <w:sz w:val="18"/>
                <w:szCs w:val="18"/>
              </w:rPr>
              <w:t xml:space="preserve">2025/2024 </w:t>
            </w:r>
          </w:p>
        </w:tc>
      </w:tr>
      <w:tr w:rsidR="00562D6B" w:rsidRPr="00C574DA" w14:paraId="3818F663" w14:textId="77777777" w:rsidTr="000B48D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9D04C32" w14:textId="684874FE" w:rsidR="00562D6B" w:rsidRPr="000D0366" w:rsidRDefault="00562D6B" w:rsidP="00562D6B">
            <w:pPr>
              <w:rPr>
                <w:b w:val="0"/>
                <w:sz w:val="18"/>
                <w:szCs w:val="18"/>
              </w:rPr>
            </w:pPr>
            <w:r w:rsidRPr="000D0366">
              <w:rPr>
                <w:sz w:val="18"/>
                <w:szCs w:val="18"/>
              </w:rPr>
              <w:t xml:space="preserve">Pārvades sistēmas </w:t>
            </w:r>
            <w:proofErr w:type="spellStart"/>
            <w:r w:rsidRPr="000D0366">
              <w:rPr>
                <w:sz w:val="18"/>
                <w:szCs w:val="18"/>
              </w:rPr>
              <w:t>pieslēgumu</w:t>
            </w:r>
            <w:proofErr w:type="spellEnd"/>
            <w:r w:rsidRPr="000D0366">
              <w:rPr>
                <w:sz w:val="18"/>
                <w:szCs w:val="18"/>
              </w:rPr>
              <w:t xml:space="preserve"> skaits</w:t>
            </w:r>
            <w:r w:rsidR="00D95BED" w:rsidRPr="000D0366">
              <w:rPr>
                <w:sz w:val="18"/>
                <w:szCs w:val="18"/>
              </w:rPr>
              <w:t xml:space="preserve"> (110</w:t>
            </w:r>
            <w:r w:rsidR="00806B30" w:rsidRPr="000D0366">
              <w:rPr>
                <w:sz w:val="18"/>
                <w:szCs w:val="18"/>
              </w:rPr>
              <w:t> </w:t>
            </w:r>
            <w:proofErr w:type="spellStart"/>
            <w:r w:rsidR="00D95BED" w:rsidRPr="000D0366">
              <w:rPr>
                <w:sz w:val="18"/>
                <w:szCs w:val="18"/>
              </w:rPr>
              <w:t>kV</w:t>
            </w:r>
            <w:proofErr w:type="spellEnd"/>
            <w:r w:rsidR="00D95BED" w:rsidRPr="000D0366">
              <w:rPr>
                <w:sz w:val="18"/>
                <w:szCs w:val="18"/>
              </w:rPr>
              <w:t xml:space="preserve"> apakšstacijas)</w:t>
            </w:r>
          </w:p>
        </w:tc>
        <w:tc>
          <w:tcPr>
            <w:tcW w:w="671" w:type="pct"/>
          </w:tcPr>
          <w:p w14:paraId="3C106ED9" w14:textId="5E34600C" w:rsidR="00562D6B" w:rsidRPr="007F247A" w:rsidRDefault="00D95BED"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g</w:t>
            </w:r>
            <w:r w:rsidR="001D20D7" w:rsidRPr="007F247A">
              <w:rPr>
                <w:sz w:val="18"/>
                <w:szCs w:val="18"/>
              </w:rPr>
              <w:t>a</w:t>
            </w:r>
            <w:r w:rsidRPr="007F247A">
              <w:rPr>
                <w:sz w:val="18"/>
                <w:szCs w:val="18"/>
              </w:rPr>
              <w:t>b.</w:t>
            </w:r>
          </w:p>
        </w:tc>
        <w:tc>
          <w:tcPr>
            <w:tcW w:w="448" w:type="pct"/>
          </w:tcPr>
          <w:p w14:paraId="5D7949CE" w14:textId="349A62E4"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132</w:t>
            </w:r>
          </w:p>
        </w:tc>
        <w:tc>
          <w:tcPr>
            <w:tcW w:w="476" w:type="pct"/>
          </w:tcPr>
          <w:p w14:paraId="11114EE9" w14:textId="0E81ACEC"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132</w:t>
            </w:r>
          </w:p>
        </w:tc>
        <w:tc>
          <w:tcPr>
            <w:tcW w:w="504" w:type="pct"/>
          </w:tcPr>
          <w:p w14:paraId="600D09C6" w14:textId="6D37DD05"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130</w:t>
            </w:r>
          </w:p>
        </w:tc>
        <w:tc>
          <w:tcPr>
            <w:tcW w:w="503" w:type="pct"/>
          </w:tcPr>
          <w:p w14:paraId="6F3CD58E" w14:textId="23FF7382" w:rsidR="00562D6B" w:rsidRPr="007F247A" w:rsidRDefault="00595FAE"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130</w:t>
            </w:r>
          </w:p>
        </w:tc>
        <w:tc>
          <w:tcPr>
            <w:tcW w:w="505" w:type="pct"/>
          </w:tcPr>
          <w:p w14:paraId="0BD9A69E" w14:textId="123259FB" w:rsidR="00562D6B" w:rsidRPr="007F247A" w:rsidRDefault="00595FAE"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131</w:t>
            </w:r>
          </w:p>
        </w:tc>
        <w:tc>
          <w:tcPr>
            <w:tcW w:w="633" w:type="pct"/>
          </w:tcPr>
          <w:p w14:paraId="37D9C2F5" w14:textId="0FC452D2" w:rsidR="00562D6B" w:rsidRPr="009D3FB6" w:rsidRDefault="00AD2567" w:rsidP="00DD6A9A">
            <w:pPr>
              <w:jc w:val="right"/>
              <w:cnfStyle w:val="000000100000" w:firstRow="0" w:lastRow="0" w:firstColumn="0" w:lastColumn="0" w:oddVBand="0" w:evenVBand="0" w:oddHBand="1" w:evenHBand="0" w:firstRowFirstColumn="0" w:firstRowLastColumn="0" w:lastRowFirstColumn="0" w:lastRowLastColumn="0"/>
              <w:rPr>
                <w:color w:val="4EA72E"/>
                <w:sz w:val="18"/>
                <w:szCs w:val="18"/>
              </w:rPr>
            </w:pPr>
            <w:r w:rsidRPr="009D3FB6">
              <w:rPr>
                <w:color w:val="4EA72E"/>
                <w:sz w:val="18"/>
                <w:szCs w:val="18"/>
              </w:rPr>
              <w:t>+1</w:t>
            </w:r>
          </w:p>
        </w:tc>
      </w:tr>
      <w:tr w:rsidR="00562D6B" w:rsidRPr="00C574DA" w14:paraId="377A994B" w14:textId="77777777" w:rsidTr="000B48D6">
        <w:tc>
          <w:tcPr>
            <w:cnfStyle w:val="001000000000" w:firstRow="0" w:lastRow="0" w:firstColumn="1" w:lastColumn="0" w:oddVBand="0" w:evenVBand="0" w:oddHBand="0" w:evenHBand="0" w:firstRowFirstColumn="0" w:firstRowLastColumn="0" w:lastRowFirstColumn="0" w:lastRowLastColumn="0"/>
            <w:tcW w:w="1260" w:type="pct"/>
          </w:tcPr>
          <w:p w14:paraId="62ADB83A" w14:textId="005B9E67" w:rsidR="00562D6B" w:rsidRPr="000D0366" w:rsidRDefault="00D95BED" w:rsidP="00562D6B">
            <w:pPr>
              <w:rPr>
                <w:b w:val="0"/>
                <w:sz w:val="18"/>
                <w:szCs w:val="18"/>
              </w:rPr>
            </w:pPr>
            <w:r w:rsidRPr="000D0366">
              <w:rPr>
                <w:sz w:val="18"/>
                <w:szCs w:val="18"/>
              </w:rPr>
              <w:t>Sadales transformatori</w:t>
            </w:r>
          </w:p>
        </w:tc>
        <w:tc>
          <w:tcPr>
            <w:tcW w:w="671" w:type="pct"/>
          </w:tcPr>
          <w:p w14:paraId="0AC9AA78" w14:textId="1A559017" w:rsidR="00562D6B" w:rsidRPr="007F247A" w:rsidRDefault="00D95BED"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g</w:t>
            </w:r>
            <w:r w:rsidR="001D20D7" w:rsidRPr="007F247A">
              <w:rPr>
                <w:sz w:val="18"/>
                <w:szCs w:val="18"/>
              </w:rPr>
              <w:t>a</w:t>
            </w:r>
            <w:r w:rsidRPr="007F247A">
              <w:rPr>
                <w:sz w:val="18"/>
                <w:szCs w:val="18"/>
              </w:rPr>
              <w:t>b.</w:t>
            </w:r>
          </w:p>
        </w:tc>
        <w:tc>
          <w:tcPr>
            <w:tcW w:w="448" w:type="pct"/>
          </w:tcPr>
          <w:p w14:paraId="759D654E" w14:textId="59A54A28"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30 461</w:t>
            </w:r>
          </w:p>
        </w:tc>
        <w:tc>
          <w:tcPr>
            <w:tcW w:w="476" w:type="pct"/>
          </w:tcPr>
          <w:p w14:paraId="32444584" w14:textId="351ABBDF"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30 892</w:t>
            </w:r>
          </w:p>
        </w:tc>
        <w:tc>
          <w:tcPr>
            <w:tcW w:w="504" w:type="pct"/>
          </w:tcPr>
          <w:p w14:paraId="002BAD40" w14:textId="5DA61D98"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30 632</w:t>
            </w:r>
          </w:p>
        </w:tc>
        <w:tc>
          <w:tcPr>
            <w:tcW w:w="503" w:type="pct"/>
          </w:tcPr>
          <w:p w14:paraId="26A230FD" w14:textId="217725FA" w:rsidR="00562D6B" w:rsidRPr="007F247A" w:rsidRDefault="00AD256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30 715</w:t>
            </w:r>
          </w:p>
        </w:tc>
        <w:tc>
          <w:tcPr>
            <w:tcW w:w="505" w:type="pct"/>
          </w:tcPr>
          <w:p w14:paraId="373E315B" w14:textId="1DA5B216" w:rsidR="00562D6B" w:rsidRPr="007F247A" w:rsidRDefault="009C3D5C"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 xml:space="preserve">30 </w:t>
            </w:r>
            <w:r w:rsidR="00AD2567" w:rsidRPr="007F247A">
              <w:rPr>
                <w:sz w:val="18"/>
                <w:szCs w:val="18"/>
              </w:rPr>
              <w:t>838</w:t>
            </w:r>
          </w:p>
        </w:tc>
        <w:tc>
          <w:tcPr>
            <w:tcW w:w="633" w:type="pct"/>
          </w:tcPr>
          <w:p w14:paraId="67F830F2" w14:textId="65ABCD31" w:rsidR="00562D6B" w:rsidRPr="009D3FB6" w:rsidRDefault="00AD2567" w:rsidP="00DD6A9A">
            <w:pPr>
              <w:jc w:val="right"/>
              <w:cnfStyle w:val="000000000000" w:firstRow="0" w:lastRow="0" w:firstColumn="0" w:lastColumn="0" w:oddVBand="0" w:evenVBand="0" w:oddHBand="0" w:evenHBand="0" w:firstRowFirstColumn="0" w:firstRowLastColumn="0" w:lastRowFirstColumn="0" w:lastRowLastColumn="0"/>
              <w:rPr>
                <w:color w:val="4EA72E"/>
                <w:sz w:val="18"/>
                <w:szCs w:val="18"/>
              </w:rPr>
            </w:pPr>
            <w:r w:rsidRPr="009D3FB6">
              <w:rPr>
                <w:color w:val="4EA72E"/>
                <w:sz w:val="18"/>
                <w:szCs w:val="18"/>
              </w:rPr>
              <w:t>+123</w:t>
            </w:r>
          </w:p>
        </w:tc>
      </w:tr>
      <w:tr w:rsidR="00562D6B" w:rsidRPr="00C574DA" w14:paraId="7400D9DD" w14:textId="77777777" w:rsidTr="000B48D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C928741" w14:textId="63957C3D" w:rsidR="00562D6B" w:rsidRPr="000D0366" w:rsidRDefault="00D95BED" w:rsidP="00562D6B">
            <w:pPr>
              <w:rPr>
                <w:b w:val="0"/>
                <w:sz w:val="18"/>
                <w:szCs w:val="18"/>
              </w:rPr>
            </w:pPr>
            <w:r w:rsidRPr="000D0366">
              <w:rPr>
                <w:sz w:val="18"/>
                <w:szCs w:val="18"/>
              </w:rPr>
              <w:t>Uzstādītā sadales transformatoru jauda</w:t>
            </w:r>
          </w:p>
        </w:tc>
        <w:tc>
          <w:tcPr>
            <w:tcW w:w="671" w:type="pct"/>
          </w:tcPr>
          <w:p w14:paraId="084C07AD" w14:textId="241382A3"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MVA</w:t>
            </w:r>
          </w:p>
        </w:tc>
        <w:tc>
          <w:tcPr>
            <w:tcW w:w="448" w:type="pct"/>
          </w:tcPr>
          <w:p w14:paraId="67CF1EF5" w14:textId="3854B692"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5 951</w:t>
            </w:r>
          </w:p>
        </w:tc>
        <w:tc>
          <w:tcPr>
            <w:tcW w:w="476" w:type="pct"/>
          </w:tcPr>
          <w:p w14:paraId="0FE3962B" w14:textId="1B815351"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5 971</w:t>
            </w:r>
          </w:p>
        </w:tc>
        <w:tc>
          <w:tcPr>
            <w:tcW w:w="504" w:type="pct"/>
          </w:tcPr>
          <w:p w14:paraId="29049816" w14:textId="7A51F435"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5 969</w:t>
            </w:r>
          </w:p>
        </w:tc>
        <w:tc>
          <w:tcPr>
            <w:tcW w:w="503" w:type="pct"/>
          </w:tcPr>
          <w:p w14:paraId="304B3AC4" w14:textId="620B5E98" w:rsidR="00562D6B" w:rsidRPr="007F247A" w:rsidRDefault="00AD256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6 017</w:t>
            </w:r>
          </w:p>
        </w:tc>
        <w:tc>
          <w:tcPr>
            <w:tcW w:w="505" w:type="pct"/>
          </w:tcPr>
          <w:p w14:paraId="511A4293" w14:textId="4C3DF8EA" w:rsidR="00562D6B" w:rsidRPr="007F247A" w:rsidRDefault="009C3D5C"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 xml:space="preserve">6 </w:t>
            </w:r>
            <w:r w:rsidR="00AD2567" w:rsidRPr="007F247A">
              <w:rPr>
                <w:sz w:val="18"/>
                <w:szCs w:val="18"/>
              </w:rPr>
              <w:t>236</w:t>
            </w:r>
          </w:p>
        </w:tc>
        <w:tc>
          <w:tcPr>
            <w:tcW w:w="633" w:type="pct"/>
          </w:tcPr>
          <w:p w14:paraId="7778E547" w14:textId="38ECD995" w:rsidR="00562D6B" w:rsidRPr="009D3FB6" w:rsidRDefault="00844317" w:rsidP="00DD6A9A">
            <w:pPr>
              <w:jc w:val="right"/>
              <w:cnfStyle w:val="000000100000" w:firstRow="0" w:lastRow="0" w:firstColumn="0" w:lastColumn="0" w:oddVBand="0" w:evenVBand="0" w:oddHBand="1" w:evenHBand="0" w:firstRowFirstColumn="0" w:firstRowLastColumn="0" w:lastRowFirstColumn="0" w:lastRowLastColumn="0"/>
              <w:rPr>
                <w:color w:val="4EA72E"/>
                <w:sz w:val="18"/>
                <w:szCs w:val="18"/>
              </w:rPr>
            </w:pPr>
            <w:r w:rsidRPr="009D3FB6">
              <w:rPr>
                <w:color w:val="4EA72E"/>
                <w:sz w:val="18"/>
                <w:szCs w:val="18"/>
              </w:rPr>
              <w:t>+219</w:t>
            </w:r>
          </w:p>
        </w:tc>
      </w:tr>
      <w:tr w:rsidR="00562D6B" w:rsidRPr="00C574DA" w14:paraId="7E20B3EE" w14:textId="77777777" w:rsidTr="000B48D6">
        <w:tc>
          <w:tcPr>
            <w:cnfStyle w:val="001000000000" w:firstRow="0" w:lastRow="0" w:firstColumn="1" w:lastColumn="0" w:oddVBand="0" w:evenVBand="0" w:oddHBand="0" w:evenHBand="0" w:firstRowFirstColumn="0" w:firstRowLastColumn="0" w:lastRowFirstColumn="0" w:lastRowLastColumn="0"/>
            <w:tcW w:w="1260" w:type="pct"/>
          </w:tcPr>
          <w:p w14:paraId="1D54A261" w14:textId="065EABE0" w:rsidR="00562D6B" w:rsidRPr="00F10484" w:rsidRDefault="001D20D7" w:rsidP="00562D6B">
            <w:pPr>
              <w:rPr>
                <w:b w:val="0"/>
                <w:bCs w:val="0"/>
                <w:sz w:val="18"/>
                <w:szCs w:val="18"/>
              </w:rPr>
            </w:pPr>
            <w:r w:rsidRPr="00F10484">
              <w:rPr>
                <w:sz w:val="18"/>
                <w:szCs w:val="18"/>
              </w:rPr>
              <w:t>Sadales transformatoru apakšstacijas (TP)</w:t>
            </w:r>
          </w:p>
        </w:tc>
        <w:tc>
          <w:tcPr>
            <w:tcW w:w="671" w:type="pct"/>
          </w:tcPr>
          <w:p w14:paraId="1928D9A2" w14:textId="5F859320"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gab.</w:t>
            </w:r>
          </w:p>
        </w:tc>
        <w:tc>
          <w:tcPr>
            <w:tcW w:w="448" w:type="pct"/>
          </w:tcPr>
          <w:p w14:paraId="4F31E4E8" w14:textId="0865D059"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28 386</w:t>
            </w:r>
          </w:p>
        </w:tc>
        <w:tc>
          <w:tcPr>
            <w:tcW w:w="476" w:type="pct"/>
          </w:tcPr>
          <w:p w14:paraId="482775F1" w14:textId="44F69DB4"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28 441</w:t>
            </w:r>
          </w:p>
        </w:tc>
        <w:tc>
          <w:tcPr>
            <w:tcW w:w="504" w:type="pct"/>
          </w:tcPr>
          <w:p w14:paraId="2CE47A57" w14:textId="440CE525"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28 668</w:t>
            </w:r>
          </w:p>
        </w:tc>
        <w:tc>
          <w:tcPr>
            <w:tcW w:w="503" w:type="pct"/>
          </w:tcPr>
          <w:p w14:paraId="543622A3" w14:textId="1F36170B" w:rsidR="00562D6B" w:rsidRPr="007F247A" w:rsidRDefault="00F10484"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28 901</w:t>
            </w:r>
          </w:p>
        </w:tc>
        <w:tc>
          <w:tcPr>
            <w:tcW w:w="505" w:type="pct"/>
          </w:tcPr>
          <w:p w14:paraId="3BDBA88C" w14:textId="02349AC8" w:rsidR="00562D6B" w:rsidRPr="007F247A" w:rsidRDefault="009C3D5C"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2</w:t>
            </w:r>
            <w:r w:rsidR="00F10484" w:rsidRPr="007F247A">
              <w:rPr>
                <w:sz w:val="18"/>
                <w:szCs w:val="18"/>
              </w:rPr>
              <w:t>9</w:t>
            </w:r>
            <w:r w:rsidRPr="007F247A">
              <w:rPr>
                <w:sz w:val="18"/>
                <w:szCs w:val="18"/>
              </w:rPr>
              <w:t xml:space="preserve"> </w:t>
            </w:r>
            <w:r w:rsidR="00F10484" w:rsidRPr="007F247A">
              <w:rPr>
                <w:sz w:val="18"/>
                <w:szCs w:val="18"/>
              </w:rPr>
              <w:t>122</w:t>
            </w:r>
          </w:p>
        </w:tc>
        <w:tc>
          <w:tcPr>
            <w:tcW w:w="633" w:type="pct"/>
          </w:tcPr>
          <w:p w14:paraId="74DDDAD3" w14:textId="0E711CFF" w:rsidR="00562D6B" w:rsidRPr="009D3FB6" w:rsidRDefault="00F10484" w:rsidP="00DD6A9A">
            <w:pPr>
              <w:jc w:val="right"/>
              <w:cnfStyle w:val="000000000000" w:firstRow="0" w:lastRow="0" w:firstColumn="0" w:lastColumn="0" w:oddVBand="0" w:evenVBand="0" w:oddHBand="0" w:evenHBand="0" w:firstRowFirstColumn="0" w:firstRowLastColumn="0" w:lastRowFirstColumn="0" w:lastRowLastColumn="0"/>
              <w:rPr>
                <w:color w:val="4EA72E"/>
                <w:sz w:val="18"/>
                <w:szCs w:val="18"/>
              </w:rPr>
            </w:pPr>
            <w:r w:rsidRPr="009D3FB6">
              <w:rPr>
                <w:color w:val="4EA72E"/>
                <w:sz w:val="18"/>
                <w:szCs w:val="18"/>
              </w:rPr>
              <w:t>+211</w:t>
            </w:r>
          </w:p>
        </w:tc>
      </w:tr>
      <w:tr w:rsidR="00562D6B" w:rsidRPr="00C574DA" w14:paraId="6E2D5390" w14:textId="77777777" w:rsidTr="000B48D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6926EA22" w14:textId="517469B3" w:rsidR="00562D6B" w:rsidRPr="00F10484" w:rsidRDefault="001D20D7" w:rsidP="00562D6B">
            <w:pPr>
              <w:rPr>
                <w:b w:val="0"/>
                <w:bCs w:val="0"/>
                <w:sz w:val="18"/>
                <w:szCs w:val="18"/>
              </w:rPr>
            </w:pPr>
            <w:r w:rsidRPr="00F10484">
              <w:rPr>
                <w:sz w:val="18"/>
                <w:szCs w:val="18"/>
              </w:rPr>
              <w:t>EPL balsti kopā</w:t>
            </w:r>
          </w:p>
        </w:tc>
        <w:tc>
          <w:tcPr>
            <w:tcW w:w="671" w:type="pct"/>
          </w:tcPr>
          <w:p w14:paraId="4DB5C35F" w14:textId="0E68A79E"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tūkst. gab.</w:t>
            </w:r>
          </w:p>
        </w:tc>
        <w:tc>
          <w:tcPr>
            <w:tcW w:w="448" w:type="pct"/>
          </w:tcPr>
          <w:p w14:paraId="5114EC27" w14:textId="21A5255D"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1 091</w:t>
            </w:r>
          </w:p>
        </w:tc>
        <w:tc>
          <w:tcPr>
            <w:tcW w:w="476" w:type="pct"/>
          </w:tcPr>
          <w:p w14:paraId="2AB46970" w14:textId="57973647"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1 077</w:t>
            </w:r>
          </w:p>
        </w:tc>
        <w:tc>
          <w:tcPr>
            <w:tcW w:w="504" w:type="pct"/>
          </w:tcPr>
          <w:p w14:paraId="663DBC49" w14:textId="5F0A254C"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1 060</w:t>
            </w:r>
          </w:p>
        </w:tc>
        <w:tc>
          <w:tcPr>
            <w:tcW w:w="503" w:type="pct"/>
          </w:tcPr>
          <w:p w14:paraId="696D2B1D" w14:textId="71ECDF71" w:rsidR="00562D6B" w:rsidRPr="007F247A" w:rsidRDefault="00F10484"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1 046</w:t>
            </w:r>
          </w:p>
        </w:tc>
        <w:tc>
          <w:tcPr>
            <w:tcW w:w="505" w:type="pct"/>
          </w:tcPr>
          <w:p w14:paraId="1C1BD546" w14:textId="7F28C183" w:rsidR="00562D6B" w:rsidRPr="007F247A" w:rsidRDefault="00C34095" w:rsidP="00C34095">
            <w:pPr>
              <w:tabs>
                <w:tab w:val="left" w:pos="435"/>
                <w:tab w:val="right" w:pos="637"/>
              </w:tabs>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 xml:space="preserve">     1 035</w:t>
            </w:r>
          </w:p>
        </w:tc>
        <w:tc>
          <w:tcPr>
            <w:tcW w:w="633" w:type="pct"/>
          </w:tcPr>
          <w:p w14:paraId="72D19AD2" w14:textId="020F7BEE" w:rsidR="00562D6B" w:rsidRPr="007F247A" w:rsidRDefault="00F10484" w:rsidP="00DD6A9A">
            <w:pPr>
              <w:jc w:val="right"/>
              <w:cnfStyle w:val="000000100000" w:firstRow="0" w:lastRow="0" w:firstColumn="0" w:lastColumn="0" w:oddVBand="0" w:evenVBand="0" w:oddHBand="1" w:evenHBand="0" w:firstRowFirstColumn="0" w:firstRowLastColumn="0" w:lastRowFirstColumn="0" w:lastRowLastColumn="0"/>
              <w:rPr>
                <w:color w:val="F15D22" w:themeColor="accent6"/>
                <w:sz w:val="18"/>
                <w:szCs w:val="18"/>
              </w:rPr>
            </w:pPr>
            <w:r w:rsidRPr="007F247A">
              <w:rPr>
                <w:color w:val="FF0000"/>
                <w:sz w:val="18"/>
                <w:szCs w:val="18"/>
              </w:rPr>
              <w:t>-11</w:t>
            </w:r>
          </w:p>
        </w:tc>
      </w:tr>
      <w:tr w:rsidR="0040510A" w:rsidRPr="00C574DA" w14:paraId="6DFDBEC7" w14:textId="77777777" w:rsidTr="000B48D6">
        <w:tc>
          <w:tcPr>
            <w:cnfStyle w:val="001000000000" w:firstRow="0" w:lastRow="0" w:firstColumn="1" w:lastColumn="0" w:oddVBand="0" w:evenVBand="0" w:oddHBand="0" w:evenHBand="0" w:firstRowFirstColumn="0" w:firstRowLastColumn="0" w:lastRowFirstColumn="0" w:lastRowLastColumn="0"/>
            <w:tcW w:w="1260" w:type="pct"/>
          </w:tcPr>
          <w:p w14:paraId="050F51EE" w14:textId="18F1A258" w:rsidR="0040510A" w:rsidRPr="00F10484" w:rsidRDefault="0040510A" w:rsidP="0040510A">
            <w:pPr>
              <w:rPr>
                <w:b w:val="0"/>
                <w:bCs w:val="0"/>
                <w:sz w:val="18"/>
                <w:szCs w:val="18"/>
              </w:rPr>
            </w:pPr>
            <w:r w:rsidRPr="00F10484">
              <w:rPr>
                <w:sz w:val="18"/>
                <w:szCs w:val="18"/>
              </w:rPr>
              <w:t>Elektrolīniju kopgarums</w:t>
            </w:r>
          </w:p>
        </w:tc>
        <w:tc>
          <w:tcPr>
            <w:tcW w:w="671" w:type="pct"/>
          </w:tcPr>
          <w:p w14:paraId="37C6B8BB" w14:textId="08EDB761" w:rsidR="0040510A" w:rsidRPr="007F247A" w:rsidRDefault="0040510A" w:rsidP="0040510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km</w:t>
            </w:r>
          </w:p>
        </w:tc>
        <w:tc>
          <w:tcPr>
            <w:tcW w:w="448" w:type="pct"/>
          </w:tcPr>
          <w:p w14:paraId="5DA9AA49" w14:textId="22A0BA90" w:rsidR="0040510A" w:rsidRPr="007F247A" w:rsidRDefault="0040510A" w:rsidP="0040510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92 430</w:t>
            </w:r>
          </w:p>
        </w:tc>
        <w:tc>
          <w:tcPr>
            <w:tcW w:w="476" w:type="pct"/>
          </w:tcPr>
          <w:p w14:paraId="50F68FE1" w14:textId="0B21F43E" w:rsidR="0040510A" w:rsidRPr="007F247A" w:rsidRDefault="0040510A" w:rsidP="0040510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92 407</w:t>
            </w:r>
          </w:p>
        </w:tc>
        <w:tc>
          <w:tcPr>
            <w:tcW w:w="504" w:type="pct"/>
          </w:tcPr>
          <w:p w14:paraId="1DFA9105" w14:textId="30A39E67" w:rsidR="0040510A" w:rsidRPr="007F247A" w:rsidRDefault="0040510A" w:rsidP="0040510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92 323</w:t>
            </w:r>
          </w:p>
        </w:tc>
        <w:tc>
          <w:tcPr>
            <w:tcW w:w="503" w:type="pct"/>
          </w:tcPr>
          <w:p w14:paraId="309A1DF8" w14:textId="1000B1E2" w:rsidR="0040510A" w:rsidRPr="007F247A" w:rsidRDefault="0040510A" w:rsidP="0040510A">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r w:rsidRPr="007F247A">
              <w:rPr>
                <w:sz w:val="18"/>
                <w:szCs w:val="18"/>
              </w:rPr>
              <w:t>92 322</w:t>
            </w:r>
          </w:p>
        </w:tc>
        <w:tc>
          <w:tcPr>
            <w:tcW w:w="505" w:type="pct"/>
          </w:tcPr>
          <w:p w14:paraId="237C92EE" w14:textId="05B4E420" w:rsidR="0040510A" w:rsidRPr="007F247A" w:rsidRDefault="0040510A" w:rsidP="0040510A">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r w:rsidRPr="007F247A">
              <w:rPr>
                <w:sz w:val="18"/>
                <w:szCs w:val="18"/>
              </w:rPr>
              <w:t>92 516</w:t>
            </w:r>
          </w:p>
        </w:tc>
        <w:tc>
          <w:tcPr>
            <w:tcW w:w="633" w:type="pct"/>
          </w:tcPr>
          <w:p w14:paraId="7D1D7426" w14:textId="07A05BDF" w:rsidR="0040510A" w:rsidRPr="009D3FB6" w:rsidRDefault="0040510A" w:rsidP="0040510A">
            <w:pPr>
              <w:jc w:val="right"/>
              <w:cnfStyle w:val="000000000000" w:firstRow="0" w:lastRow="0" w:firstColumn="0" w:lastColumn="0" w:oddVBand="0" w:evenVBand="0" w:oddHBand="0" w:evenHBand="0" w:firstRowFirstColumn="0" w:firstRowLastColumn="0" w:lastRowFirstColumn="0" w:lastRowLastColumn="0"/>
              <w:rPr>
                <w:color w:val="4EA72E"/>
                <w:sz w:val="18"/>
                <w:szCs w:val="18"/>
              </w:rPr>
            </w:pPr>
            <w:r w:rsidRPr="009D3FB6">
              <w:rPr>
                <w:color w:val="4EA72E"/>
                <w:sz w:val="18"/>
                <w:szCs w:val="18"/>
              </w:rPr>
              <w:t>+194</w:t>
            </w:r>
          </w:p>
        </w:tc>
      </w:tr>
      <w:tr w:rsidR="001D20D7" w:rsidRPr="00C574DA" w14:paraId="31B9B267" w14:textId="77777777" w:rsidTr="000B48D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3315D9E8" w14:textId="788D26A8" w:rsidR="001D20D7" w:rsidRPr="00F10484" w:rsidRDefault="001D20D7" w:rsidP="0040510A">
            <w:pPr>
              <w:jc w:val="right"/>
              <w:rPr>
                <w:i/>
                <w:sz w:val="18"/>
                <w:szCs w:val="18"/>
              </w:rPr>
            </w:pPr>
            <w:r w:rsidRPr="00F10484">
              <w:rPr>
                <w:i/>
                <w:sz w:val="18"/>
                <w:szCs w:val="18"/>
              </w:rPr>
              <w:t>VS līnijas</w:t>
            </w:r>
          </w:p>
        </w:tc>
        <w:tc>
          <w:tcPr>
            <w:tcW w:w="671" w:type="pct"/>
          </w:tcPr>
          <w:p w14:paraId="68555572" w14:textId="5FCD3ABE" w:rsidR="001D20D7"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7F247A">
              <w:rPr>
                <w:i/>
                <w:sz w:val="18"/>
                <w:szCs w:val="18"/>
              </w:rPr>
              <w:t>km</w:t>
            </w:r>
          </w:p>
        </w:tc>
        <w:tc>
          <w:tcPr>
            <w:tcW w:w="448" w:type="pct"/>
          </w:tcPr>
          <w:p w14:paraId="2CBBF126" w14:textId="3DBFA5B7" w:rsidR="001D20D7"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7F247A">
              <w:rPr>
                <w:i/>
                <w:sz w:val="18"/>
                <w:szCs w:val="18"/>
              </w:rPr>
              <w:t>35 405</w:t>
            </w:r>
          </w:p>
        </w:tc>
        <w:tc>
          <w:tcPr>
            <w:tcW w:w="476" w:type="pct"/>
          </w:tcPr>
          <w:p w14:paraId="411F0683" w14:textId="1D13F4DB" w:rsidR="001D20D7"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7F247A">
              <w:rPr>
                <w:i/>
                <w:sz w:val="18"/>
                <w:szCs w:val="18"/>
              </w:rPr>
              <w:t>35 364</w:t>
            </w:r>
          </w:p>
        </w:tc>
        <w:tc>
          <w:tcPr>
            <w:tcW w:w="504" w:type="pct"/>
          </w:tcPr>
          <w:p w14:paraId="5E49A2E9" w14:textId="2345B6D8" w:rsidR="001D20D7"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7F247A">
              <w:rPr>
                <w:i/>
                <w:sz w:val="18"/>
                <w:szCs w:val="18"/>
              </w:rPr>
              <w:t>35 322</w:t>
            </w:r>
          </w:p>
        </w:tc>
        <w:tc>
          <w:tcPr>
            <w:tcW w:w="503" w:type="pct"/>
          </w:tcPr>
          <w:p w14:paraId="49FB9DE2" w14:textId="1CD48B0A" w:rsidR="001D20D7" w:rsidRPr="007F247A" w:rsidRDefault="00F10484" w:rsidP="00DD6A9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7F247A">
              <w:rPr>
                <w:i/>
                <w:sz w:val="18"/>
                <w:szCs w:val="18"/>
              </w:rPr>
              <w:t>35 338</w:t>
            </w:r>
          </w:p>
        </w:tc>
        <w:tc>
          <w:tcPr>
            <w:tcW w:w="505" w:type="pct"/>
          </w:tcPr>
          <w:p w14:paraId="54E4CDC1" w14:textId="4BE8D650" w:rsidR="001D20D7" w:rsidRPr="007F247A" w:rsidRDefault="00C34095" w:rsidP="00DD6A9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7F247A">
              <w:rPr>
                <w:i/>
                <w:sz w:val="18"/>
                <w:szCs w:val="18"/>
              </w:rPr>
              <w:t>35 488</w:t>
            </w:r>
          </w:p>
        </w:tc>
        <w:tc>
          <w:tcPr>
            <w:tcW w:w="633" w:type="pct"/>
          </w:tcPr>
          <w:p w14:paraId="68B6391B" w14:textId="6C3E4BC0" w:rsidR="001D20D7" w:rsidRPr="009D3FB6" w:rsidRDefault="00F10484" w:rsidP="00DD6A9A">
            <w:pPr>
              <w:jc w:val="right"/>
              <w:cnfStyle w:val="000000100000" w:firstRow="0" w:lastRow="0" w:firstColumn="0" w:lastColumn="0" w:oddVBand="0" w:evenVBand="0" w:oddHBand="1" w:evenHBand="0" w:firstRowFirstColumn="0" w:firstRowLastColumn="0" w:lastRowFirstColumn="0" w:lastRowLastColumn="0"/>
              <w:rPr>
                <w:i/>
                <w:color w:val="4EA72E"/>
                <w:sz w:val="18"/>
                <w:szCs w:val="18"/>
              </w:rPr>
            </w:pPr>
            <w:r w:rsidRPr="009D3FB6">
              <w:rPr>
                <w:i/>
                <w:color w:val="4EA72E"/>
                <w:sz w:val="18"/>
                <w:szCs w:val="18"/>
              </w:rPr>
              <w:t>+150</w:t>
            </w:r>
          </w:p>
        </w:tc>
      </w:tr>
      <w:tr w:rsidR="001D20D7" w:rsidRPr="00C574DA" w14:paraId="793D1688" w14:textId="77777777" w:rsidTr="000B48D6">
        <w:tc>
          <w:tcPr>
            <w:cnfStyle w:val="001000000000" w:firstRow="0" w:lastRow="0" w:firstColumn="1" w:lastColumn="0" w:oddVBand="0" w:evenVBand="0" w:oddHBand="0" w:evenHBand="0" w:firstRowFirstColumn="0" w:firstRowLastColumn="0" w:lastRowFirstColumn="0" w:lastRowLastColumn="0"/>
            <w:tcW w:w="1260" w:type="pct"/>
          </w:tcPr>
          <w:p w14:paraId="285F9A70" w14:textId="20041E83" w:rsidR="001D20D7" w:rsidRPr="00F10484" w:rsidRDefault="001D20D7" w:rsidP="0040510A">
            <w:pPr>
              <w:jc w:val="right"/>
              <w:rPr>
                <w:i/>
                <w:sz w:val="18"/>
                <w:szCs w:val="18"/>
              </w:rPr>
            </w:pPr>
            <w:r w:rsidRPr="00F10484">
              <w:rPr>
                <w:i/>
                <w:sz w:val="18"/>
                <w:szCs w:val="18"/>
              </w:rPr>
              <w:t>ZS līnijas</w:t>
            </w:r>
          </w:p>
        </w:tc>
        <w:tc>
          <w:tcPr>
            <w:tcW w:w="671" w:type="pct"/>
          </w:tcPr>
          <w:p w14:paraId="76B481DE" w14:textId="16F169B8" w:rsidR="001D20D7"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7F247A">
              <w:rPr>
                <w:i/>
                <w:sz w:val="18"/>
                <w:szCs w:val="18"/>
              </w:rPr>
              <w:t>km</w:t>
            </w:r>
          </w:p>
        </w:tc>
        <w:tc>
          <w:tcPr>
            <w:tcW w:w="448" w:type="pct"/>
          </w:tcPr>
          <w:p w14:paraId="05E710EC" w14:textId="7C453F2F" w:rsidR="001D20D7"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7F247A">
              <w:rPr>
                <w:i/>
                <w:sz w:val="18"/>
                <w:szCs w:val="18"/>
              </w:rPr>
              <w:t>57 025</w:t>
            </w:r>
          </w:p>
        </w:tc>
        <w:tc>
          <w:tcPr>
            <w:tcW w:w="476" w:type="pct"/>
          </w:tcPr>
          <w:p w14:paraId="0C80D72C" w14:textId="448434F7" w:rsidR="001D20D7"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7F247A">
              <w:rPr>
                <w:i/>
                <w:sz w:val="18"/>
                <w:szCs w:val="18"/>
              </w:rPr>
              <w:t>57 044</w:t>
            </w:r>
          </w:p>
        </w:tc>
        <w:tc>
          <w:tcPr>
            <w:tcW w:w="504" w:type="pct"/>
          </w:tcPr>
          <w:p w14:paraId="45CB779E" w14:textId="1EF0BFEC" w:rsidR="001D20D7"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7F247A">
              <w:rPr>
                <w:i/>
                <w:sz w:val="18"/>
                <w:szCs w:val="18"/>
              </w:rPr>
              <w:t>57 001</w:t>
            </w:r>
          </w:p>
        </w:tc>
        <w:tc>
          <w:tcPr>
            <w:tcW w:w="503" w:type="pct"/>
          </w:tcPr>
          <w:p w14:paraId="29B8D0ED" w14:textId="7FC5FE6E" w:rsidR="001D20D7" w:rsidRPr="007F247A" w:rsidRDefault="00F10484" w:rsidP="00DD6A9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7F247A">
              <w:rPr>
                <w:i/>
                <w:sz w:val="18"/>
                <w:szCs w:val="18"/>
              </w:rPr>
              <w:t>56 984</w:t>
            </w:r>
          </w:p>
        </w:tc>
        <w:tc>
          <w:tcPr>
            <w:tcW w:w="505" w:type="pct"/>
          </w:tcPr>
          <w:p w14:paraId="3233D67C" w14:textId="3C00E462" w:rsidR="001D20D7" w:rsidRPr="007F247A" w:rsidRDefault="00C34095" w:rsidP="00DD6A9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7F247A">
              <w:rPr>
                <w:i/>
                <w:sz w:val="18"/>
                <w:szCs w:val="18"/>
              </w:rPr>
              <w:t xml:space="preserve">57 </w:t>
            </w:r>
            <w:r w:rsidR="00F10484" w:rsidRPr="007F247A">
              <w:rPr>
                <w:i/>
                <w:sz w:val="18"/>
                <w:szCs w:val="18"/>
              </w:rPr>
              <w:t>028</w:t>
            </w:r>
          </w:p>
        </w:tc>
        <w:tc>
          <w:tcPr>
            <w:tcW w:w="633" w:type="pct"/>
          </w:tcPr>
          <w:p w14:paraId="09B82A58" w14:textId="69E35C16" w:rsidR="001D20D7" w:rsidRPr="009D3FB6" w:rsidRDefault="00F10484" w:rsidP="00DD6A9A">
            <w:pPr>
              <w:jc w:val="right"/>
              <w:cnfStyle w:val="000000000000" w:firstRow="0" w:lastRow="0" w:firstColumn="0" w:lastColumn="0" w:oddVBand="0" w:evenVBand="0" w:oddHBand="0" w:evenHBand="0" w:firstRowFirstColumn="0" w:firstRowLastColumn="0" w:lastRowFirstColumn="0" w:lastRowLastColumn="0"/>
              <w:rPr>
                <w:i/>
                <w:color w:val="4EA72E"/>
                <w:sz w:val="18"/>
                <w:szCs w:val="18"/>
              </w:rPr>
            </w:pPr>
            <w:r w:rsidRPr="009D3FB6">
              <w:rPr>
                <w:i/>
                <w:color w:val="4EA72E"/>
                <w:sz w:val="18"/>
                <w:szCs w:val="18"/>
              </w:rPr>
              <w:t>+44</w:t>
            </w:r>
          </w:p>
        </w:tc>
      </w:tr>
      <w:tr w:rsidR="00562D6B" w:rsidRPr="00C574DA" w14:paraId="5701E10F" w14:textId="77777777" w:rsidTr="000B48D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55524B87" w14:textId="798BC2FF" w:rsidR="00562D6B" w:rsidRPr="00F10484" w:rsidRDefault="00D95BED" w:rsidP="00562D6B">
            <w:pPr>
              <w:rPr>
                <w:b w:val="0"/>
                <w:sz w:val="18"/>
                <w:szCs w:val="18"/>
              </w:rPr>
            </w:pPr>
            <w:r w:rsidRPr="00F10484">
              <w:rPr>
                <w:sz w:val="18"/>
                <w:szCs w:val="18"/>
              </w:rPr>
              <w:t>Izolēts tīkls</w:t>
            </w:r>
          </w:p>
        </w:tc>
        <w:tc>
          <w:tcPr>
            <w:tcW w:w="671" w:type="pct"/>
          </w:tcPr>
          <w:p w14:paraId="232E2BC7" w14:textId="01C4BA82" w:rsidR="00562D6B" w:rsidRPr="007F247A" w:rsidRDefault="00D95BED"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w:t>
            </w:r>
          </w:p>
        </w:tc>
        <w:tc>
          <w:tcPr>
            <w:tcW w:w="448" w:type="pct"/>
          </w:tcPr>
          <w:p w14:paraId="3D523CBF" w14:textId="5CBDBEE3"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61</w:t>
            </w:r>
          </w:p>
        </w:tc>
        <w:tc>
          <w:tcPr>
            <w:tcW w:w="476" w:type="pct"/>
          </w:tcPr>
          <w:p w14:paraId="16F141DB" w14:textId="17AC9D83"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62</w:t>
            </w:r>
          </w:p>
        </w:tc>
        <w:tc>
          <w:tcPr>
            <w:tcW w:w="504" w:type="pct"/>
          </w:tcPr>
          <w:p w14:paraId="40783990" w14:textId="6D1E755C" w:rsidR="00562D6B"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65</w:t>
            </w:r>
          </w:p>
        </w:tc>
        <w:tc>
          <w:tcPr>
            <w:tcW w:w="503" w:type="pct"/>
          </w:tcPr>
          <w:p w14:paraId="5F451C55" w14:textId="3BA1DAE0" w:rsidR="00562D6B" w:rsidRPr="007F247A" w:rsidRDefault="00DF598E" w:rsidP="00BC1B94">
            <w:pPr>
              <w:tabs>
                <w:tab w:val="left" w:pos="400"/>
              </w:tabs>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ab/>
              <w:t>67</w:t>
            </w:r>
          </w:p>
        </w:tc>
        <w:tc>
          <w:tcPr>
            <w:tcW w:w="505" w:type="pct"/>
          </w:tcPr>
          <w:p w14:paraId="795CCC9B" w14:textId="52DD4F8B" w:rsidR="00562D6B" w:rsidRPr="007F247A" w:rsidRDefault="00DF598E"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69</w:t>
            </w:r>
          </w:p>
        </w:tc>
        <w:tc>
          <w:tcPr>
            <w:tcW w:w="633" w:type="pct"/>
          </w:tcPr>
          <w:p w14:paraId="78224D71" w14:textId="5F348024" w:rsidR="00562D6B" w:rsidRPr="007F247A" w:rsidRDefault="00844317" w:rsidP="00DD6A9A">
            <w:pPr>
              <w:jc w:val="right"/>
              <w:cnfStyle w:val="000000100000" w:firstRow="0" w:lastRow="0" w:firstColumn="0" w:lastColumn="0" w:oddVBand="0" w:evenVBand="0" w:oddHBand="1" w:evenHBand="0" w:firstRowFirstColumn="0" w:firstRowLastColumn="0" w:lastRowFirstColumn="0" w:lastRowLastColumn="0"/>
              <w:rPr>
                <w:color w:val="F15D22" w:themeColor="accent6"/>
                <w:sz w:val="18"/>
                <w:szCs w:val="18"/>
              </w:rPr>
            </w:pPr>
            <w:r w:rsidRPr="009D3FB6">
              <w:rPr>
                <w:color w:val="4EA72E"/>
                <w:sz w:val="18"/>
                <w:szCs w:val="18"/>
              </w:rPr>
              <w:t xml:space="preserve">+2 </w:t>
            </w:r>
            <w:proofErr w:type="spellStart"/>
            <w:r w:rsidRPr="007F247A">
              <w:rPr>
                <w:sz w:val="18"/>
                <w:szCs w:val="18"/>
              </w:rPr>
              <w:t>pp</w:t>
            </w:r>
            <w:proofErr w:type="spellEnd"/>
          </w:p>
        </w:tc>
      </w:tr>
      <w:tr w:rsidR="00562D6B" w:rsidRPr="00C574DA" w14:paraId="4038C5F8" w14:textId="77777777" w:rsidTr="000B48D6">
        <w:tc>
          <w:tcPr>
            <w:cnfStyle w:val="001000000000" w:firstRow="0" w:lastRow="0" w:firstColumn="1" w:lastColumn="0" w:oddVBand="0" w:evenVBand="0" w:oddHBand="0" w:evenHBand="0" w:firstRowFirstColumn="0" w:firstRowLastColumn="0" w:lastRowFirstColumn="0" w:lastRowLastColumn="0"/>
            <w:tcW w:w="1260" w:type="pct"/>
          </w:tcPr>
          <w:p w14:paraId="27CEC5C8" w14:textId="2102E703" w:rsidR="00562D6B" w:rsidRPr="00F10484" w:rsidRDefault="00D95BED" w:rsidP="00562D6B">
            <w:pPr>
              <w:rPr>
                <w:b w:val="0"/>
                <w:sz w:val="18"/>
                <w:szCs w:val="18"/>
              </w:rPr>
            </w:pPr>
            <w:r w:rsidRPr="00F10484">
              <w:rPr>
                <w:sz w:val="18"/>
                <w:szCs w:val="18"/>
              </w:rPr>
              <w:t>Viedie skaitītāji</w:t>
            </w:r>
          </w:p>
        </w:tc>
        <w:tc>
          <w:tcPr>
            <w:tcW w:w="671" w:type="pct"/>
          </w:tcPr>
          <w:p w14:paraId="31E4E372" w14:textId="521EBF9A" w:rsidR="00562D6B" w:rsidRPr="007F247A" w:rsidRDefault="00D95BED"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tūkst.</w:t>
            </w:r>
            <w:r w:rsidR="001D20D7" w:rsidRPr="007F247A">
              <w:rPr>
                <w:sz w:val="18"/>
                <w:szCs w:val="18"/>
              </w:rPr>
              <w:t xml:space="preserve"> gab.</w:t>
            </w:r>
          </w:p>
        </w:tc>
        <w:tc>
          <w:tcPr>
            <w:tcW w:w="448" w:type="pct"/>
          </w:tcPr>
          <w:p w14:paraId="34F65F49" w14:textId="550E0AC6"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972</w:t>
            </w:r>
          </w:p>
        </w:tc>
        <w:tc>
          <w:tcPr>
            <w:tcW w:w="476" w:type="pct"/>
          </w:tcPr>
          <w:p w14:paraId="6AB2494F" w14:textId="53DD4E01"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1 057</w:t>
            </w:r>
          </w:p>
        </w:tc>
        <w:tc>
          <w:tcPr>
            <w:tcW w:w="504" w:type="pct"/>
          </w:tcPr>
          <w:p w14:paraId="54B35B14" w14:textId="6C065321" w:rsidR="00562D6B" w:rsidRPr="007F247A" w:rsidRDefault="001D20D7"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1 092</w:t>
            </w:r>
          </w:p>
        </w:tc>
        <w:tc>
          <w:tcPr>
            <w:tcW w:w="503" w:type="pct"/>
          </w:tcPr>
          <w:p w14:paraId="7FB9E002" w14:textId="70A0357C" w:rsidR="00562D6B" w:rsidRPr="007F247A" w:rsidRDefault="00F10484"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1 097</w:t>
            </w:r>
          </w:p>
        </w:tc>
        <w:tc>
          <w:tcPr>
            <w:tcW w:w="505" w:type="pct"/>
          </w:tcPr>
          <w:p w14:paraId="18D3B373" w14:textId="43242230" w:rsidR="00562D6B" w:rsidRPr="007F247A" w:rsidRDefault="00A84795" w:rsidP="00DD6A9A">
            <w:pPr>
              <w:jc w:val="right"/>
              <w:cnfStyle w:val="000000000000" w:firstRow="0" w:lastRow="0" w:firstColumn="0" w:lastColumn="0" w:oddVBand="0" w:evenVBand="0" w:oddHBand="0" w:evenHBand="0" w:firstRowFirstColumn="0" w:firstRowLastColumn="0" w:lastRowFirstColumn="0" w:lastRowLastColumn="0"/>
              <w:rPr>
                <w:sz w:val="18"/>
                <w:szCs w:val="18"/>
              </w:rPr>
            </w:pPr>
            <w:r w:rsidRPr="007F247A">
              <w:rPr>
                <w:sz w:val="18"/>
                <w:szCs w:val="18"/>
              </w:rPr>
              <w:t>1 099</w:t>
            </w:r>
          </w:p>
        </w:tc>
        <w:tc>
          <w:tcPr>
            <w:tcW w:w="633" w:type="pct"/>
          </w:tcPr>
          <w:p w14:paraId="0C980D09" w14:textId="614578DC" w:rsidR="00562D6B" w:rsidRPr="007F247A" w:rsidRDefault="00F10484" w:rsidP="00DD6A9A">
            <w:pPr>
              <w:jc w:val="right"/>
              <w:cnfStyle w:val="000000000000" w:firstRow="0" w:lastRow="0" w:firstColumn="0" w:lastColumn="0" w:oddVBand="0" w:evenVBand="0" w:oddHBand="0" w:evenHBand="0" w:firstRowFirstColumn="0" w:firstRowLastColumn="0" w:lastRowFirstColumn="0" w:lastRowLastColumn="0"/>
              <w:rPr>
                <w:color w:val="F15D22" w:themeColor="accent6"/>
                <w:sz w:val="18"/>
                <w:szCs w:val="18"/>
              </w:rPr>
            </w:pPr>
            <w:r w:rsidRPr="009D3FB6">
              <w:rPr>
                <w:color w:val="4EA72E"/>
                <w:sz w:val="18"/>
                <w:szCs w:val="18"/>
              </w:rPr>
              <w:t>+2</w:t>
            </w:r>
          </w:p>
        </w:tc>
      </w:tr>
      <w:tr w:rsidR="00D95BED" w:rsidRPr="00C574DA" w14:paraId="6E27567B" w14:textId="77777777" w:rsidTr="000B48D6">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60" w:type="pct"/>
          </w:tcPr>
          <w:p w14:paraId="0E5FED66" w14:textId="4EB47528" w:rsidR="00D95BED" w:rsidRPr="00A84795" w:rsidRDefault="001D20D7" w:rsidP="00562D6B">
            <w:pPr>
              <w:rPr>
                <w:b w:val="0"/>
                <w:sz w:val="18"/>
                <w:szCs w:val="18"/>
              </w:rPr>
            </w:pPr>
            <w:r w:rsidRPr="00A84795">
              <w:rPr>
                <w:sz w:val="18"/>
                <w:szCs w:val="18"/>
              </w:rPr>
              <w:t>Elektroenerģijas zudumi</w:t>
            </w:r>
          </w:p>
        </w:tc>
        <w:tc>
          <w:tcPr>
            <w:tcW w:w="671" w:type="pct"/>
          </w:tcPr>
          <w:p w14:paraId="11230DD1" w14:textId="7BFF64AE" w:rsidR="00D95BED"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w:t>
            </w:r>
          </w:p>
        </w:tc>
        <w:tc>
          <w:tcPr>
            <w:tcW w:w="448" w:type="pct"/>
          </w:tcPr>
          <w:p w14:paraId="08D5C167" w14:textId="02992138" w:rsidR="00D95BED"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3,79</w:t>
            </w:r>
          </w:p>
        </w:tc>
        <w:tc>
          <w:tcPr>
            <w:tcW w:w="476" w:type="pct"/>
          </w:tcPr>
          <w:p w14:paraId="0B6941EC" w14:textId="4EB4FDD3" w:rsidR="00D95BED" w:rsidRPr="007F247A" w:rsidRDefault="001D20D7" w:rsidP="001D20D7">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3,73</w:t>
            </w:r>
          </w:p>
        </w:tc>
        <w:tc>
          <w:tcPr>
            <w:tcW w:w="504" w:type="pct"/>
          </w:tcPr>
          <w:p w14:paraId="6012A25F" w14:textId="655A0137" w:rsidR="00D95BED" w:rsidRPr="007F247A" w:rsidRDefault="001D20D7"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3,72</w:t>
            </w:r>
          </w:p>
        </w:tc>
        <w:tc>
          <w:tcPr>
            <w:tcW w:w="503" w:type="pct"/>
          </w:tcPr>
          <w:p w14:paraId="45EBF3B9" w14:textId="09BDFF9F" w:rsidR="00D95BED" w:rsidRPr="007F247A" w:rsidRDefault="0096242A"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3,62</w:t>
            </w:r>
          </w:p>
        </w:tc>
        <w:tc>
          <w:tcPr>
            <w:tcW w:w="505" w:type="pct"/>
          </w:tcPr>
          <w:p w14:paraId="07F1D88D" w14:textId="501F13AD" w:rsidR="00D95BED" w:rsidRPr="007F247A" w:rsidRDefault="0096242A" w:rsidP="00DD6A9A">
            <w:pPr>
              <w:jc w:val="right"/>
              <w:cnfStyle w:val="000000100000" w:firstRow="0" w:lastRow="0" w:firstColumn="0" w:lastColumn="0" w:oddVBand="0" w:evenVBand="0" w:oddHBand="1" w:evenHBand="0" w:firstRowFirstColumn="0" w:firstRowLastColumn="0" w:lastRowFirstColumn="0" w:lastRowLastColumn="0"/>
              <w:rPr>
                <w:sz w:val="18"/>
                <w:szCs w:val="18"/>
              </w:rPr>
            </w:pPr>
            <w:r w:rsidRPr="007F247A">
              <w:rPr>
                <w:sz w:val="18"/>
                <w:szCs w:val="18"/>
              </w:rPr>
              <w:t>3,66</w:t>
            </w:r>
          </w:p>
        </w:tc>
        <w:tc>
          <w:tcPr>
            <w:tcW w:w="633" w:type="pct"/>
          </w:tcPr>
          <w:p w14:paraId="640D529E" w14:textId="74576916" w:rsidR="00D95BED" w:rsidRPr="007F247A" w:rsidRDefault="00844317" w:rsidP="00DD6A9A">
            <w:pPr>
              <w:jc w:val="right"/>
              <w:cnfStyle w:val="000000100000" w:firstRow="0" w:lastRow="0" w:firstColumn="0" w:lastColumn="0" w:oddVBand="0" w:evenVBand="0" w:oddHBand="1" w:evenHBand="0" w:firstRowFirstColumn="0" w:firstRowLastColumn="0" w:lastRowFirstColumn="0" w:lastRowLastColumn="0"/>
              <w:rPr>
                <w:color w:val="F15D22" w:themeColor="accent6"/>
                <w:sz w:val="18"/>
                <w:szCs w:val="18"/>
              </w:rPr>
            </w:pPr>
            <w:r w:rsidRPr="009D3FB6">
              <w:rPr>
                <w:color w:val="4EA72E"/>
                <w:sz w:val="18"/>
                <w:szCs w:val="18"/>
              </w:rPr>
              <w:t xml:space="preserve">+0,04 </w:t>
            </w:r>
            <w:proofErr w:type="spellStart"/>
            <w:r w:rsidRPr="007F247A">
              <w:rPr>
                <w:sz w:val="18"/>
                <w:szCs w:val="18"/>
              </w:rPr>
              <w:t>pp</w:t>
            </w:r>
            <w:proofErr w:type="spellEnd"/>
          </w:p>
        </w:tc>
      </w:tr>
    </w:tbl>
    <w:p w14:paraId="23E5B617" w14:textId="3F50A0AD" w:rsidR="000C2455" w:rsidRDefault="000C2455" w:rsidP="00950035">
      <w:pPr>
        <w:spacing w:after="0"/>
        <w:jc w:val="both"/>
      </w:pPr>
    </w:p>
    <w:p w14:paraId="5FC5ABAF" w14:textId="77777777" w:rsidR="000B48D6" w:rsidRDefault="000B48D6" w:rsidP="00950035">
      <w:pPr>
        <w:spacing w:after="0"/>
        <w:jc w:val="both"/>
      </w:pPr>
    </w:p>
    <w:p w14:paraId="30F2AA9B" w14:textId="640E01EB" w:rsidR="004A008F" w:rsidRDefault="004A008F" w:rsidP="0073460C">
      <w:pPr>
        <w:jc w:val="both"/>
      </w:pPr>
      <w:r w:rsidRPr="004A008F">
        <w:t xml:space="preserve">Sadales elektrotīklu veido 92 516 km elektrolīnijas, kur 35 487 km ir </w:t>
      </w:r>
      <w:proofErr w:type="spellStart"/>
      <w:r w:rsidRPr="004A008F">
        <w:t>vidsprieguma</w:t>
      </w:r>
      <w:proofErr w:type="spellEnd"/>
      <w:r w:rsidRPr="004A008F">
        <w:t xml:space="preserve"> elektrolīnijas ar spriegumu 6 </w:t>
      </w:r>
      <w:proofErr w:type="spellStart"/>
      <w:r w:rsidRPr="004A008F">
        <w:t>kV</w:t>
      </w:r>
      <w:proofErr w:type="spellEnd"/>
      <w:r w:rsidRPr="004A008F">
        <w:t xml:space="preserve"> (116 km), 10 </w:t>
      </w:r>
      <w:proofErr w:type="spellStart"/>
      <w:r w:rsidRPr="004A008F">
        <w:t>kV</w:t>
      </w:r>
      <w:proofErr w:type="spellEnd"/>
      <w:r w:rsidRPr="004A008F">
        <w:t xml:space="preserve"> (3 802 km), 20 </w:t>
      </w:r>
      <w:proofErr w:type="spellStart"/>
      <w:r w:rsidRPr="004A008F">
        <w:t>kV</w:t>
      </w:r>
      <w:proofErr w:type="spellEnd"/>
      <w:r w:rsidRPr="004A008F">
        <w:t xml:space="preserve"> (31 569 km) un 57 028 kilometri zemsprieguma elektrolīniju ar spriegumu 0,4 </w:t>
      </w:r>
      <w:proofErr w:type="spellStart"/>
      <w:r w:rsidRPr="004A008F">
        <w:t>kV</w:t>
      </w:r>
      <w:proofErr w:type="spellEnd"/>
      <w:r w:rsidRPr="004A008F">
        <w:t xml:space="preserve">. 2025. gadā nedaudz palielinājās elektrolīniju kopgarums, ko ietekmēja elektrostaciju </w:t>
      </w:r>
      <w:proofErr w:type="spellStart"/>
      <w:r w:rsidRPr="004A008F">
        <w:t>pieslēgumi</w:t>
      </w:r>
      <w:proofErr w:type="spellEnd"/>
      <w:r w:rsidRPr="004A008F">
        <w:t xml:space="preserve"> un </w:t>
      </w:r>
      <w:proofErr w:type="spellStart"/>
      <w:r w:rsidRPr="004A008F">
        <w:t>vidsprieguma</w:t>
      </w:r>
      <w:proofErr w:type="spellEnd"/>
      <w:r w:rsidRPr="004A008F">
        <w:t xml:space="preserve"> kabeļu elektrolīnijas izbūve blīvi apdzīvotās vietās, kurās nav 110 </w:t>
      </w:r>
      <w:proofErr w:type="spellStart"/>
      <w:r w:rsidRPr="004A008F">
        <w:t>kV</w:t>
      </w:r>
      <w:proofErr w:type="spellEnd"/>
      <w:r w:rsidRPr="004A008F">
        <w:t xml:space="preserve"> apakšstacija. 2026. gada sākumā kabeļu izpildījumā bija izbūvēti 42% elektrolīniju, bet kopumā izolētā izpildījumā (ieskaitot izolētu vadu un </w:t>
      </w:r>
      <w:proofErr w:type="spellStart"/>
      <w:r w:rsidRPr="004A008F">
        <w:t>piekarkabeli</w:t>
      </w:r>
      <w:proofErr w:type="spellEnd"/>
      <w:r w:rsidRPr="004A008F">
        <w:t>) – 69% elektrolīniju. Ik gadu izolēta elektrotīkla apjoms palielinās par 2-3%, tādējādi tiek mazināta dabas apstākļu ietekme uz elektroapgādes nepārtrauktību un palielināts elektrotīkla kalpošanas laiks.</w:t>
      </w:r>
    </w:p>
    <w:p w14:paraId="0D892887" w14:textId="77777777" w:rsidR="006033C5" w:rsidRDefault="006033C5" w:rsidP="00950035">
      <w:pPr>
        <w:spacing w:after="0"/>
        <w:jc w:val="both"/>
        <w:rPr>
          <w:b/>
        </w:rPr>
      </w:pPr>
    </w:p>
    <w:p w14:paraId="4D90737F" w14:textId="3A37E641" w:rsidR="003C453D" w:rsidRDefault="003C453D" w:rsidP="006528DD">
      <w:pPr>
        <w:pStyle w:val="Heading2"/>
        <w:rPr>
          <w:b w:val="0"/>
        </w:rPr>
      </w:pPr>
      <w:bookmarkStart w:id="9" w:name="_Toc238115196"/>
      <w:r w:rsidRPr="003C453D">
        <w:t xml:space="preserve">Klientu un </w:t>
      </w:r>
      <w:r w:rsidR="00D80F2A">
        <w:t xml:space="preserve">sadalītās </w:t>
      </w:r>
      <w:r w:rsidRPr="003C453D">
        <w:t xml:space="preserve">elektroenerģijas </w:t>
      </w:r>
      <w:r w:rsidRPr="006528DD">
        <w:t>sadalījums</w:t>
      </w:r>
      <w:bookmarkEnd w:id="9"/>
    </w:p>
    <w:p w14:paraId="6FC4D01B" w14:textId="7C31E887" w:rsidR="009427D1" w:rsidRPr="00E802B2" w:rsidRDefault="004C2333" w:rsidP="00E56D47">
      <w:pPr>
        <w:pStyle w:val="Paskaidrojoaisteksts"/>
      </w:pPr>
      <w:r w:rsidRPr="00E802B2">
        <w:t>Galvenie darbības rādītāji</w:t>
      </w:r>
    </w:p>
    <w:tbl>
      <w:tblPr>
        <w:tblStyle w:val="GridTable4-Accent4"/>
        <w:tblW w:w="5000" w:type="pct"/>
        <w:tblLook w:val="04A0" w:firstRow="1" w:lastRow="0" w:firstColumn="1" w:lastColumn="0" w:noHBand="0" w:noVBand="1"/>
      </w:tblPr>
      <w:tblGrid>
        <w:gridCol w:w="2826"/>
        <w:gridCol w:w="1470"/>
        <w:gridCol w:w="958"/>
        <w:gridCol w:w="958"/>
        <w:gridCol w:w="958"/>
        <w:gridCol w:w="958"/>
        <w:gridCol w:w="958"/>
        <w:gridCol w:w="1370"/>
      </w:tblGrid>
      <w:tr w:rsidR="00343166" w:rsidRPr="00186A13" w14:paraId="446B5BD7" w14:textId="11D43588" w:rsidTr="006528DD">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2" w:type="pct"/>
          </w:tcPr>
          <w:p w14:paraId="6ADEDDC9" w14:textId="77777777" w:rsidR="00343166" w:rsidRPr="00186A13" w:rsidRDefault="00343166" w:rsidP="00343166">
            <w:pPr>
              <w:rPr>
                <w:b w:val="0"/>
                <w:bCs w:val="0"/>
                <w:sz w:val="18"/>
                <w:szCs w:val="18"/>
              </w:rPr>
            </w:pPr>
            <w:r w:rsidRPr="00186A13">
              <w:rPr>
                <w:sz w:val="18"/>
                <w:szCs w:val="18"/>
              </w:rPr>
              <w:t>Rādītājs</w:t>
            </w:r>
          </w:p>
        </w:tc>
        <w:tc>
          <w:tcPr>
            <w:tcW w:w="703" w:type="pct"/>
          </w:tcPr>
          <w:p w14:paraId="581E37E3" w14:textId="234A41E9"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Mērvienība</w:t>
            </w:r>
          </w:p>
        </w:tc>
        <w:tc>
          <w:tcPr>
            <w:tcW w:w="458" w:type="pct"/>
          </w:tcPr>
          <w:p w14:paraId="0C4D2503" w14:textId="07335A5C"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186A13">
              <w:rPr>
                <w:sz w:val="18"/>
                <w:szCs w:val="18"/>
              </w:rPr>
              <w:t>2021</w:t>
            </w:r>
          </w:p>
        </w:tc>
        <w:tc>
          <w:tcPr>
            <w:tcW w:w="458" w:type="pct"/>
          </w:tcPr>
          <w:p w14:paraId="0691A894" w14:textId="3FC89C28"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186A13">
              <w:rPr>
                <w:sz w:val="18"/>
                <w:szCs w:val="18"/>
              </w:rPr>
              <w:t>2022</w:t>
            </w:r>
          </w:p>
        </w:tc>
        <w:tc>
          <w:tcPr>
            <w:tcW w:w="458" w:type="pct"/>
          </w:tcPr>
          <w:p w14:paraId="1CFCE9FE" w14:textId="79B373EC"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186A13">
              <w:rPr>
                <w:sz w:val="18"/>
                <w:szCs w:val="18"/>
              </w:rPr>
              <w:t>2023</w:t>
            </w:r>
          </w:p>
        </w:tc>
        <w:tc>
          <w:tcPr>
            <w:tcW w:w="458" w:type="pct"/>
          </w:tcPr>
          <w:p w14:paraId="2DA97FE7" w14:textId="0BFE5C6E"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186A13">
              <w:rPr>
                <w:sz w:val="18"/>
                <w:szCs w:val="18"/>
              </w:rPr>
              <w:t>2024</w:t>
            </w:r>
          </w:p>
        </w:tc>
        <w:tc>
          <w:tcPr>
            <w:tcW w:w="458" w:type="pct"/>
          </w:tcPr>
          <w:p w14:paraId="7AF80A03" w14:textId="0E047432"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186A13">
              <w:rPr>
                <w:sz w:val="18"/>
                <w:szCs w:val="18"/>
              </w:rPr>
              <w:t>2025</w:t>
            </w:r>
          </w:p>
        </w:tc>
        <w:tc>
          <w:tcPr>
            <w:tcW w:w="658" w:type="pct"/>
          </w:tcPr>
          <w:p w14:paraId="4E6BB8F5" w14:textId="4B06F6EA" w:rsidR="00343166" w:rsidRPr="00186A13" w:rsidRDefault="00343166" w:rsidP="000B32DD">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2025/2024</w:t>
            </w:r>
          </w:p>
        </w:tc>
      </w:tr>
      <w:tr w:rsidR="00343166" w:rsidRPr="00186A13" w14:paraId="0B41D034" w14:textId="5E60725F" w:rsidTr="006528D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2" w:type="pct"/>
          </w:tcPr>
          <w:p w14:paraId="103ADEF2" w14:textId="60AE8708" w:rsidR="00343166" w:rsidRPr="00186A13" w:rsidRDefault="00343166" w:rsidP="00343166">
            <w:pPr>
              <w:jc w:val="both"/>
              <w:rPr>
                <w:b w:val="0"/>
                <w:sz w:val="18"/>
                <w:szCs w:val="18"/>
                <w:highlight w:val="yellow"/>
              </w:rPr>
            </w:pPr>
            <w:r w:rsidRPr="00186A13">
              <w:rPr>
                <w:sz w:val="18"/>
                <w:szCs w:val="18"/>
              </w:rPr>
              <w:t>Sadalītā elektroenerģija</w:t>
            </w:r>
          </w:p>
        </w:tc>
        <w:tc>
          <w:tcPr>
            <w:tcW w:w="703" w:type="pct"/>
          </w:tcPr>
          <w:p w14:paraId="1A3A2E23" w14:textId="7E965D1C"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b/>
                <w:bCs/>
                <w:sz w:val="18"/>
                <w:szCs w:val="18"/>
              </w:rPr>
            </w:pPr>
            <w:proofErr w:type="spellStart"/>
            <w:r w:rsidRPr="00186A13">
              <w:rPr>
                <w:b/>
                <w:bCs/>
                <w:sz w:val="18"/>
                <w:szCs w:val="18"/>
              </w:rPr>
              <w:t>GWh</w:t>
            </w:r>
            <w:proofErr w:type="spellEnd"/>
          </w:p>
        </w:tc>
        <w:tc>
          <w:tcPr>
            <w:tcW w:w="458" w:type="pct"/>
          </w:tcPr>
          <w:p w14:paraId="4508A9D7" w14:textId="7BF2456A" w:rsidR="00343166" w:rsidRPr="00186A13" w:rsidRDefault="00CF69C8" w:rsidP="002877BD">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3D7F6F">
              <w:rPr>
                <w:b/>
                <w:bCs/>
                <w:sz w:val="18"/>
                <w:szCs w:val="18"/>
              </w:rPr>
              <w:t>6 470</w:t>
            </w:r>
          </w:p>
        </w:tc>
        <w:tc>
          <w:tcPr>
            <w:tcW w:w="458" w:type="pct"/>
          </w:tcPr>
          <w:p w14:paraId="78686EA0" w14:textId="185DE34E" w:rsidR="00343166" w:rsidRPr="00186A13" w:rsidRDefault="00CF69C8" w:rsidP="002877BD">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3D7F6F">
              <w:rPr>
                <w:b/>
                <w:bCs/>
                <w:sz w:val="18"/>
                <w:szCs w:val="18"/>
              </w:rPr>
              <w:t>6 241</w:t>
            </w:r>
          </w:p>
        </w:tc>
        <w:tc>
          <w:tcPr>
            <w:tcW w:w="458" w:type="pct"/>
          </w:tcPr>
          <w:p w14:paraId="5968E1F1" w14:textId="64E5DB1C" w:rsidR="00343166" w:rsidRPr="00186A13" w:rsidRDefault="00CF69C8" w:rsidP="002877BD">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3D7F6F">
              <w:rPr>
                <w:b/>
                <w:bCs/>
                <w:sz w:val="18"/>
                <w:szCs w:val="18"/>
              </w:rPr>
              <w:t>6 021</w:t>
            </w:r>
          </w:p>
        </w:tc>
        <w:tc>
          <w:tcPr>
            <w:tcW w:w="458" w:type="pct"/>
          </w:tcPr>
          <w:p w14:paraId="27B0B118" w14:textId="6113AEB7" w:rsidR="00343166" w:rsidRPr="00186A13" w:rsidRDefault="00CF69C8" w:rsidP="002877BD">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3D7F6F">
              <w:rPr>
                <w:b/>
                <w:bCs/>
                <w:sz w:val="18"/>
                <w:szCs w:val="18"/>
              </w:rPr>
              <w:t>6 116</w:t>
            </w:r>
          </w:p>
        </w:tc>
        <w:tc>
          <w:tcPr>
            <w:tcW w:w="458" w:type="pct"/>
          </w:tcPr>
          <w:p w14:paraId="779D9214" w14:textId="4B2291C0" w:rsidR="00343166" w:rsidRPr="00186A13" w:rsidRDefault="00CF69C8" w:rsidP="002877BD">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3D7F6F">
              <w:rPr>
                <w:b/>
                <w:bCs/>
                <w:sz w:val="18"/>
                <w:szCs w:val="18"/>
              </w:rPr>
              <w:t>6 293</w:t>
            </w:r>
          </w:p>
        </w:tc>
        <w:tc>
          <w:tcPr>
            <w:tcW w:w="658" w:type="pct"/>
          </w:tcPr>
          <w:p w14:paraId="35108A18" w14:textId="083E427A" w:rsidR="00343166" w:rsidRPr="00462388" w:rsidRDefault="00343166" w:rsidP="002877BD">
            <w:pPr>
              <w:jc w:val="right"/>
              <w:cnfStyle w:val="000000100000" w:firstRow="0" w:lastRow="0" w:firstColumn="0" w:lastColumn="0" w:oddVBand="0" w:evenVBand="0" w:oddHBand="1" w:evenHBand="0" w:firstRowFirstColumn="0" w:firstRowLastColumn="0" w:lastRowFirstColumn="0" w:lastRowLastColumn="0"/>
              <w:rPr>
                <w:b/>
                <w:bCs/>
                <w:color w:val="4EA72E"/>
                <w:sz w:val="18"/>
                <w:szCs w:val="18"/>
              </w:rPr>
            </w:pPr>
            <w:r w:rsidRPr="00462388">
              <w:rPr>
                <w:b/>
                <w:bCs/>
                <w:color w:val="4EA72E"/>
                <w:sz w:val="18"/>
                <w:szCs w:val="18"/>
              </w:rPr>
              <w:t>+</w:t>
            </w:r>
            <w:r w:rsidR="00CF69C8" w:rsidRPr="00462388">
              <w:rPr>
                <w:b/>
                <w:bCs/>
                <w:color w:val="4EA72E"/>
                <w:sz w:val="18"/>
                <w:szCs w:val="18"/>
              </w:rPr>
              <w:t>2</w:t>
            </w:r>
            <w:r w:rsidRPr="00462388">
              <w:rPr>
                <w:b/>
                <w:bCs/>
                <w:color w:val="4EA72E"/>
                <w:sz w:val="18"/>
                <w:szCs w:val="18"/>
              </w:rPr>
              <w:t>,9%</w:t>
            </w:r>
          </w:p>
        </w:tc>
      </w:tr>
      <w:tr w:rsidR="00CF69C8" w:rsidRPr="00186A13" w14:paraId="1DDA2658" w14:textId="77777777" w:rsidTr="006528DD">
        <w:tc>
          <w:tcPr>
            <w:cnfStyle w:val="001000000000" w:firstRow="0" w:lastRow="0" w:firstColumn="1" w:lastColumn="0" w:oddVBand="0" w:evenVBand="0" w:oddHBand="0" w:evenHBand="0" w:firstRowFirstColumn="0" w:firstRowLastColumn="0" w:lastRowFirstColumn="0" w:lastRowLastColumn="0"/>
            <w:tcW w:w="1352" w:type="pct"/>
          </w:tcPr>
          <w:p w14:paraId="21B5388E" w14:textId="698E1016" w:rsidR="00CF69C8" w:rsidRPr="003D7F6F" w:rsidRDefault="00CF69C8" w:rsidP="00CF69C8">
            <w:pPr>
              <w:jc w:val="right"/>
              <w:rPr>
                <w:i/>
                <w:iCs/>
                <w:sz w:val="18"/>
                <w:szCs w:val="18"/>
              </w:rPr>
            </w:pPr>
            <w:r w:rsidRPr="003D7F6F">
              <w:rPr>
                <w:i/>
                <w:iCs/>
                <w:sz w:val="18"/>
                <w:szCs w:val="18"/>
              </w:rPr>
              <w:t>Iedzīvotāji</w:t>
            </w:r>
          </w:p>
        </w:tc>
        <w:tc>
          <w:tcPr>
            <w:tcW w:w="703" w:type="pct"/>
          </w:tcPr>
          <w:p w14:paraId="404765F2" w14:textId="3ACB8616" w:rsidR="00CF69C8" w:rsidRPr="003D7F6F" w:rsidRDefault="00CF69C8"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proofErr w:type="spellStart"/>
            <w:r w:rsidRPr="003D7F6F">
              <w:rPr>
                <w:i/>
                <w:iCs/>
                <w:sz w:val="18"/>
                <w:szCs w:val="18"/>
              </w:rPr>
              <w:t>GWh</w:t>
            </w:r>
            <w:proofErr w:type="spellEnd"/>
          </w:p>
        </w:tc>
        <w:tc>
          <w:tcPr>
            <w:tcW w:w="458" w:type="pct"/>
          </w:tcPr>
          <w:p w14:paraId="0E1EBDE6" w14:textId="2CE3CF69" w:rsidR="00CF69C8" w:rsidRPr="003D7F6F" w:rsidRDefault="00CF69C8"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3D7F6F">
              <w:rPr>
                <w:i/>
                <w:iCs/>
                <w:sz w:val="18"/>
                <w:szCs w:val="18"/>
              </w:rPr>
              <w:t>1 890</w:t>
            </w:r>
          </w:p>
        </w:tc>
        <w:tc>
          <w:tcPr>
            <w:tcW w:w="458" w:type="pct"/>
          </w:tcPr>
          <w:p w14:paraId="4C67D0E2" w14:textId="3A98CBAE" w:rsidR="00CF69C8" w:rsidRPr="003D7F6F" w:rsidRDefault="00CF69C8"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3D7F6F">
              <w:rPr>
                <w:i/>
                <w:iCs/>
                <w:sz w:val="18"/>
                <w:szCs w:val="18"/>
              </w:rPr>
              <w:t>1 763</w:t>
            </w:r>
          </w:p>
        </w:tc>
        <w:tc>
          <w:tcPr>
            <w:tcW w:w="458" w:type="pct"/>
          </w:tcPr>
          <w:p w14:paraId="45C54E02" w14:textId="12CAB891" w:rsidR="00CF69C8" w:rsidRPr="003D7F6F" w:rsidRDefault="00CF69C8"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3D7F6F">
              <w:rPr>
                <w:i/>
                <w:iCs/>
                <w:sz w:val="18"/>
                <w:szCs w:val="18"/>
              </w:rPr>
              <w:t>1 725</w:t>
            </w:r>
          </w:p>
        </w:tc>
        <w:tc>
          <w:tcPr>
            <w:tcW w:w="458" w:type="pct"/>
          </w:tcPr>
          <w:p w14:paraId="3D4E8FBF" w14:textId="06174ACD" w:rsidR="00CF69C8" w:rsidRPr="003D7F6F" w:rsidRDefault="00CF69C8"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3D7F6F">
              <w:rPr>
                <w:i/>
                <w:iCs/>
                <w:sz w:val="18"/>
                <w:szCs w:val="18"/>
              </w:rPr>
              <w:t>1 789</w:t>
            </w:r>
          </w:p>
        </w:tc>
        <w:tc>
          <w:tcPr>
            <w:tcW w:w="458" w:type="pct"/>
          </w:tcPr>
          <w:p w14:paraId="09ED773E" w14:textId="469D4FD2" w:rsidR="00CF69C8" w:rsidRPr="003D7F6F" w:rsidRDefault="00CF69C8"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3D7F6F">
              <w:rPr>
                <w:i/>
                <w:iCs/>
                <w:sz w:val="18"/>
                <w:szCs w:val="18"/>
              </w:rPr>
              <w:t>1 859</w:t>
            </w:r>
          </w:p>
        </w:tc>
        <w:tc>
          <w:tcPr>
            <w:tcW w:w="658" w:type="pct"/>
          </w:tcPr>
          <w:p w14:paraId="76044BBA" w14:textId="1C0C11B8" w:rsidR="00CF69C8" w:rsidRPr="00462388" w:rsidRDefault="00CF69C8" w:rsidP="002877BD">
            <w:pPr>
              <w:jc w:val="right"/>
              <w:cnfStyle w:val="000000000000" w:firstRow="0" w:lastRow="0" w:firstColumn="0" w:lastColumn="0" w:oddVBand="0" w:evenVBand="0" w:oddHBand="0" w:evenHBand="0" w:firstRowFirstColumn="0" w:firstRowLastColumn="0" w:lastRowFirstColumn="0" w:lastRowLastColumn="0"/>
              <w:rPr>
                <w:i/>
                <w:iCs/>
                <w:color w:val="4EA72E"/>
                <w:sz w:val="18"/>
                <w:szCs w:val="18"/>
              </w:rPr>
            </w:pPr>
            <w:r w:rsidRPr="00462388">
              <w:rPr>
                <w:i/>
                <w:iCs/>
                <w:color w:val="4EA72E"/>
                <w:sz w:val="18"/>
                <w:szCs w:val="18"/>
              </w:rPr>
              <w:t>+3,9%</w:t>
            </w:r>
          </w:p>
        </w:tc>
      </w:tr>
      <w:tr w:rsidR="00343166" w:rsidRPr="00186A13" w14:paraId="7E2F54D9" w14:textId="72B4C7B7" w:rsidTr="006528D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2" w:type="pct"/>
          </w:tcPr>
          <w:p w14:paraId="390DFDFD" w14:textId="0A0C171A" w:rsidR="00343166" w:rsidRPr="00186A13" w:rsidRDefault="00CF69C8" w:rsidP="00343166">
            <w:pPr>
              <w:jc w:val="right"/>
              <w:rPr>
                <w:b w:val="0"/>
                <w:i/>
                <w:iCs/>
                <w:sz w:val="18"/>
                <w:szCs w:val="18"/>
                <w:highlight w:val="yellow"/>
              </w:rPr>
            </w:pPr>
            <w:r w:rsidRPr="003D7F6F">
              <w:rPr>
                <w:i/>
                <w:iCs/>
                <w:sz w:val="18"/>
                <w:szCs w:val="18"/>
              </w:rPr>
              <w:t>Lauksaimniecība</w:t>
            </w:r>
          </w:p>
        </w:tc>
        <w:tc>
          <w:tcPr>
            <w:tcW w:w="703" w:type="pct"/>
          </w:tcPr>
          <w:p w14:paraId="69ACE3C5" w14:textId="464E90DD"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proofErr w:type="spellStart"/>
            <w:r w:rsidRPr="003D7F6F">
              <w:rPr>
                <w:i/>
                <w:sz w:val="18"/>
                <w:szCs w:val="18"/>
              </w:rPr>
              <w:t>GWh</w:t>
            </w:r>
            <w:proofErr w:type="spellEnd"/>
          </w:p>
        </w:tc>
        <w:tc>
          <w:tcPr>
            <w:tcW w:w="458" w:type="pct"/>
          </w:tcPr>
          <w:p w14:paraId="28AAFC65" w14:textId="5DE465A5"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158</w:t>
            </w:r>
          </w:p>
        </w:tc>
        <w:tc>
          <w:tcPr>
            <w:tcW w:w="458" w:type="pct"/>
          </w:tcPr>
          <w:p w14:paraId="42A183E3" w14:textId="1E1C5E1C"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148</w:t>
            </w:r>
          </w:p>
        </w:tc>
        <w:tc>
          <w:tcPr>
            <w:tcW w:w="458" w:type="pct"/>
          </w:tcPr>
          <w:p w14:paraId="494D6319" w14:textId="4153129E"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145</w:t>
            </w:r>
          </w:p>
        </w:tc>
        <w:tc>
          <w:tcPr>
            <w:tcW w:w="458" w:type="pct"/>
          </w:tcPr>
          <w:p w14:paraId="38DF826F" w14:textId="2AFE04F3"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136</w:t>
            </w:r>
          </w:p>
        </w:tc>
        <w:tc>
          <w:tcPr>
            <w:tcW w:w="458" w:type="pct"/>
          </w:tcPr>
          <w:p w14:paraId="2916FB3C" w14:textId="6F386E3B"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140</w:t>
            </w:r>
          </w:p>
        </w:tc>
        <w:tc>
          <w:tcPr>
            <w:tcW w:w="658" w:type="pct"/>
          </w:tcPr>
          <w:p w14:paraId="1C5EAC25" w14:textId="208092FA" w:rsidR="00343166" w:rsidRPr="009D3FB6" w:rsidRDefault="00343166" w:rsidP="002877BD">
            <w:pPr>
              <w:jc w:val="right"/>
              <w:cnfStyle w:val="000000100000" w:firstRow="0" w:lastRow="0" w:firstColumn="0" w:lastColumn="0" w:oddVBand="0" w:evenVBand="0" w:oddHBand="1" w:evenHBand="0" w:firstRowFirstColumn="0" w:firstRowLastColumn="0" w:lastRowFirstColumn="0" w:lastRowLastColumn="0"/>
              <w:rPr>
                <w:i/>
                <w:iCs/>
                <w:color w:val="4EA72E"/>
                <w:sz w:val="18"/>
                <w:szCs w:val="18"/>
              </w:rPr>
            </w:pPr>
            <w:r w:rsidRPr="009D3FB6">
              <w:rPr>
                <w:i/>
                <w:iCs/>
                <w:color w:val="4EA72E"/>
                <w:sz w:val="18"/>
                <w:szCs w:val="18"/>
              </w:rPr>
              <w:t>+2,9%</w:t>
            </w:r>
          </w:p>
        </w:tc>
      </w:tr>
      <w:tr w:rsidR="00343166" w:rsidRPr="00186A13" w14:paraId="5250A480" w14:textId="6F22B4AE" w:rsidTr="006528DD">
        <w:tc>
          <w:tcPr>
            <w:cnfStyle w:val="001000000000" w:firstRow="0" w:lastRow="0" w:firstColumn="1" w:lastColumn="0" w:oddVBand="0" w:evenVBand="0" w:oddHBand="0" w:evenHBand="0" w:firstRowFirstColumn="0" w:firstRowLastColumn="0" w:lastRowFirstColumn="0" w:lastRowLastColumn="0"/>
            <w:tcW w:w="1352" w:type="pct"/>
          </w:tcPr>
          <w:p w14:paraId="78D706C9" w14:textId="0CDF04A2" w:rsidR="00343166" w:rsidRPr="00186A13" w:rsidRDefault="00CF69C8" w:rsidP="00343166">
            <w:pPr>
              <w:jc w:val="right"/>
              <w:rPr>
                <w:b w:val="0"/>
                <w:i/>
                <w:iCs/>
                <w:sz w:val="18"/>
                <w:szCs w:val="18"/>
                <w:highlight w:val="yellow"/>
              </w:rPr>
            </w:pPr>
            <w:proofErr w:type="spellStart"/>
            <w:r w:rsidRPr="003D7F6F">
              <w:rPr>
                <w:i/>
                <w:iCs/>
                <w:sz w:val="18"/>
                <w:szCs w:val="18"/>
              </w:rPr>
              <w:t>Nerūpniecība</w:t>
            </w:r>
            <w:proofErr w:type="spellEnd"/>
          </w:p>
        </w:tc>
        <w:tc>
          <w:tcPr>
            <w:tcW w:w="703" w:type="pct"/>
          </w:tcPr>
          <w:p w14:paraId="76CFC12A" w14:textId="4F1850F7"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proofErr w:type="spellStart"/>
            <w:r w:rsidRPr="003D7F6F">
              <w:rPr>
                <w:i/>
                <w:sz w:val="18"/>
                <w:szCs w:val="18"/>
              </w:rPr>
              <w:t>GWh</w:t>
            </w:r>
            <w:proofErr w:type="spellEnd"/>
          </w:p>
        </w:tc>
        <w:tc>
          <w:tcPr>
            <w:tcW w:w="458" w:type="pct"/>
          </w:tcPr>
          <w:p w14:paraId="1B325488" w14:textId="6E10B80A"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1 695</w:t>
            </w:r>
          </w:p>
        </w:tc>
        <w:tc>
          <w:tcPr>
            <w:tcW w:w="458" w:type="pct"/>
          </w:tcPr>
          <w:p w14:paraId="74E1AB03" w14:textId="127148B4"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1 716</w:t>
            </w:r>
          </w:p>
        </w:tc>
        <w:tc>
          <w:tcPr>
            <w:tcW w:w="458" w:type="pct"/>
          </w:tcPr>
          <w:p w14:paraId="106A887B" w14:textId="1EFED89D"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1 659</w:t>
            </w:r>
          </w:p>
        </w:tc>
        <w:tc>
          <w:tcPr>
            <w:tcW w:w="458" w:type="pct"/>
          </w:tcPr>
          <w:p w14:paraId="620289DC" w14:textId="31C8D3DB"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1 707</w:t>
            </w:r>
          </w:p>
        </w:tc>
        <w:tc>
          <w:tcPr>
            <w:tcW w:w="458" w:type="pct"/>
          </w:tcPr>
          <w:p w14:paraId="3DC69A3D" w14:textId="62E9C28B"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1 758</w:t>
            </w:r>
          </w:p>
        </w:tc>
        <w:tc>
          <w:tcPr>
            <w:tcW w:w="658" w:type="pct"/>
          </w:tcPr>
          <w:p w14:paraId="217A6EF3" w14:textId="7F9344DA" w:rsidR="00343166" w:rsidRPr="00462388" w:rsidRDefault="00343166" w:rsidP="002877BD">
            <w:pPr>
              <w:jc w:val="right"/>
              <w:cnfStyle w:val="000000000000" w:firstRow="0" w:lastRow="0" w:firstColumn="0" w:lastColumn="0" w:oddVBand="0" w:evenVBand="0" w:oddHBand="0" w:evenHBand="0" w:firstRowFirstColumn="0" w:firstRowLastColumn="0" w:lastRowFirstColumn="0" w:lastRowLastColumn="0"/>
              <w:rPr>
                <w:i/>
                <w:iCs/>
                <w:color w:val="4EA72E"/>
                <w:sz w:val="18"/>
                <w:szCs w:val="18"/>
              </w:rPr>
            </w:pPr>
            <w:r w:rsidRPr="00462388">
              <w:rPr>
                <w:i/>
                <w:iCs/>
                <w:color w:val="4EA72E"/>
                <w:sz w:val="18"/>
                <w:szCs w:val="18"/>
              </w:rPr>
              <w:t>+3,0%</w:t>
            </w:r>
          </w:p>
        </w:tc>
      </w:tr>
      <w:tr w:rsidR="00343166" w:rsidRPr="00186A13" w14:paraId="664217F2" w14:textId="7717CDB0" w:rsidTr="006528D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2" w:type="pct"/>
          </w:tcPr>
          <w:p w14:paraId="55F52B26" w14:textId="62C17991" w:rsidR="00343166" w:rsidRPr="00186A13" w:rsidRDefault="00CF69C8" w:rsidP="00343166">
            <w:pPr>
              <w:jc w:val="right"/>
              <w:rPr>
                <w:b w:val="0"/>
                <w:i/>
                <w:iCs/>
                <w:sz w:val="18"/>
                <w:szCs w:val="18"/>
                <w:highlight w:val="yellow"/>
              </w:rPr>
            </w:pPr>
            <w:r w:rsidRPr="003D7F6F">
              <w:rPr>
                <w:i/>
                <w:iCs/>
                <w:sz w:val="18"/>
                <w:szCs w:val="18"/>
              </w:rPr>
              <w:t>Tirdzniecība</w:t>
            </w:r>
          </w:p>
        </w:tc>
        <w:tc>
          <w:tcPr>
            <w:tcW w:w="703" w:type="pct"/>
          </w:tcPr>
          <w:p w14:paraId="4717B2B7" w14:textId="72E6F609"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proofErr w:type="spellStart"/>
            <w:r w:rsidRPr="003D7F6F">
              <w:rPr>
                <w:i/>
                <w:sz w:val="18"/>
                <w:szCs w:val="18"/>
              </w:rPr>
              <w:t>GWh</w:t>
            </w:r>
            <w:proofErr w:type="spellEnd"/>
          </w:p>
        </w:tc>
        <w:tc>
          <w:tcPr>
            <w:tcW w:w="458" w:type="pct"/>
          </w:tcPr>
          <w:p w14:paraId="732FE2AE" w14:textId="007443B7"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546</w:t>
            </w:r>
          </w:p>
        </w:tc>
        <w:tc>
          <w:tcPr>
            <w:tcW w:w="458" w:type="pct"/>
          </w:tcPr>
          <w:p w14:paraId="0F182300" w14:textId="07567E14"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543</w:t>
            </w:r>
          </w:p>
        </w:tc>
        <w:tc>
          <w:tcPr>
            <w:tcW w:w="458" w:type="pct"/>
          </w:tcPr>
          <w:p w14:paraId="2C037F28" w14:textId="1C2F7A65"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520</w:t>
            </w:r>
          </w:p>
        </w:tc>
        <w:tc>
          <w:tcPr>
            <w:tcW w:w="458" w:type="pct"/>
          </w:tcPr>
          <w:p w14:paraId="1D31F84D" w14:textId="64772B5A"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540</w:t>
            </w:r>
          </w:p>
        </w:tc>
        <w:tc>
          <w:tcPr>
            <w:tcW w:w="458" w:type="pct"/>
          </w:tcPr>
          <w:p w14:paraId="67EF61E7" w14:textId="3CD94B1A"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539</w:t>
            </w:r>
          </w:p>
        </w:tc>
        <w:tc>
          <w:tcPr>
            <w:tcW w:w="658" w:type="pct"/>
          </w:tcPr>
          <w:p w14:paraId="673AC1AF" w14:textId="4FC55CB3"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color w:val="FF0000"/>
                <w:sz w:val="18"/>
                <w:szCs w:val="18"/>
              </w:rPr>
              <w:t>-0,2%</w:t>
            </w:r>
          </w:p>
        </w:tc>
      </w:tr>
      <w:tr w:rsidR="00343166" w:rsidRPr="00186A13" w14:paraId="32895680" w14:textId="50E25D9E" w:rsidTr="006528DD">
        <w:tc>
          <w:tcPr>
            <w:cnfStyle w:val="001000000000" w:firstRow="0" w:lastRow="0" w:firstColumn="1" w:lastColumn="0" w:oddVBand="0" w:evenVBand="0" w:oddHBand="0" w:evenHBand="0" w:firstRowFirstColumn="0" w:firstRowLastColumn="0" w:lastRowFirstColumn="0" w:lastRowLastColumn="0"/>
            <w:tcW w:w="1352" w:type="pct"/>
          </w:tcPr>
          <w:p w14:paraId="221A7ADB" w14:textId="33618ACA" w:rsidR="00343166" w:rsidRPr="00186A13" w:rsidRDefault="00CF69C8" w:rsidP="00343166">
            <w:pPr>
              <w:jc w:val="right"/>
              <w:rPr>
                <w:b w:val="0"/>
                <w:i/>
                <w:iCs/>
                <w:sz w:val="18"/>
                <w:szCs w:val="18"/>
                <w:highlight w:val="yellow"/>
              </w:rPr>
            </w:pPr>
            <w:r w:rsidRPr="003D7F6F">
              <w:rPr>
                <w:i/>
                <w:iCs/>
                <w:sz w:val="18"/>
                <w:szCs w:val="18"/>
              </w:rPr>
              <w:t>Rūpniecība</w:t>
            </w:r>
          </w:p>
        </w:tc>
        <w:tc>
          <w:tcPr>
            <w:tcW w:w="703" w:type="pct"/>
          </w:tcPr>
          <w:p w14:paraId="1AA0875A" w14:textId="21799D19"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proofErr w:type="spellStart"/>
            <w:r w:rsidRPr="003D7F6F">
              <w:rPr>
                <w:i/>
                <w:sz w:val="18"/>
                <w:szCs w:val="18"/>
              </w:rPr>
              <w:t>GWh</w:t>
            </w:r>
            <w:proofErr w:type="spellEnd"/>
          </w:p>
        </w:tc>
        <w:tc>
          <w:tcPr>
            <w:tcW w:w="458" w:type="pct"/>
          </w:tcPr>
          <w:p w14:paraId="1B753B2C" w14:textId="4AC6F5CC"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1 763</w:t>
            </w:r>
          </w:p>
        </w:tc>
        <w:tc>
          <w:tcPr>
            <w:tcW w:w="458" w:type="pct"/>
          </w:tcPr>
          <w:p w14:paraId="7B6BD8A7" w14:textId="4DD06A07"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1 676</w:t>
            </w:r>
          </w:p>
        </w:tc>
        <w:tc>
          <w:tcPr>
            <w:tcW w:w="458" w:type="pct"/>
          </w:tcPr>
          <w:p w14:paraId="73637E6B" w14:textId="4F805CFE"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1 589</w:t>
            </w:r>
          </w:p>
        </w:tc>
        <w:tc>
          <w:tcPr>
            <w:tcW w:w="458" w:type="pct"/>
          </w:tcPr>
          <w:p w14:paraId="4AF5C389" w14:textId="0A7C5CEF"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1 567</w:t>
            </w:r>
          </w:p>
        </w:tc>
        <w:tc>
          <w:tcPr>
            <w:tcW w:w="458" w:type="pct"/>
          </w:tcPr>
          <w:p w14:paraId="12B32AF3" w14:textId="772300E7" w:rsidR="00343166" w:rsidRPr="00186A13" w:rsidRDefault="00343166" w:rsidP="002877BD">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i/>
                <w:iCs/>
                <w:sz w:val="18"/>
                <w:szCs w:val="18"/>
              </w:rPr>
              <w:t>1 633</w:t>
            </w:r>
          </w:p>
        </w:tc>
        <w:tc>
          <w:tcPr>
            <w:tcW w:w="658" w:type="pct"/>
          </w:tcPr>
          <w:p w14:paraId="172E5F00" w14:textId="61822275" w:rsidR="00343166" w:rsidRPr="00462388" w:rsidRDefault="00343166" w:rsidP="002877BD">
            <w:pPr>
              <w:jc w:val="right"/>
              <w:cnfStyle w:val="000000000000" w:firstRow="0" w:lastRow="0" w:firstColumn="0" w:lastColumn="0" w:oddVBand="0" w:evenVBand="0" w:oddHBand="0" w:evenHBand="0" w:firstRowFirstColumn="0" w:firstRowLastColumn="0" w:lastRowFirstColumn="0" w:lastRowLastColumn="0"/>
              <w:rPr>
                <w:i/>
                <w:iCs/>
                <w:color w:val="4EA72E"/>
                <w:sz w:val="18"/>
                <w:szCs w:val="18"/>
              </w:rPr>
            </w:pPr>
            <w:r w:rsidRPr="00462388">
              <w:rPr>
                <w:i/>
                <w:iCs/>
                <w:color w:val="4EA72E"/>
                <w:sz w:val="18"/>
                <w:szCs w:val="18"/>
              </w:rPr>
              <w:t>+4,2%</w:t>
            </w:r>
          </w:p>
        </w:tc>
      </w:tr>
      <w:tr w:rsidR="00343166" w:rsidRPr="00186A13" w14:paraId="7F81107F" w14:textId="00C52CBE" w:rsidTr="006528D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2" w:type="pct"/>
          </w:tcPr>
          <w:p w14:paraId="2800FD9C" w14:textId="40163C6D" w:rsidR="00343166" w:rsidRPr="00186A13" w:rsidRDefault="00CF69C8" w:rsidP="00343166">
            <w:pPr>
              <w:jc w:val="right"/>
              <w:rPr>
                <w:b w:val="0"/>
                <w:i/>
                <w:iCs/>
                <w:sz w:val="18"/>
                <w:szCs w:val="18"/>
                <w:highlight w:val="yellow"/>
              </w:rPr>
            </w:pPr>
            <w:r w:rsidRPr="003D7F6F">
              <w:rPr>
                <w:i/>
                <w:iCs/>
                <w:sz w:val="18"/>
                <w:szCs w:val="18"/>
              </w:rPr>
              <w:t>Pārējie</w:t>
            </w:r>
          </w:p>
        </w:tc>
        <w:tc>
          <w:tcPr>
            <w:tcW w:w="703" w:type="pct"/>
          </w:tcPr>
          <w:p w14:paraId="3CEE3BDA" w14:textId="518C9C3A"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proofErr w:type="spellStart"/>
            <w:r w:rsidRPr="003D7F6F">
              <w:rPr>
                <w:i/>
                <w:sz w:val="18"/>
                <w:szCs w:val="18"/>
              </w:rPr>
              <w:t>GWh</w:t>
            </w:r>
            <w:proofErr w:type="spellEnd"/>
          </w:p>
        </w:tc>
        <w:tc>
          <w:tcPr>
            <w:tcW w:w="458" w:type="pct"/>
          </w:tcPr>
          <w:p w14:paraId="1A7AE49A" w14:textId="6005FC70"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418</w:t>
            </w:r>
          </w:p>
        </w:tc>
        <w:tc>
          <w:tcPr>
            <w:tcW w:w="458" w:type="pct"/>
          </w:tcPr>
          <w:p w14:paraId="77A0A994" w14:textId="60B236B1"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395</w:t>
            </w:r>
          </w:p>
        </w:tc>
        <w:tc>
          <w:tcPr>
            <w:tcW w:w="458" w:type="pct"/>
          </w:tcPr>
          <w:p w14:paraId="69969776" w14:textId="2FE9149F"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383</w:t>
            </w:r>
          </w:p>
        </w:tc>
        <w:tc>
          <w:tcPr>
            <w:tcW w:w="458" w:type="pct"/>
          </w:tcPr>
          <w:p w14:paraId="513D7E15" w14:textId="1BC8D5F4"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377</w:t>
            </w:r>
          </w:p>
        </w:tc>
        <w:tc>
          <w:tcPr>
            <w:tcW w:w="458" w:type="pct"/>
          </w:tcPr>
          <w:p w14:paraId="14F4F441" w14:textId="14E6A3AB"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sz w:val="18"/>
                <w:szCs w:val="18"/>
              </w:rPr>
              <w:t>364</w:t>
            </w:r>
          </w:p>
        </w:tc>
        <w:tc>
          <w:tcPr>
            <w:tcW w:w="658" w:type="pct"/>
          </w:tcPr>
          <w:p w14:paraId="27521731" w14:textId="5870BDC4" w:rsidR="00343166" w:rsidRPr="00186A13" w:rsidRDefault="00343166" w:rsidP="002877BD">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i/>
                <w:iCs/>
                <w:color w:val="FF0000"/>
                <w:sz w:val="18"/>
                <w:szCs w:val="18"/>
              </w:rPr>
              <w:t>-3,4%</w:t>
            </w:r>
          </w:p>
        </w:tc>
      </w:tr>
      <w:tr w:rsidR="00343166" w:rsidRPr="00186A13" w14:paraId="422DA779" w14:textId="5C5A84BE" w:rsidTr="006528DD">
        <w:tc>
          <w:tcPr>
            <w:cnfStyle w:val="001000000000" w:firstRow="0" w:lastRow="0" w:firstColumn="1" w:lastColumn="0" w:oddVBand="0" w:evenVBand="0" w:oddHBand="0" w:evenHBand="0" w:firstRowFirstColumn="0" w:firstRowLastColumn="0" w:lastRowFirstColumn="0" w:lastRowLastColumn="0"/>
            <w:tcW w:w="1352" w:type="pct"/>
          </w:tcPr>
          <w:p w14:paraId="12DF20CD" w14:textId="4F7A9617" w:rsidR="00343166" w:rsidRPr="00BC7EDD" w:rsidRDefault="00343166" w:rsidP="00E6476C">
            <w:pPr>
              <w:jc w:val="both"/>
              <w:rPr>
                <w:b w:val="0"/>
                <w:sz w:val="18"/>
                <w:szCs w:val="18"/>
                <w:highlight w:val="yellow"/>
              </w:rPr>
            </w:pPr>
            <w:r w:rsidRPr="00BC7EDD">
              <w:rPr>
                <w:sz w:val="18"/>
                <w:szCs w:val="18"/>
              </w:rPr>
              <w:t>Lietotāju skaits</w:t>
            </w:r>
          </w:p>
        </w:tc>
        <w:tc>
          <w:tcPr>
            <w:tcW w:w="703" w:type="pct"/>
          </w:tcPr>
          <w:p w14:paraId="06319A69" w14:textId="25EB86BE" w:rsidR="00343166" w:rsidRPr="00BC7EDD" w:rsidRDefault="00343166"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sz w:val="18"/>
                <w:szCs w:val="18"/>
              </w:rPr>
              <w:t>tūkst.</w:t>
            </w:r>
          </w:p>
        </w:tc>
        <w:tc>
          <w:tcPr>
            <w:tcW w:w="458" w:type="pct"/>
          </w:tcPr>
          <w:p w14:paraId="14FA0D26" w14:textId="6C767C96" w:rsidR="00343166" w:rsidRPr="00BC7EDD" w:rsidRDefault="00AA7047"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sz w:val="18"/>
                <w:szCs w:val="18"/>
              </w:rPr>
              <w:t>795,5</w:t>
            </w:r>
          </w:p>
        </w:tc>
        <w:tc>
          <w:tcPr>
            <w:tcW w:w="458" w:type="pct"/>
          </w:tcPr>
          <w:p w14:paraId="57D738E1" w14:textId="692EB8E6" w:rsidR="00343166" w:rsidRPr="00BC7EDD" w:rsidRDefault="00AA7047"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sz w:val="18"/>
                <w:szCs w:val="18"/>
              </w:rPr>
              <w:t>789,3</w:t>
            </w:r>
          </w:p>
        </w:tc>
        <w:tc>
          <w:tcPr>
            <w:tcW w:w="458" w:type="pct"/>
          </w:tcPr>
          <w:p w14:paraId="76ADF3EA" w14:textId="196736BA" w:rsidR="00343166" w:rsidRPr="00BC7EDD" w:rsidRDefault="00AA7047"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sz w:val="18"/>
                <w:szCs w:val="18"/>
              </w:rPr>
              <w:t>782,3</w:t>
            </w:r>
          </w:p>
        </w:tc>
        <w:tc>
          <w:tcPr>
            <w:tcW w:w="458" w:type="pct"/>
          </w:tcPr>
          <w:p w14:paraId="2858556A" w14:textId="10304C3D" w:rsidR="00343166" w:rsidRPr="00BC7EDD" w:rsidRDefault="0096242A"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sz w:val="18"/>
                <w:szCs w:val="18"/>
              </w:rPr>
              <w:t>798,7</w:t>
            </w:r>
          </w:p>
        </w:tc>
        <w:tc>
          <w:tcPr>
            <w:tcW w:w="458" w:type="pct"/>
          </w:tcPr>
          <w:p w14:paraId="09B2914C" w14:textId="44B9AEF2" w:rsidR="00343166" w:rsidRPr="00BC7EDD" w:rsidRDefault="0096242A"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sz w:val="18"/>
                <w:szCs w:val="18"/>
              </w:rPr>
              <w:t>774,5</w:t>
            </w:r>
          </w:p>
        </w:tc>
        <w:tc>
          <w:tcPr>
            <w:tcW w:w="658" w:type="pct"/>
          </w:tcPr>
          <w:p w14:paraId="17A34E48" w14:textId="066D0D4F" w:rsidR="00343166" w:rsidRPr="00BC7EDD" w:rsidRDefault="008E7F32" w:rsidP="002877BD">
            <w:pPr>
              <w:jc w:val="right"/>
              <w:cnfStyle w:val="000000000000" w:firstRow="0" w:lastRow="0" w:firstColumn="0" w:lastColumn="0" w:oddVBand="0" w:evenVBand="0" w:oddHBand="0" w:evenHBand="0" w:firstRowFirstColumn="0" w:firstRowLastColumn="0" w:lastRowFirstColumn="0" w:lastRowLastColumn="0"/>
              <w:rPr>
                <w:b/>
                <w:sz w:val="18"/>
                <w:szCs w:val="18"/>
              </w:rPr>
            </w:pPr>
            <w:r w:rsidRPr="00BC7EDD">
              <w:rPr>
                <w:b/>
                <w:color w:val="FF0000"/>
                <w:sz w:val="18"/>
                <w:szCs w:val="18"/>
              </w:rPr>
              <w:t>-3,1%</w:t>
            </w:r>
          </w:p>
        </w:tc>
      </w:tr>
      <w:tr w:rsidR="00343166" w:rsidRPr="00186A13" w14:paraId="6D9875A9" w14:textId="07C30FED" w:rsidTr="006528D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52" w:type="pct"/>
          </w:tcPr>
          <w:p w14:paraId="6CB1D0DF" w14:textId="12ED625C" w:rsidR="00343166" w:rsidRPr="00B35423" w:rsidRDefault="00B35423" w:rsidP="00E6476C">
            <w:pPr>
              <w:jc w:val="both"/>
              <w:rPr>
                <w:b w:val="0"/>
                <w:sz w:val="18"/>
                <w:szCs w:val="18"/>
              </w:rPr>
            </w:pPr>
            <w:r w:rsidRPr="00B35423">
              <w:rPr>
                <w:sz w:val="18"/>
                <w:szCs w:val="18"/>
              </w:rPr>
              <w:t>Lietotāju a</w:t>
            </w:r>
            <w:r w:rsidR="00343166" w:rsidRPr="00B35423">
              <w:rPr>
                <w:sz w:val="18"/>
                <w:szCs w:val="18"/>
              </w:rPr>
              <w:t>t</w:t>
            </w:r>
            <w:r w:rsidR="007E5582">
              <w:rPr>
                <w:sz w:val="18"/>
                <w:szCs w:val="18"/>
              </w:rPr>
              <w:t>ļ</w:t>
            </w:r>
            <w:r w:rsidR="00343166" w:rsidRPr="00B35423">
              <w:rPr>
                <w:sz w:val="18"/>
                <w:szCs w:val="18"/>
              </w:rPr>
              <w:t>autā jauda</w:t>
            </w:r>
          </w:p>
        </w:tc>
        <w:tc>
          <w:tcPr>
            <w:tcW w:w="703" w:type="pct"/>
          </w:tcPr>
          <w:p w14:paraId="4C1574C2" w14:textId="386D4FD8" w:rsidR="00343166" w:rsidRPr="00BC7EDD" w:rsidRDefault="00B35423" w:rsidP="002877BD">
            <w:pPr>
              <w:jc w:val="right"/>
              <w:cnfStyle w:val="000000100000" w:firstRow="0" w:lastRow="0" w:firstColumn="0" w:lastColumn="0" w:oddVBand="0" w:evenVBand="0" w:oddHBand="1" w:evenHBand="0" w:firstRowFirstColumn="0" w:firstRowLastColumn="0" w:lastRowFirstColumn="0" w:lastRowLastColumn="0"/>
              <w:rPr>
                <w:b/>
                <w:sz w:val="18"/>
                <w:szCs w:val="18"/>
              </w:rPr>
            </w:pPr>
            <w:r>
              <w:rPr>
                <w:b/>
                <w:sz w:val="18"/>
                <w:szCs w:val="18"/>
              </w:rPr>
              <w:t>MVA</w:t>
            </w:r>
          </w:p>
        </w:tc>
        <w:tc>
          <w:tcPr>
            <w:tcW w:w="458" w:type="pct"/>
          </w:tcPr>
          <w:p w14:paraId="7CA6F3DE" w14:textId="51A9AE91" w:rsidR="00343166" w:rsidRPr="00BC7EDD" w:rsidRDefault="00B35423" w:rsidP="002877BD">
            <w:pPr>
              <w:jc w:val="right"/>
              <w:cnfStyle w:val="000000100000" w:firstRow="0" w:lastRow="0" w:firstColumn="0" w:lastColumn="0" w:oddVBand="0" w:evenVBand="0" w:oddHBand="1" w:evenHBand="0" w:firstRowFirstColumn="0" w:firstRowLastColumn="0" w:lastRowFirstColumn="0" w:lastRowLastColumn="0"/>
              <w:rPr>
                <w:b/>
                <w:sz w:val="18"/>
                <w:szCs w:val="18"/>
              </w:rPr>
            </w:pPr>
            <w:r>
              <w:rPr>
                <w:b/>
                <w:sz w:val="18"/>
                <w:szCs w:val="18"/>
              </w:rPr>
              <w:t>11 151</w:t>
            </w:r>
          </w:p>
        </w:tc>
        <w:tc>
          <w:tcPr>
            <w:tcW w:w="458" w:type="pct"/>
          </w:tcPr>
          <w:p w14:paraId="2BE68B67" w14:textId="58ACE33A" w:rsidR="00343166" w:rsidRPr="00BC7EDD" w:rsidRDefault="00B35423" w:rsidP="002877BD">
            <w:pPr>
              <w:jc w:val="right"/>
              <w:cnfStyle w:val="000000100000" w:firstRow="0" w:lastRow="0" w:firstColumn="0" w:lastColumn="0" w:oddVBand="0" w:evenVBand="0" w:oddHBand="1" w:evenHBand="0" w:firstRowFirstColumn="0" w:firstRowLastColumn="0" w:lastRowFirstColumn="0" w:lastRowLastColumn="0"/>
              <w:rPr>
                <w:b/>
                <w:sz w:val="18"/>
                <w:szCs w:val="18"/>
              </w:rPr>
            </w:pPr>
            <w:r>
              <w:rPr>
                <w:b/>
                <w:sz w:val="18"/>
                <w:szCs w:val="18"/>
              </w:rPr>
              <w:t>11 337</w:t>
            </w:r>
          </w:p>
        </w:tc>
        <w:tc>
          <w:tcPr>
            <w:tcW w:w="458" w:type="pct"/>
          </w:tcPr>
          <w:p w14:paraId="467EBCB8" w14:textId="2DA6BD8A" w:rsidR="00343166" w:rsidRPr="00BC7EDD" w:rsidRDefault="00B35423" w:rsidP="002877BD">
            <w:pPr>
              <w:jc w:val="right"/>
              <w:cnfStyle w:val="000000100000" w:firstRow="0" w:lastRow="0" w:firstColumn="0" w:lastColumn="0" w:oddVBand="0" w:evenVBand="0" w:oddHBand="1" w:evenHBand="0" w:firstRowFirstColumn="0" w:firstRowLastColumn="0" w:lastRowFirstColumn="0" w:lastRowLastColumn="0"/>
              <w:rPr>
                <w:b/>
                <w:sz w:val="18"/>
                <w:szCs w:val="18"/>
              </w:rPr>
            </w:pPr>
            <w:r>
              <w:rPr>
                <w:b/>
                <w:sz w:val="18"/>
                <w:szCs w:val="18"/>
              </w:rPr>
              <w:t>11 177</w:t>
            </w:r>
          </w:p>
        </w:tc>
        <w:tc>
          <w:tcPr>
            <w:tcW w:w="458" w:type="pct"/>
          </w:tcPr>
          <w:p w14:paraId="226BE4DB" w14:textId="70C22E46" w:rsidR="00343166" w:rsidRPr="00BC7EDD" w:rsidRDefault="00B35423" w:rsidP="002877BD">
            <w:pPr>
              <w:jc w:val="right"/>
              <w:cnfStyle w:val="000000100000" w:firstRow="0" w:lastRow="0" w:firstColumn="0" w:lastColumn="0" w:oddVBand="0" w:evenVBand="0" w:oddHBand="1" w:evenHBand="0" w:firstRowFirstColumn="0" w:firstRowLastColumn="0" w:lastRowFirstColumn="0" w:lastRowLastColumn="0"/>
              <w:rPr>
                <w:b/>
                <w:sz w:val="18"/>
                <w:szCs w:val="18"/>
              </w:rPr>
            </w:pPr>
            <w:r>
              <w:rPr>
                <w:b/>
                <w:sz w:val="18"/>
                <w:szCs w:val="18"/>
              </w:rPr>
              <w:t>11 274</w:t>
            </w:r>
          </w:p>
        </w:tc>
        <w:tc>
          <w:tcPr>
            <w:tcW w:w="458" w:type="pct"/>
          </w:tcPr>
          <w:p w14:paraId="4DE35E84" w14:textId="1247C9BE" w:rsidR="00343166" w:rsidRPr="00BC7EDD" w:rsidRDefault="00B35423" w:rsidP="002877BD">
            <w:pPr>
              <w:jc w:val="right"/>
              <w:cnfStyle w:val="000000100000" w:firstRow="0" w:lastRow="0" w:firstColumn="0" w:lastColumn="0" w:oddVBand="0" w:evenVBand="0" w:oddHBand="1" w:evenHBand="0" w:firstRowFirstColumn="0" w:firstRowLastColumn="0" w:lastRowFirstColumn="0" w:lastRowLastColumn="0"/>
              <w:rPr>
                <w:b/>
                <w:sz w:val="18"/>
                <w:szCs w:val="18"/>
              </w:rPr>
            </w:pPr>
            <w:r>
              <w:rPr>
                <w:b/>
                <w:sz w:val="18"/>
                <w:szCs w:val="18"/>
              </w:rPr>
              <w:t>11 565</w:t>
            </w:r>
          </w:p>
        </w:tc>
        <w:tc>
          <w:tcPr>
            <w:tcW w:w="658" w:type="pct"/>
          </w:tcPr>
          <w:p w14:paraId="6146AB65" w14:textId="32B32CFE" w:rsidR="00343166" w:rsidRPr="00462388" w:rsidRDefault="00FE48BC" w:rsidP="002877BD">
            <w:pPr>
              <w:jc w:val="right"/>
              <w:cnfStyle w:val="000000100000" w:firstRow="0" w:lastRow="0" w:firstColumn="0" w:lastColumn="0" w:oddVBand="0" w:evenVBand="0" w:oddHBand="1" w:evenHBand="0" w:firstRowFirstColumn="0" w:firstRowLastColumn="0" w:lastRowFirstColumn="0" w:lastRowLastColumn="0"/>
              <w:rPr>
                <w:b/>
                <w:color w:val="4EA72E"/>
                <w:sz w:val="18"/>
                <w:szCs w:val="18"/>
              </w:rPr>
            </w:pPr>
            <w:r w:rsidRPr="00462388">
              <w:rPr>
                <w:b/>
                <w:color w:val="4EA72E"/>
                <w:sz w:val="18"/>
                <w:szCs w:val="18"/>
              </w:rPr>
              <w:t>+2,6%</w:t>
            </w:r>
          </w:p>
        </w:tc>
      </w:tr>
    </w:tbl>
    <w:p w14:paraId="68B078DE" w14:textId="46793330" w:rsidR="009427D1" w:rsidRDefault="009427D1" w:rsidP="00950035">
      <w:pPr>
        <w:spacing w:after="0"/>
        <w:jc w:val="both"/>
      </w:pPr>
    </w:p>
    <w:p w14:paraId="56B9BC2D" w14:textId="77777777" w:rsidR="0052575D" w:rsidRPr="0052575D" w:rsidRDefault="0052575D" w:rsidP="00E85D07">
      <w:pPr>
        <w:pStyle w:val="Subtitle"/>
        <w:jc w:val="both"/>
        <w:rPr>
          <w:rFonts w:eastAsiaTheme="minorHAnsi" w:cstheme="minorBidi"/>
          <w:i w:val="0"/>
          <w:color w:val="auto"/>
          <w:spacing w:val="0"/>
          <w:sz w:val="22"/>
          <w:szCs w:val="22"/>
        </w:rPr>
      </w:pPr>
      <w:r w:rsidRPr="0052575D">
        <w:rPr>
          <w:rFonts w:eastAsiaTheme="minorHAnsi" w:cstheme="minorBidi"/>
          <w:i w:val="0"/>
          <w:color w:val="auto"/>
          <w:spacing w:val="0"/>
          <w:sz w:val="22"/>
          <w:szCs w:val="22"/>
        </w:rPr>
        <w:t xml:space="preserve">Sadalītās elektroenerģijas apjoms 2025. gadā, salīdzinot ar 2024. gadu, pieaudzis par 2,9%. Elektroenerģijas patēriņš palielinājies vairākās nozarēs – rūpniecībā par 4,2%, mājsaimniecībās par 3,9%, </w:t>
      </w:r>
      <w:proofErr w:type="spellStart"/>
      <w:r w:rsidRPr="0052575D">
        <w:rPr>
          <w:rFonts w:eastAsiaTheme="minorHAnsi" w:cstheme="minorBidi"/>
          <w:i w:val="0"/>
          <w:color w:val="auto"/>
          <w:spacing w:val="0"/>
          <w:sz w:val="22"/>
          <w:szCs w:val="22"/>
        </w:rPr>
        <w:t>nerūpniecības</w:t>
      </w:r>
      <w:proofErr w:type="spellEnd"/>
      <w:r w:rsidRPr="0052575D">
        <w:rPr>
          <w:rFonts w:eastAsiaTheme="minorHAnsi" w:cstheme="minorBidi"/>
          <w:i w:val="0"/>
          <w:color w:val="auto"/>
          <w:spacing w:val="0"/>
          <w:sz w:val="22"/>
          <w:szCs w:val="22"/>
        </w:rPr>
        <w:t xml:space="preserve"> objektos (birojos, kultūras, sporta objektos, viesnīcās u.c.) par 3% un lauksaimniecībā par 2,9%. Savukārt elektroenerģijas patēriņa samazinājums reģistrēts tirdzniecības sektorā par 0,2% un pārējo lietotāju grupā par 3,4%. Palielinoties sadalītās elektroenerģijas apjomam, faktiskais iepirktās elektroenerģijas apjoms, kas </w:t>
      </w:r>
      <w:r w:rsidRPr="0052575D">
        <w:rPr>
          <w:rFonts w:eastAsiaTheme="minorHAnsi" w:cstheme="minorBidi"/>
          <w:i w:val="0"/>
          <w:color w:val="auto"/>
          <w:spacing w:val="0"/>
          <w:sz w:val="22"/>
          <w:szCs w:val="22"/>
        </w:rPr>
        <w:lastRenderedPageBreak/>
        <w:t xml:space="preserve">nepieciešams sadales sistēmas darbības procesa nodrošinājumam jeb t.s. tehnoloģisko zudumu un saimnieciskā patēriņa apjoms, bija par 9 </w:t>
      </w:r>
      <w:proofErr w:type="spellStart"/>
      <w:r w:rsidRPr="0052575D">
        <w:rPr>
          <w:rFonts w:eastAsiaTheme="minorHAnsi" w:cstheme="minorBidi"/>
          <w:i w:val="0"/>
          <w:color w:val="auto"/>
          <w:spacing w:val="0"/>
          <w:sz w:val="22"/>
          <w:szCs w:val="22"/>
        </w:rPr>
        <w:t>GWh</w:t>
      </w:r>
      <w:proofErr w:type="spellEnd"/>
      <w:r w:rsidRPr="0052575D">
        <w:rPr>
          <w:rFonts w:eastAsiaTheme="minorHAnsi" w:cstheme="minorBidi"/>
          <w:i w:val="0"/>
          <w:color w:val="auto"/>
          <w:spacing w:val="0"/>
          <w:sz w:val="22"/>
          <w:szCs w:val="22"/>
        </w:rPr>
        <w:t xml:space="preserve"> lielāks nekā 2024. gadā.</w:t>
      </w:r>
    </w:p>
    <w:p w14:paraId="773BB22B" w14:textId="77777777" w:rsidR="002D366F" w:rsidRDefault="0052575D" w:rsidP="00DC155B">
      <w:pPr>
        <w:pStyle w:val="Subtitle"/>
        <w:jc w:val="both"/>
        <w:rPr>
          <w:rFonts w:eastAsiaTheme="minorHAnsi" w:cstheme="minorBidi"/>
          <w:i w:val="0"/>
          <w:color w:val="auto"/>
          <w:spacing w:val="0"/>
          <w:sz w:val="22"/>
          <w:szCs w:val="22"/>
        </w:rPr>
      </w:pPr>
      <w:r w:rsidRPr="0052575D">
        <w:rPr>
          <w:rFonts w:eastAsiaTheme="minorHAnsi" w:cstheme="minorBidi"/>
          <w:i w:val="0"/>
          <w:color w:val="auto"/>
          <w:spacing w:val="0"/>
          <w:sz w:val="22"/>
          <w:szCs w:val="22"/>
        </w:rPr>
        <w:t>Elektroenerģijas patēriņa sadalījums gada griezumā atšķiras 25% diapazonā starp ziemas mēnešiem un vasaru. Līdzīgu situāciju var novērot arī maksimālās slodzes mērījumo</w:t>
      </w:r>
      <w:r w:rsidR="002D366F">
        <w:rPr>
          <w:rFonts w:eastAsiaTheme="minorHAnsi" w:cstheme="minorBidi"/>
          <w:i w:val="0"/>
          <w:color w:val="auto"/>
          <w:spacing w:val="0"/>
          <w:sz w:val="22"/>
          <w:szCs w:val="22"/>
        </w:rPr>
        <w:t>s.</w:t>
      </w:r>
    </w:p>
    <w:p w14:paraId="1175909C" w14:textId="482F2138" w:rsidR="00C67246" w:rsidRPr="002D366F" w:rsidRDefault="00C67246" w:rsidP="00DC155B">
      <w:pPr>
        <w:pStyle w:val="Subtitle"/>
        <w:jc w:val="both"/>
        <w:rPr>
          <w:rFonts w:eastAsiaTheme="minorHAnsi" w:cstheme="minorBidi"/>
          <w:i w:val="0"/>
          <w:color w:val="auto"/>
          <w:spacing w:val="0"/>
          <w:sz w:val="22"/>
          <w:szCs w:val="22"/>
        </w:rPr>
      </w:pPr>
      <w:r>
        <w:rPr>
          <w:noProof/>
        </w:rPr>
        <w:drawing>
          <wp:inline distT="0" distB="0" distL="0" distR="0" wp14:anchorId="3AA7F3A0" wp14:editId="37EE978D">
            <wp:extent cx="6628130" cy="3780429"/>
            <wp:effectExtent l="0" t="0" r="1270" b="0"/>
            <wp:docPr id="389274897" name="Chart 1">
              <a:extLst xmlns:a="http://schemas.openxmlformats.org/drawingml/2006/main">
                <a:ext uri="{FF2B5EF4-FFF2-40B4-BE49-F238E27FC236}">
                  <a16:creationId xmlns:a16="http://schemas.microsoft.com/office/drawing/2014/main" id="{00000000-0008-0000-13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5817F1AE" w14:textId="3F6E21FC" w:rsidR="00E337CD" w:rsidRDefault="00197D81" w:rsidP="00E56D47">
      <w:pPr>
        <w:pStyle w:val="Paskaidrojoaisteksts"/>
        <w:jc w:val="center"/>
      </w:pPr>
      <w:r w:rsidRPr="00197D81">
        <w:t>Attēls</w:t>
      </w:r>
      <w:r w:rsidR="000D0D9A">
        <w:t xml:space="preserve"> 1</w:t>
      </w:r>
      <w:r w:rsidR="00D675FA">
        <w:t>.</w:t>
      </w:r>
      <w:r>
        <w:t xml:space="preserve"> Sadalītās elektroenerģijas patēriņš </w:t>
      </w:r>
      <w:r w:rsidR="001B42C6">
        <w:t xml:space="preserve"> (</w:t>
      </w:r>
      <w:proofErr w:type="spellStart"/>
      <w:r w:rsidR="001B42C6">
        <w:t>GWh</w:t>
      </w:r>
      <w:proofErr w:type="spellEnd"/>
      <w:r w:rsidR="001B42C6">
        <w:t>) un stundas maksimāl</w:t>
      </w:r>
      <w:r w:rsidR="005A5062">
        <w:t>ā slodze</w:t>
      </w:r>
      <w:r w:rsidR="001B42C6">
        <w:t xml:space="preserve"> (MW) </w:t>
      </w:r>
      <w:r>
        <w:t>pa mēnešiem</w:t>
      </w:r>
    </w:p>
    <w:p w14:paraId="0074C39B" w14:textId="77777777" w:rsidR="006528DD" w:rsidRDefault="006528DD" w:rsidP="005E47AC">
      <w:pPr>
        <w:jc w:val="both"/>
      </w:pPr>
    </w:p>
    <w:p w14:paraId="6669B517" w14:textId="0185EAC8" w:rsidR="000D0D9A" w:rsidRDefault="000D0D9A" w:rsidP="005E47AC">
      <w:pPr>
        <w:jc w:val="both"/>
      </w:pPr>
      <w:r w:rsidRPr="000D0D9A">
        <w:t xml:space="preserve">Skatoties sadalītās elektroenerģijas patēriņu sadalījumā pa </w:t>
      </w:r>
      <w:proofErr w:type="spellStart"/>
      <w:r w:rsidRPr="000D0D9A">
        <w:t>valstspilsētām</w:t>
      </w:r>
      <w:proofErr w:type="spellEnd"/>
      <w:r w:rsidRPr="000D0D9A">
        <w:t xml:space="preserve"> un novadiem, Rīgā tiek patērēta aptuveni trešā daļa no kopējā elektroenerģijas patēriņa. 2025. gadā Rīgā patērēja 1 989 </w:t>
      </w:r>
      <w:proofErr w:type="spellStart"/>
      <w:r w:rsidRPr="000D0D9A">
        <w:t>GWh</w:t>
      </w:r>
      <w:proofErr w:type="spellEnd"/>
      <w:r w:rsidRPr="000D0D9A">
        <w:t xml:space="preserve"> jeb 31,6% no kopējā sadalītās elektroenerģijas patēriņa. 7 </w:t>
      </w:r>
      <w:proofErr w:type="spellStart"/>
      <w:r w:rsidRPr="000D0D9A">
        <w:t>valstspilsētās</w:t>
      </w:r>
      <w:proofErr w:type="spellEnd"/>
      <w:r w:rsidRPr="000D0D9A">
        <w:t xml:space="preserve"> ar atsevišķu pašvaldību (Rīga, Liepāja, Daugavpils, Jelgava, Jūrmala, Rēzekne, Ventspils) kopā patērēja 2 895 </w:t>
      </w:r>
      <w:proofErr w:type="spellStart"/>
      <w:r w:rsidRPr="000D0D9A">
        <w:t>GWh</w:t>
      </w:r>
      <w:proofErr w:type="spellEnd"/>
      <w:r w:rsidRPr="000D0D9A">
        <w:t xml:space="preserve"> jeb 46%, savukārt 35 novados kopā patērēja 3 403 </w:t>
      </w:r>
      <w:proofErr w:type="spellStart"/>
      <w:r w:rsidRPr="000D0D9A">
        <w:t>GWh</w:t>
      </w:r>
      <w:proofErr w:type="spellEnd"/>
      <w:r w:rsidRPr="000D0D9A">
        <w:t xml:space="preserve"> jeb 54%. Ārpus Rīgas lielākais patēriņš bija Valmieras, Mārupes un Ropažu novados, kā arī Liepājas un Daugavpils </w:t>
      </w:r>
      <w:proofErr w:type="spellStart"/>
      <w:r w:rsidRPr="000D0D9A">
        <w:t>valstspilsētās</w:t>
      </w:r>
      <w:proofErr w:type="spellEnd"/>
      <w:r w:rsidRPr="000D0D9A">
        <w:t>. Vismazākais patēriņš bija Valkas, Balvu, Līvānu, Saulkrastu un Alūksnes novados.</w:t>
      </w:r>
    </w:p>
    <w:p w14:paraId="27C74C51" w14:textId="7A35316E" w:rsidR="00E75FEB" w:rsidRDefault="00E56D47" w:rsidP="000C7486">
      <w:pPr>
        <w:jc w:val="center"/>
      </w:pPr>
      <w:r w:rsidRPr="009D5476">
        <w:rPr>
          <w:noProof/>
        </w:rPr>
        <w:drawing>
          <wp:anchor distT="0" distB="0" distL="114300" distR="114300" simplePos="0" relativeHeight="251661312" behindDoc="0" locked="0" layoutInCell="1" allowOverlap="1" wp14:anchorId="51005A3F" wp14:editId="653554A2">
            <wp:simplePos x="0" y="0"/>
            <wp:positionH relativeFrom="margin">
              <wp:posOffset>325341</wp:posOffset>
            </wp:positionH>
            <wp:positionV relativeFrom="paragraph">
              <wp:posOffset>284480</wp:posOffset>
            </wp:positionV>
            <wp:extent cx="2862000" cy="1800000"/>
            <wp:effectExtent l="0" t="0" r="0" b="0"/>
            <wp:wrapTopAndBottom/>
            <wp:docPr id="872871295"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72871295" name=""/>
                    <pic:cNvPicPr preferRelativeResize="0"/>
                  </pic:nvPicPr>
                  <pic:blipFill>
                    <a:blip r:embed="rId14"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2862000" cy="1800000"/>
                    </a:xfrm>
                    <a:prstGeom prst="rect">
                      <a:avLst/>
                    </a:prstGeom>
                  </pic:spPr>
                </pic:pic>
              </a:graphicData>
            </a:graphic>
            <wp14:sizeRelH relativeFrom="margin">
              <wp14:pctWidth>0</wp14:pctWidth>
            </wp14:sizeRelH>
            <wp14:sizeRelV relativeFrom="margin">
              <wp14:pctHeight>0</wp14:pctHeight>
            </wp14:sizeRelV>
          </wp:anchor>
        </w:drawing>
      </w:r>
    </w:p>
    <w:p w14:paraId="4AA64C00" w14:textId="77777777" w:rsidR="00E00093" w:rsidRDefault="00E00093" w:rsidP="000C7486">
      <w:pPr>
        <w:jc w:val="center"/>
        <w:sectPr w:rsidR="00E00093" w:rsidSect="003B67DD">
          <w:headerReference w:type="default" r:id="rId15"/>
          <w:footerReference w:type="default" r:id="rId16"/>
          <w:pgSz w:w="11906" w:h="16838"/>
          <w:pgMar w:top="1135" w:right="720" w:bottom="720" w:left="720" w:header="284" w:footer="0" w:gutter="0"/>
          <w:cols w:space="708"/>
          <w:docGrid w:linePitch="360"/>
        </w:sectPr>
      </w:pPr>
    </w:p>
    <w:p w14:paraId="068484EF" w14:textId="23943F59" w:rsidR="000C7486" w:rsidRPr="004026C4" w:rsidRDefault="00E56D47" w:rsidP="004026C4">
      <w:pPr>
        <w:pStyle w:val="H4"/>
        <w:jc w:val="center"/>
      </w:pPr>
      <w:r w:rsidRPr="004026C4">
        <w:rPr>
          <w:rStyle w:val="SubtleEmphasis"/>
          <w:rFonts w:asciiTheme="minorHAnsi" w:hAnsiTheme="minorHAnsi"/>
          <w:b/>
          <w:iCs w:val="0"/>
          <w:color w:val="054F95" w:themeColor="accent1"/>
        </w:rPr>
        <w:br/>
      </w:r>
      <w:r w:rsidR="0067282D" w:rsidRPr="004026C4">
        <w:t>Sadalītās e</w:t>
      </w:r>
      <w:r w:rsidR="000C7486" w:rsidRPr="004026C4">
        <w:t xml:space="preserve">lektroenerģijas patēriņš </w:t>
      </w:r>
      <w:r w:rsidRPr="004026C4">
        <w:rPr>
          <w:rStyle w:val="SubtleEmphasis"/>
          <w:rFonts w:asciiTheme="minorHAnsi" w:hAnsiTheme="minorHAnsi"/>
          <w:b/>
          <w:iCs w:val="0"/>
          <w:color w:val="054F95" w:themeColor="accent1"/>
        </w:rPr>
        <w:br/>
      </w:r>
      <w:r w:rsidR="000C7486" w:rsidRPr="004026C4">
        <w:t>2025.</w:t>
      </w:r>
      <w:r w:rsidR="00431DE5">
        <w:t xml:space="preserve"> </w:t>
      </w:r>
      <w:r w:rsidR="000C7486" w:rsidRPr="004026C4">
        <w:t>gadā</w:t>
      </w:r>
      <w:r w:rsidR="007C0819" w:rsidRPr="004026C4">
        <w:t>,</w:t>
      </w:r>
      <w:r w:rsidRPr="004026C4">
        <w:rPr>
          <w:rStyle w:val="SubtleEmphasis"/>
          <w:rFonts w:asciiTheme="minorHAnsi" w:hAnsiTheme="minorHAnsi"/>
          <w:b/>
          <w:iCs w:val="0"/>
          <w:color w:val="054F95" w:themeColor="accent1"/>
        </w:rPr>
        <w:t xml:space="preserve"> </w:t>
      </w:r>
      <w:proofErr w:type="spellStart"/>
      <w:r w:rsidR="007C0819" w:rsidRPr="004026C4">
        <w:t>GWh</w:t>
      </w:r>
      <w:proofErr w:type="spellEnd"/>
    </w:p>
    <w:p w14:paraId="2F36637B" w14:textId="340AB0EF" w:rsidR="003D1161" w:rsidRPr="004026C4" w:rsidRDefault="003D1161" w:rsidP="004026C4">
      <w:pPr>
        <w:pStyle w:val="H4"/>
        <w:jc w:val="center"/>
      </w:pPr>
      <w:r w:rsidRPr="00FD2AFE">
        <w:rPr>
          <w:noProof/>
        </w:rPr>
        <w:drawing>
          <wp:inline distT="0" distB="0" distL="0" distR="0" wp14:anchorId="54932ED0" wp14:editId="38997B8D">
            <wp:extent cx="2864467" cy="1800000"/>
            <wp:effectExtent l="0" t="0" r="0" b="0"/>
            <wp:docPr id="17759282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5928222" name=""/>
                    <pic:cNvPicPr/>
                  </pic:nvPicPr>
                  <pic:blipFill>
                    <a:blip r:embed="rId17" cstate="screen">
                      <a:extLst>
                        <a:ext uri="{28A0092B-C50C-407E-A947-70E740481C1C}">
                          <a14:useLocalDpi xmlns:a14="http://schemas.microsoft.com/office/drawing/2010/main"/>
                        </a:ext>
                      </a:extLst>
                    </a:blip>
                    <a:stretch>
                      <a:fillRect/>
                    </a:stretch>
                  </pic:blipFill>
                  <pic:spPr>
                    <a:xfrm>
                      <a:off x="0" y="0"/>
                      <a:ext cx="2864467" cy="1800000"/>
                    </a:xfrm>
                    <a:prstGeom prst="rect">
                      <a:avLst/>
                    </a:prstGeom>
                  </pic:spPr>
                </pic:pic>
              </a:graphicData>
            </a:graphic>
          </wp:inline>
        </w:drawing>
      </w:r>
      <w:r w:rsidR="00E56D47">
        <w:rPr>
          <w:rStyle w:val="SubtleEmphasis"/>
          <w:i/>
          <w:iCs w:val="0"/>
        </w:rPr>
        <w:br/>
      </w:r>
      <w:r w:rsidR="00E56D47">
        <w:rPr>
          <w:rStyle w:val="SubtleEmphasis"/>
          <w:i/>
          <w:iCs w:val="0"/>
        </w:rPr>
        <w:br/>
      </w:r>
      <w:r w:rsidRPr="004026C4">
        <w:t>Sadalītās elektroenerģijas patēriņa izmaiņas 2025.</w:t>
      </w:r>
      <w:r w:rsidR="00431DE5">
        <w:t xml:space="preserve"> </w:t>
      </w:r>
      <w:r w:rsidRPr="004026C4">
        <w:t>gadā salīdzinājumā ar 2024.</w:t>
      </w:r>
      <w:r w:rsidR="00431DE5">
        <w:t xml:space="preserve"> </w:t>
      </w:r>
      <w:r w:rsidRPr="004026C4">
        <w:t>gad</w:t>
      </w:r>
      <w:r w:rsidR="007C0819" w:rsidRPr="004026C4">
        <w:t>u</w:t>
      </w:r>
      <w:r w:rsidRPr="004026C4">
        <w:t>, %</w:t>
      </w:r>
    </w:p>
    <w:p w14:paraId="68BE79CF" w14:textId="77777777" w:rsidR="003D1161" w:rsidRDefault="003D1161" w:rsidP="003B1B7B">
      <w:pPr>
        <w:jc w:val="center"/>
        <w:sectPr w:rsidR="003D1161" w:rsidSect="003B67DD">
          <w:type w:val="continuous"/>
          <w:pgSz w:w="11906" w:h="16838"/>
          <w:pgMar w:top="1440" w:right="1133" w:bottom="1440" w:left="1134" w:header="708" w:footer="708" w:gutter="0"/>
          <w:cols w:num="2" w:space="708"/>
          <w:docGrid w:linePitch="360"/>
        </w:sectPr>
      </w:pPr>
    </w:p>
    <w:p w14:paraId="3951B39B" w14:textId="7F1A94B0" w:rsidR="00281566" w:rsidRDefault="007C0819" w:rsidP="00E56D47">
      <w:pPr>
        <w:pStyle w:val="Paskaidrojoaisteksts"/>
        <w:jc w:val="center"/>
      </w:pPr>
      <w:r>
        <w:t xml:space="preserve">Attēls </w:t>
      </w:r>
      <w:r w:rsidR="00431DE5">
        <w:t>2</w:t>
      </w:r>
      <w:r w:rsidR="00D675FA">
        <w:t>.</w:t>
      </w:r>
      <w:r w:rsidR="00431DE5">
        <w:t xml:space="preserve"> </w:t>
      </w:r>
      <w:r>
        <w:t xml:space="preserve">Sadalītās elektroenerģijas patēriņš un </w:t>
      </w:r>
      <w:r w:rsidR="0037196B">
        <w:t>patēriņa</w:t>
      </w:r>
      <w:r>
        <w:t xml:space="preserve"> izmaiņas sadalījumā pa </w:t>
      </w:r>
      <w:proofErr w:type="spellStart"/>
      <w:r>
        <w:t>valstspilsētām</w:t>
      </w:r>
      <w:proofErr w:type="spellEnd"/>
      <w:r>
        <w:t xml:space="preserve"> un novadiem</w:t>
      </w:r>
      <w:r w:rsidR="00431DE5">
        <w:t>, izņemot Rīgu</w:t>
      </w:r>
    </w:p>
    <w:p w14:paraId="0DB21C95" w14:textId="77777777" w:rsidR="007C0819" w:rsidRDefault="007C0819" w:rsidP="003B1B7B">
      <w:pPr>
        <w:jc w:val="center"/>
      </w:pPr>
    </w:p>
    <w:p w14:paraId="5F682A75" w14:textId="79D1077A" w:rsidR="0089300E" w:rsidRDefault="0089300E" w:rsidP="00FD2AFE">
      <w:pPr>
        <w:jc w:val="both"/>
      </w:pPr>
      <w:r w:rsidRPr="0089300E">
        <w:t xml:space="preserve">2025. gadā kopējais sadalītās elektroenerģijas patēriņš, salīdzinot ar 2024. gadu, pieauga par 2,9% (Rīgā pieauga par 1,5%). Ārpus Rīgas vislielākais pieaugums bija vērojams Dobeles, Siguldas, Smiltenes un Rēzeknes novados, kā arī Rēzeknes </w:t>
      </w:r>
      <w:proofErr w:type="spellStart"/>
      <w:r w:rsidRPr="0089300E">
        <w:t>valstspilsētā</w:t>
      </w:r>
      <w:proofErr w:type="spellEnd"/>
      <w:r w:rsidRPr="0089300E">
        <w:t xml:space="preserve">, savukārt vislielākais samazinājums – Saldus, Valkas, Madonas un Salaspils novados, kā arī Daugavpils </w:t>
      </w:r>
      <w:proofErr w:type="spellStart"/>
      <w:r w:rsidRPr="0089300E">
        <w:t>valstspilsētā</w:t>
      </w:r>
      <w:proofErr w:type="spellEnd"/>
      <w:r w:rsidRPr="0089300E">
        <w:t>.</w:t>
      </w:r>
    </w:p>
    <w:p w14:paraId="5FB50819" w14:textId="77777777" w:rsidR="00D425CF" w:rsidRDefault="00D425CF" w:rsidP="00D617EA"/>
    <w:p w14:paraId="104DB439" w14:textId="1053C79F" w:rsidR="000C2455" w:rsidRPr="00BD03EE" w:rsidRDefault="000C2455" w:rsidP="00E00093">
      <w:pPr>
        <w:pStyle w:val="Heading2"/>
      </w:pPr>
      <w:bookmarkStart w:id="10" w:name="_Toc238115197"/>
      <w:r>
        <w:t>Kapitālieguldījumi elektrotīkla pārbūvē, atjaunošanā un drošuma uzlabošanā</w:t>
      </w:r>
      <w:bookmarkEnd w:id="10"/>
    </w:p>
    <w:p w14:paraId="2EB0D671" w14:textId="7C9F4AAE" w:rsidR="00CE248D" w:rsidRDefault="00CE248D" w:rsidP="0073460C">
      <w:pPr>
        <w:jc w:val="both"/>
      </w:pPr>
      <w:r w:rsidRPr="00CE248D">
        <w:t>2025. gadā samazinājās ieguldījumi nolietota elektrotīkla pārbūvē un atjaunošanā, bet pieauga kapitālieguldījumi elektrotīkla attīstībā, kuri tika veikti Atjaunošanas un noturības mehānisma (ANM) finansētajos projektos.</w:t>
      </w:r>
    </w:p>
    <w:p w14:paraId="1035EDF4" w14:textId="50AF6DAD" w:rsidR="00806B30" w:rsidRPr="00E802B2" w:rsidRDefault="001124DB" w:rsidP="00E56D47">
      <w:pPr>
        <w:pStyle w:val="Paskaidrojoaisteksts"/>
      </w:pPr>
      <w:r w:rsidRPr="00E802B2">
        <w:t>Kapitālieguldījumi</w:t>
      </w:r>
      <w:r w:rsidR="00974A84" w:rsidRPr="00E802B2">
        <w:t xml:space="preserve"> elektrolīnijās</w:t>
      </w:r>
    </w:p>
    <w:tbl>
      <w:tblPr>
        <w:tblStyle w:val="GridTable4-Accent4"/>
        <w:tblW w:w="5000" w:type="pct"/>
        <w:tblLook w:val="04A0" w:firstRow="1" w:lastRow="0" w:firstColumn="1" w:lastColumn="0" w:noHBand="0" w:noVBand="1"/>
      </w:tblPr>
      <w:tblGrid>
        <w:gridCol w:w="2730"/>
        <w:gridCol w:w="1460"/>
        <w:gridCol w:w="968"/>
        <w:gridCol w:w="968"/>
        <w:gridCol w:w="968"/>
        <w:gridCol w:w="968"/>
        <w:gridCol w:w="968"/>
        <w:gridCol w:w="1426"/>
      </w:tblGrid>
      <w:tr w:rsidR="00806B30" w:rsidRPr="00186A13" w14:paraId="03A79FFE" w14:textId="77777777" w:rsidTr="00E0009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5" w:type="pct"/>
          </w:tcPr>
          <w:p w14:paraId="70422101" w14:textId="77777777" w:rsidR="00806B30" w:rsidRPr="00186A13" w:rsidRDefault="00806B30" w:rsidP="00DD6A9A">
            <w:pPr>
              <w:rPr>
                <w:b w:val="0"/>
                <w:bCs w:val="0"/>
                <w:sz w:val="18"/>
                <w:szCs w:val="18"/>
              </w:rPr>
            </w:pPr>
            <w:r w:rsidRPr="00186A13">
              <w:rPr>
                <w:sz w:val="18"/>
                <w:szCs w:val="18"/>
              </w:rPr>
              <w:t>Rādītājs</w:t>
            </w:r>
          </w:p>
        </w:tc>
        <w:tc>
          <w:tcPr>
            <w:tcW w:w="698" w:type="pct"/>
          </w:tcPr>
          <w:p w14:paraId="33F9091E"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Mērvienība</w:t>
            </w:r>
          </w:p>
        </w:tc>
        <w:tc>
          <w:tcPr>
            <w:tcW w:w="463" w:type="pct"/>
          </w:tcPr>
          <w:p w14:paraId="73DF9126"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2021</w:t>
            </w:r>
          </w:p>
        </w:tc>
        <w:tc>
          <w:tcPr>
            <w:tcW w:w="463" w:type="pct"/>
          </w:tcPr>
          <w:p w14:paraId="62D0430F"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2022</w:t>
            </w:r>
          </w:p>
        </w:tc>
        <w:tc>
          <w:tcPr>
            <w:tcW w:w="463" w:type="pct"/>
          </w:tcPr>
          <w:p w14:paraId="6AA971C9"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2023</w:t>
            </w:r>
          </w:p>
        </w:tc>
        <w:tc>
          <w:tcPr>
            <w:tcW w:w="463" w:type="pct"/>
          </w:tcPr>
          <w:p w14:paraId="017F15F9"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2024</w:t>
            </w:r>
          </w:p>
        </w:tc>
        <w:tc>
          <w:tcPr>
            <w:tcW w:w="463" w:type="pct"/>
          </w:tcPr>
          <w:p w14:paraId="037A9ECB"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2025</w:t>
            </w:r>
          </w:p>
        </w:tc>
        <w:tc>
          <w:tcPr>
            <w:tcW w:w="682" w:type="pct"/>
          </w:tcPr>
          <w:p w14:paraId="122A811B" w14:textId="77777777" w:rsidR="00806B30" w:rsidRPr="00186A13" w:rsidRDefault="00806B30" w:rsidP="00DD6A9A">
            <w:pPr>
              <w:jc w:val="right"/>
              <w:cnfStyle w:val="100000000000" w:firstRow="1" w:lastRow="0" w:firstColumn="0" w:lastColumn="0" w:oddVBand="0" w:evenVBand="0" w:oddHBand="0" w:evenHBand="0" w:firstRowFirstColumn="0" w:firstRowLastColumn="0" w:lastRowFirstColumn="0" w:lastRowLastColumn="0"/>
              <w:rPr>
                <w:b w:val="0"/>
                <w:bCs w:val="0"/>
                <w:sz w:val="18"/>
                <w:szCs w:val="18"/>
              </w:rPr>
            </w:pPr>
            <w:r w:rsidRPr="00186A13">
              <w:rPr>
                <w:sz w:val="18"/>
                <w:szCs w:val="18"/>
              </w:rPr>
              <w:t xml:space="preserve">2025/2024 </w:t>
            </w:r>
          </w:p>
        </w:tc>
      </w:tr>
      <w:tr w:rsidR="001124DB" w:rsidRPr="00186A13" w14:paraId="4FB14779" w14:textId="77777777" w:rsidTr="00E0009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5" w:type="pct"/>
          </w:tcPr>
          <w:p w14:paraId="50B189CD" w14:textId="3967AACB" w:rsidR="001124DB" w:rsidRPr="00AD32AA" w:rsidRDefault="001124DB" w:rsidP="001124DB">
            <w:pPr>
              <w:rPr>
                <w:b w:val="0"/>
                <w:sz w:val="18"/>
                <w:szCs w:val="18"/>
              </w:rPr>
            </w:pPr>
            <w:r w:rsidRPr="00AD32AA">
              <w:rPr>
                <w:sz w:val="18"/>
                <w:szCs w:val="18"/>
              </w:rPr>
              <w:t>Elektrotīkla pārbūve un atjaunošana</w:t>
            </w:r>
          </w:p>
        </w:tc>
        <w:tc>
          <w:tcPr>
            <w:tcW w:w="698" w:type="pct"/>
          </w:tcPr>
          <w:p w14:paraId="46006827" w14:textId="3C54FAA2" w:rsidR="001124DB" w:rsidRPr="00AD32AA" w:rsidRDefault="001124DB" w:rsidP="001124DB">
            <w:pPr>
              <w:jc w:val="right"/>
              <w:cnfStyle w:val="000000100000" w:firstRow="0" w:lastRow="0" w:firstColumn="0" w:lastColumn="0" w:oddVBand="0" w:evenVBand="0" w:oddHBand="1" w:evenHBand="0" w:firstRowFirstColumn="0" w:firstRowLastColumn="0" w:lastRowFirstColumn="0" w:lastRowLastColumn="0"/>
              <w:rPr>
                <w:b/>
                <w:sz w:val="18"/>
                <w:szCs w:val="18"/>
              </w:rPr>
            </w:pPr>
            <w:r w:rsidRPr="00AD32AA">
              <w:rPr>
                <w:b/>
                <w:sz w:val="18"/>
                <w:szCs w:val="18"/>
              </w:rPr>
              <w:t xml:space="preserve">tūkst. </w:t>
            </w:r>
            <w:r w:rsidR="00B50D65">
              <w:rPr>
                <w:b/>
                <w:sz w:val="18"/>
                <w:szCs w:val="18"/>
              </w:rPr>
              <w:t>EUR</w:t>
            </w:r>
          </w:p>
        </w:tc>
        <w:tc>
          <w:tcPr>
            <w:tcW w:w="463" w:type="pct"/>
          </w:tcPr>
          <w:p w14:paraId="18A874B1" w14:textId="62A68925" w:rsidR="001124DB" w:rsidRPr="00186A13" w:rsidRDefault="001124DB" w:rsidP="001124DB">
            <w:pPr>
              <w:jc w:val="right"/>
              <w:cnfStyle w:val="000000100000" w:firstRow="0" w:lastRow="0" w:firstColumn="0" w:lastColumn="0" w:oddVBand="0" w:evenVBand="0" w:oddHBand="1" w:evenHBand="0" w:firstRowFirstColumn="0" w:firstRowLastColumn="0" w:lastRowFirstColumn="0" w:lastRowLastColumn="0"/>
              <w:rPr>
                <w:b/>
                <w:bCs/>
                <w:sz w:val="18"/>
                <w:szCs w:val="18"/>
                <w:highlight w:val="yellow"/>
              </w:rPr>
            </w:pPr>
            <w:r w:rsidRPr="00186A13">
              <w:rPr>
                <w:b/>
                <w:bCs/>
                <w:sz w:val="18"/>
                <w:szCs w:val="18"/>
              </w:rPr>
              <w:t>57 081</w:t>
            </w:r>
          </w:p>
        </w:tc>
        <w:tc>
          <w:tcPr>
            <w:tcW w:w="463" w:type="pct"/>
          </w:tcPr>
          <w:p w14:paraId="11915995" w14:textId="29E82B08" w:rsidR="001124DB" w:rsidRPr="00186A13" w:rsidRDefault="001124DB" w:rsidP="001124DB">
            <w:pPr>
              <w:jc w:val="right"/>
              <w:cnfStyle w:val="000000100000" w:firstRow="0" w:lastRow="0" w:firstColumn="0" w:lastColumn="0" w:oddVBand="0" w:evenVBand="0" w:oddHBand="1" w:evenHBand="0" w:firstRowFirstColumn="0" w:firstRowLastColumn="0" w:lastRowFirstColumn="0" w:lastRowLastColumn="0"/>
              <w:rPr>
                <w:b/>
                <w:bCs/>
                <w:sz w:val="18"/>
                <w:szCs w:val="18"/>
                <w:highlight w:val="yellow"/>
              </w:rPr>
            </w:pPr>
            <w:r w:rsidRPr="00186A13">
              <w:rPr>
                <w:b/>
                <w:bCs/>
                <w:sz w:val="18"/>
                <w:szCs w:val="18"/>
              </w:rPr>
              <w:t>53 626</w:t>
            </w:r>
          </w:p>
        </w:tc>
        <w:tc>
          <w:tcPr>
            <w:tcW w:w="463" w:type="pct"/>
          </w:tcPr>
          <w:p w14:paraId="10267436" w14:textId="4AC79C89" w:rsidR="001124DB" w:rsidRPr="00186A13" w:rsidRDefault="001124DB" w:rsidP="001124DB">
            <w:pPr>
              <w:jc w:val="right"/>
              <w:cnfStyle w:val="000000100000" w:firstRow="0" w:lastRow="0" w:firstColumn="0" w:lastColumn="0" w:oddVBand="0" w:evenVBand="0" w:oddHBand="1" w:evenHBand="0" w:firstRowFirstColumn="0" w:firstRowLastColumn="0" w:lastRowFirstColumn="0" w:lastRowLastColumn="0"/>
              <w:rPr>
                <w:b/>
                <w:bCs/>
                <w:sz w:val="18"/>
                <w:szCs w:val="18"/>
                <w:highlight w:val="yellow"/>
              </w:rPr>
            </w:pPr>
            <w:r w:rsidRPr="00186A13">
              <w:rPr>
                <w:b/>
                <w:bCs/>
                <w:sz w:val="18"/>
                <w:szCs w:val="18"/>
              </w:rPr>
              <w:t>53 957</w:t>
            </w:r>
          </w:p>
        </w:tc>
        <w:tc>
          <w:tcPr>
            <w:tcW w:w="463" w:type="pct"/>
          </w:tcPr>
          <w:p w14:paraId="2E44EF3F" w14:textId="66CD0A4F" w:rsidR="001124DB" w:rsidRPr="00186A13" w:rsidRDefault="001124DB" w:rsidP="001124DB">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186A13">
              <w:rPr>
                <w:b/>
                <w:bCs/>
                <w:sz w:val="18"/>
                <w:szCs w:val="18"/>
              </w:rPr>
              <w:t>64 090</w:t>
            </w:r>
          </w:p>
        </w:tc>
        <w:tc>
          <w:tcPr>
            <w:tcW w:w="463" w:type="pct"/>
          </w:tcPr>
          <w:p w14:paraId="259AFD22" w14:textId="63117108" w:rsidR="001124DB" w:rsidRPr="00186A13" w:rsidRDefault="001124DB" w:rsidP="001124DB">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186A13">
              <w:rPr>
                <w:b/>
                <w:bCs/>
                <w:sz w:val="18"/>
                <w:szCs w:val="18"/>
              </w:rPr>
              <w:t>43 498</w:t>
            </w:r>
          </w:p>
        </w:tc>
        <w:tc>
          <w:tcPr>
            <w:tcW w:w="682" w:type="pct"/>
          </w:tcPr>
          <w:p w14:paraId="45EDD280" w14:textId="265D33D9" w:rsidR="001124DB" w:rsidRPr="00186A13" w:rsidRDefault="006A3BB7" w:rsidP="001124DB">
            <w:pPr>
              <w:jc w:val="right"/>
              <w:cnfStyle w:val="000000100000" w:firstRow="0" w:lastRow="0" w:firstColumn="0" w:lastColumn="0" w:oddVBand="0" w:evenVBand="0" w:oddHBand="1" w:evenHBand="0" w:firstRowFirstColumn="0" w:firstRowLastColumn="0" w:lastRowFirstColumn="0" w:lastRowLastColumn="0"/>
              <w:rPr>
                <w:b/>
                <w:bCs/>
                <w:color w:val="F15D22" w:themeColor="accent6"/>
                <w:sz w:val="18"/>
                <w:szCs w:val="18"/>
              </w:rPr>
            </w:pPr>
            <w:r w:rsidRPr="006A3BB7">
              <w:rPr>
                <w:b/>
                <w:bCs/>
                <w:color w:val="FF0000"/>
                <w:sz w:val="18"/>
                <w:szCs w:val="18"/>
              </w:rPr>
              <w:t>-20 592</w:t>
            </w:r>
          </w:p>
        </w:tc>
      </w:tr>
      <w:tr w:rsidR="001124DB" w:rsidRPr="00186A13" w14:paraId="7C179226" w14:textId="77777777" w:rsidTr="00E00093">
        <w:tc>
          <w:tcPr>
            <w:cnfStyle w:val="001000000000" w:firstRow="0" w:lastRow="0" w:firstColumn="1" w:lastColumn="0" w:oddVBand="0" w:evenVBand="0" w:oddHBand="0" w:evenHBand="0" w:firstRowFirstColumn="0" w:firstRowLastColumn="0" w:lastRowFirstColumn="0" w:lastRowLastColumn="0"/>
            <w:tcW w:w="1305" w:type="pct"/>
          </w:tcPr>
          <w:p w14:paraId="5F0FD807" w14:textId="711B2B84" w:rsidR="001124DB" w:rsidRPr="00AD32AA" w:rsidRDefault="001124DB" w:rsidP="001124DB">
            <w:pPr>
              <w:jc w:val="right"/>
              <w:rPr>
                <w:i/>
                <w:sz w:val="18"/>
                <w:szCs w:val="18"/>
              </w:rPr>
            </w:pPr>
            <w:r w:rsidRPr="00AD32AA">
              <w:rPr>
                <w:i/>
                <w:sz w:val="18"/>
                <w:szCs w:val="18"/>
              </w:rPr>
              <w:t xml:space="preserve">110 </w:t>
            </w:r>
            <w:proofErr w:type="spellStart"/>
            <w:r w:rsidRPr="00AD32AA">
              <w:rPr>
                <w:i/>
                <w:sz w:val="18"/>
                <w:szCs w:val="18"/>
              </w:rPr>
              <w:t>kV</w:t>
            </w:r>
            <w:proofErr w:type="spellEnd"/>
            <w:r w:rsidRPr="00AD32AA">
              <w:rPr>
                <w:i/>
                <w:sz w:val="18"/>
                <w:szCs w:val="18"/>
              </w:rPr>
              <w:t xml:space="preserve"> apakšstacijas</w:t>
            </w:r>
          </w:p>
        </w:tc>
        <w:tc>
          <w:tcPr>
            <w:tcW w:w="698" w:type="pct"/>
          </w:tcPr>
          <w:p w14:paraId="7DDF7408" w14:textId="1340806A" w:rsidR="001124DB" w:rsidRPr="00AD32AA" w:rsidRDefault="001124DB" w:rsidP="001124DB">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007361E7" w14:textId="52C1D1FB" w:rsidR="001124DB" w:rsidRPr="00186A13" w:rsidRDefault="001124DB" w:rsidP="001124DB">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r w:rsidRPr="00186A13">
              <w:rPr>
                <w:i/>
                <w:iCs/>
                <w:sz w:val="18"/>
                <w:szCs w:val="18"/>
              </w:rPr>
              <w:t>2 251</w:t>
            </w:r>
          </w:p>
        </w:tc>
        <w:tc>
          <w:tcPr>
            <w:tcW w:w="463" w:type="pct"/>
          </w:tcPr>
          <w:p w14:paraId="657F8C4B" w14:textId="70A17C86" w:rsidR="001124DB" w:rsidRPr="00186A13" w:rsidRDefault="001124DB" w:rsidP="001124DB">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r w:rsidRPr="00186A13">
              <w:rPr>
                <w:i/>
                <w:iCs/>
                <w:sz w:val="18"/>
                <w:szCs w:val="18"/>
              </w:rPr>
              <w:t>1 110</w:t>
            </w:r>
          </w:p>
        </w:tc>
        <w:tc>
          <w:tcPr>
            <w:tcW w:w="463" w:type="pct"/>
          </w:tcPr>
          <w:p w14:paraId="69360DFC" w14:textId="7E33018F" w:rsidR="001124DB" w:rsidRPr="00186A13" w:rsidRDefault="001124DB" w:rsidP="001124DB">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r w:rsidRPr="00186A13">
              <w:rPr>
                <w:i/>
                <w:iCs/>
                <w:sz w:val="18"/>
                <w:szCs w:val="18"/>
              </w:rPr>
              <w:t>2 972</w:t>
            </w:r>
          </w:p>
        </w:tc>
        <w:tc>
          <w:tcPr>
            <w:tcW w:w="463" w:type="pct"/>
          </w:tcPr>
          <w:p w14:paraId="59C361B3" w14:textId="05CFC5E9" w:rsidR="001124DB" w:rsidRPr="00186A13" w:rsidRDefault="001124DB" w:rsidP="001124DB">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2 975</w:t>
            </w:r>
          </w:p>
        </w:tc>
        <w:tc>
          <w:tcPr>
            <w:tcW w:w="463" w:type="pct"/>
          </w:tcPr>
          <w:p w14:paraId="3787F21C" w14:textId="0EE831F9" w:rsidR="001124DB" w:rsidRPr="00186A13" w:rsidRDefault="001124DB" w:rsidP="001124DB">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3 626</w:t>
            </w:r>
          </w:p>
        </w:tc>
        <w:tc>
          <w:tcPr>
            <w:tcW w:w="682" w:type="pct"/>
          </w:tcPr>
          <w:p w14:paraId="755FED17" w14:textId="574D183F" w:rsidR="001124DB" w:rsidRPr="00462388" w:rsidRDefault="006A3BB7" w:rsidP="001124DB">
            <w:pPr>
              <w:jc w:val="right"/>
              <w:cnfStyle w:val="000000000000" w:firstRow="0" w:lastRow="0" w:firstColumn="0" w:lastColumn="0" w:oddVBand="0" w:evenVBand="0" w:oddHBand="0" w:evenHBand="0" w:firstRowFirstColumn="0" w:firstRowLastColumn="0" w:lastRowFirstColumn="0" w:lastRowLastColumn="0"/>
              <w:rPr>
                <w:i/>
                <w:color w:val="4EA72E"/>
                <w:sz w:val="18"/>
                <w:szCs w:val="18"/>
              </w:rPr>
            </w:pPr>
            <w:r w:rsidRPr="00462388">
              <w:rPr>
                <w:i/>
                <w:iCs/>
                <w:color w:val="4EA72E"/>
                <w:sz w:val="18"/>
                <w:szCs w:val="18"/>
              </w:rPr>
              <w:t>+651</w:t>
            </w:r>
          </w:p>
        </w:tc>
      </w:tr>
      <w:tr w:rsidR="00A162B3" w:rsidRPr="00186A13" w14:paraId="7CA0819C" w14:textId="77777777" w:rsidTr="00E0009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5" w:type="pct"/>
          </w:tcPr>
          <w:p w14:paraId="15BDDCB3" w14:textId="57C08F9B" w:rsidR="00A162B3" w:rsidRPr="00AD32AA" w:rsidRDefault="00A162B3" w:rsidP="00A162B3">
            <w:pPr>
              <w:jc w:val="right"/>
              <w:rPr>
                <w:i/>
                <w:sz w:val="18"/>
                <w:szCs w:val="18"/>
              </w:rPr>
            </w:pPr>
            <w:r w:rsidRPr="00AD32AA">
              <w:rPr>
                <w:i/>
                <w:sz w:val="18"/>
                <w:szCs w:val="18"/>
              </w:rPr>
              <w:t>Elektrolīnijas</w:t>
            </w:r>
          </w:p>
        </w:tc>
        <w:tc>
          <w:tcPr>
            <w:tcW w:w="698" w:type="pct"/>
          </w:tcPr>
          <w:p w14:paraId="2FC88A42" w14:textId="379FE813" w:rsidR="00A162B3" w:rsidRPr="00AD32AA" w:rsidRDefault="00A162B3" w:rsidP="00A162B3">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3B6CC78A" w14:textId="0B99466E"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i/>
                <w:iCs/>
                <w:sz w:val="18"/>
                <w:szCs w:val="18"/>
                <w:highlight w:val="yellow"/>
              </w:rPr>
            </w:pPr>
            <w:r w:rsidRPr="00186A13">
              <w:rPr>
                <w:rFonts w:ascii="Aptos Narrow" w:hAnsi="Aptos Narrow"/>
                <w:i/>
                <w:iCs/>
                <w:color w:val="000000"/>
                <w:sz w:val="18"/>
                <w:szCs w:val="18"/>
              </w:rPr>
              <w:t>54 404</w:t>
            </w:r>
          </w:p>
        </w:tc>
        <w:tc>
          <w:tcPr>
            <w:tcW w:w="463" w:type="pct"/>
          </w:tcPr>
          <w:p w14:paraId="572FD080" w14:textId="122F9593"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i/>
                <w:iCs/>
                <w:sz w:val="18"/>
                <w:szCs w:val="18"/>
                <w:highlight w:val="yellow"/>
              </w:rPr>
            </w:pPr>
            <w:r w:rsidRPr="00186A13">
              <w:rPr>
                <w:rFonts w:ascii="Aptos Narrow" w:hAnsi="Aptos Narrow"/>
                <w:i/>
                <w:iCs/>
                <w:color w:val="000000"/>
                <w:sz w:val="18"/>
                <w:szCs w:val="18"/>
              </w:rPr>
              <w:t>52 124</w:t>
            </w:r>
          </w:p>
        </w:tc>
        <w:tc>
          <w:tcPr>
            <w:tcW w:w="463" w:type="pct"/>
          </w:tcPr>
          <w:p w14:paraId="605E9065" w14:textId="4689D0F0"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i/>
                <w:iCs/>
                <w:sz w:val="18"/>
                <w:szCs w:val="18"/>
                <w:highlight w:val="yellow"/>
              </w:rPr>
            </w:pPr>
            <w:r w:rsidRPr="00186A13">
              <w:rPr>
                <w:rFonts w:ascii="Aptos Narrow" w:hAnsi="Aptos Narrow"/>
                <w:i/>
                <w:iCs/>
                <w:color w:val="000000"/>
                <w:sz w:val="18"/>
                <w:szCs w:val="18"/>
              </w:rPr>
              <w:t>50 595</w:t>
            </w:r>
          </w:p>
        </w:tc>
        <w:tc>
          <w:tcPr>
            <w:tcW w:w="463" w:type="pct"/>
          </w:tcPr>
          <w:p w14:paraId="26D660FD" w14:textId="30216B4B"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rFonts w:ascii="Aptos Narrow" w:hAnsi="Aptos Narrow"/>
                <w:i/>
                <w:iCs/>
                <w:color w:val="000000"/>
                <w:sz w:val="18"/>
                <w:szCs w:val="18"/>
              </w:rPr>
              <w:t>60 551</w:t>
            </w:r>
          </w:p>
        </w:tc>
        <w:tc>
          <w:tcPr>
            <w:tcW w:w="463" w:type="pct"/>
          </w:tcPr>
          <w:p w14:paraId="09538BC7" w14:textId="0D1DE980"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i/>
                <w:iCs/>
                <w:sz w:val="18"/>
                <w:szCs w:val="18"/>
              </w:rPr>
            </w:pPr>
            <w:r w:rsidRPr="00186A13">
              <w:rPr>
                <w:rFonts w:ascii="Aptos Narrow" w:hAnsi="Aptos Narrow"/>
                <w:i/>
                <w:iCs/>
                <w:color w:val="000000"/>
                <w:sz w:val="18"/>
                <w:szCs w:val="18"/>
              </w:rPr>
              <w:t>38 667</w:t>
            </w:r>
          </w:p>
        </w:tc>
        <w:tc>
          <w:tcPr>
            <w:tcW w:w="682" w:type="pct"/>
          </w:tcPr>
          <w:p w14:paraId="6525F7CE" w14:textId="2E700B6E" w:rsidR="00A162B3" w:rsidRPr="006A3BB7" w:rsidRDefault="006A3BB7" w:rsidP="00A162B3">
            <w:pPr>
              <w:jc w:val="right"/>
              <w:cnfStyle w:val="000000100000" w:firstRow="0" w:lastRow="0" w:firstColumn="0" w:lastColumn="0" w:oddVBand="0" w:evenVBand="0" w:oddHBand="1" w:evenHBand="0" w:firstRowFirstColumn="0" w:firstRowLastColumn="0" w:lastRowFirstColumn="0" w:lastRowLastColumn="0"/>
              <w:rPr>
                <w:i/>
                <w:color w:val="F15D22" w:themeColor="accent6"/>
                <w:sz w:val="18"/>
                <w:szCs w:val="18"/>
              </w:rPr>
            </w:pPr>
            <w:r w:rsidRPr="006A3BB7">
              <w:rPr>
                <w:i/>
                <w:iCs/>
                <w:color w:val="FF0000"/>
                <w:sz w:val="18"/>
                <w:szCs w:val="18"/>
              </w:rPr>
              <w:t>-21 884</w:t>
            </w:r>
          </w:p>
        </w:tc>
      </w:tr>
      <w:tr w:rsidR="00A162B3" w:rsidRPr="00186A13" w14:paraId="237F4AFC" w14:textId="77777777" w:rsidTr="00E00093">
        <w:tc>
          <w:tcPr>
            <w:cnfStyle w:val="001000000000" w:firstRow="0" w:lastRow="0" w:firstColumn="1" w:lastColumn="0" w:oddVBand="0" w:evenVBand="0" w:oddHBand="0" w:evenHBand="0" w:firstRowFirstColumn="0" w:firstRowLastColumn="0" w:lastRowFirstColumn="0" w:lastRowLastColumn="0"/>
            <w:tcW w:w="1305" w:type="pct"/>
          </w:tcPr>
          <w:p w14:paraId="317755A1" w14:textId="637A83DE" w:rsidR="00A162B3" w:rsidRPr="00AD32AA" w:rsidRDefault="00A162B3" w:rsidP="00A162B3">
            <w:pPr>
              <w:jc w:val="right"/>
              <w:rPr>
                <w:i/>
                <w:sz w:val="18"/>
                <w:szCs w:val="18"/>
              </w:rPr>
            </w:pPr>
            <w:r w:rsidRPr="00AD32AA">
              <w:rPr>
                <w:i/>
                <w:sz w:val="18"/>
                <w:szCs w:val="18"/>
              </w:rPr>
              <w:t>Ēkas</w:t>
            </w:r>
          </w:p>
        </w:tc>
        <w:tc>
          <w:tcPr>
            <w:tcW w:w="698" w:type="pct"/>
          </w:tcPr>
          <w:p w14:paraId="4A1CCC0B" w14:textId="13DC8234" w:rsidR="00A162B3" w:rsidRPr="00AD32AA" w:rsidRDefault="00A162B3" w:rsidP="00A162B3">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4DCC9192" w14:textId="100BF498"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i/>
                <w:iCs/>
                <w:sz w:val="18"/>
                <w:szCs w:val="18"/>
                <w:highlight w:val="yellow"/>
              </w:rPr>
            </w:pPr>
            <w:r w:rsidRPr="00186A13">
              <w:rPr>
                <w:rFonts w:ascii="Aptos Narrow" w:hAnsi="Aptos Narrow"/>
                <w:i/>
                <w:iCs/>
                <w:color w:val="000000"/>
                <w:sz w:val="18"/>
                <w:szCs w:val="18"/>
              </w:rPr>
              <w:t>426</w:t>
            </w:r>
          </w:p>
        </w:tc>
        <w:tc>
          <w:tcPr>
            <w:tcW w:w="463" w:type="pct"/>
          </w:tcPr>
          <w:p w14:paraId="3BF96422" w14:textId="35B33480"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i/>
                <w:iCs/>
                <w:sz w:val="18"/>
                <w:szCs w:val="18"/>
                <w:highlight w:val="yellow"/>
              </w:rPr>
            </w:pPr>
            <w:r w:rsidRPr="00186A13">
              <w:rPr>
                <w:rFonts w:ascii="Aptos Narrow" w:hAnsi="Aptos Narrow"/>
                <w:i/>
                <w:iCs/>
                <w:color w:val="000000"/>
                <w:sz w:val="18"/>
                <w:szCs w:val="18"/>
              </w:rPr>
              <w:t>392</w:t>
            </w:r>
          </w:p>
        </w:tc>
        <w:tc>
          <w:tcPr>
            <w:tcW w:w="463" w:type="pct"/>
          </w:tcPr>
          <w:p w14:paraId="69833AE0" w14:textId="36F1DEB4"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i/>
                <w:iCs/>
                <w:sz w:val="18"/>
                <w:szCs w:val="18"/>
                <w:highlight w:val="yellow"/>
              </w:rPr>
            </w:pPr>
            <w:r w:rsidRPr="00186A13">
              <w:rPr>
                <w:rFonts w:ascii="Aptos Narrow" w:hAnsi="Aptos Narrow"/>
                <w:i/>
                <w:iCs/>
                <w:color w:val="000000"/>
                <w:sz w:val="18"/>
                <w:szCs w:val="18"/>
              </w:rPr>
              <w:t>390</w:t>
            </w:r>
          </w:p>
        </w:tc>
        <w:tc>
          <w:tcPr>
            <w:tcW w:w="463" w:type="pct"/>
          </w:tcPr>
          <w:p w14:paraId="6A768B00" w14:textId="77F96ED0"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rFonts w:ascii="Aptos Narrow" w:hAnsi="Aptos Narrow"/>
                <w:i/>
                <w:iCs/>
                <w:color w:val="000000"/>
                <w:sz w:val="18"/>
                <w:szCs w:val="18"/>
              </w:rPr>
              <w:t>564</w:t>
            </w:r>
          </w:p>
        </w:tc>
        <w:tc>
          <w:tcPr>
            <w:tcW w:w="463" w:type="pct"/>
          </w:tcPr>
          <w:p w14:paraId="60BF60DB" w14:textId="371D1015"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i/>
                <w:iCs/>
                <w:sz w:val="18"/>
                <w:szCs w:val="18"/>
              </w:rPr>
            </w:pPr>
            <w:r w:rsidRPr="00186A13">
              <w:rPr>
                <w:rFonts w:ascii="Aptos Narrow" w:hAnsi="Aptos Narrow"/>
                <w:i/>
                <w:iCs/>
                <w:color w:val="000000"/>
                <w:sz w:val="18"/>
                <w:szCs w:val="18"/>
              </w:rPr>
              <w:t>1 205</w:t>
            </w:r>
          </w:p>
        </w:tc>
        <w:tc>
          <w:tcPr>
            <w:tcW w:w="682" w:type="pct"/>
          </w:tcPr>
          <w:p w14:paraId="28F393F1" w14:textId="43A8130F" w:rsidR="00A162B3" w:rsidRPr="00462388" w:rsidRDefault="006A3BB7" w:rsidP="00A162B3">
            <w:pPr>
              <w:jc w:val="right"/>
              <w:cnfStyle w:val="000000000000" w:firstRow="0" w:lastRow="0" w:firstColumn="0" w:lastColumn="0" w:oddVBand="0" w:evenVBand="0" w:oddHBand="0" w:evenHBand="0" w:firstRowFirstColumn="0" w:firstRowLastColumn="0" w:lastRowFirstColumn="0" w:lastRowLastColumn="0"/>
              <w:rPr>
                <w:i/>
                <w:color w:val="4EA72E"/>
                <w:sz w:val="18"/>
                <w:szCs w:val="18"/>
              </w:rPr>
            </w:pPr>
            <w:r w:rsidRPr="00462388">
              <w:rPr>
                <w:i/>
                <w:iCs/>
                <w:color w:val="4EA72E"/>
                <w:sz w:val="18"/>
                <w:szCs w:val="18"/>
              </w:rPr>
              <w:t>+641</w:t>
            </w:r>
          </w:p>
        </w:tc>
      </w:tr>
      <w:tr w:rsidR="00A162B3" w:rsidRPr="00186A13" w14:paraId="3969C0C2" w14:textId="77777777" w:rsidTr="00E0009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5" w:type="pct"/>
          </w:tcPr>
          <w:p w14:paraId="38E80390" w14:textId="0C4BD7A4" w:rsidR="00A162B3" w:rsidRPr="00A42B59" w:rsidRDefault="00A162B3" w:rsidP="00A162B3">
            <w:pPr>
              <w:rPr>
                <w:sz w:val="18"/>
                <w:szCs w:val="18"/>
              </w:rPr>
            </w:pPr>
            <w:r w:rsidRPr="00A42B59">
              <w:rPr>
                <w:sz w:val="18"/>
                <w:szCs w:val="18"/>
              </w:rPr>
              <w:t xml:space="preserve">ANM un </w:t>
            </w:r>
            <w:proofErr w:type="spellStart"/>
            <w:r w:rsidRPr="00A42B59">
              <w:rPr>
                <w:sz w:val="18"/>
                <w:szCs w:val="18"/>
              </w:rPr>
              <w:t>Repower</w:t>
            </w:r>
            <w:proofErr w:type="spellEnd"/>
          </w:p>
        </w:tc>
        <w:tc>
          <w:tcPr>
            <w:tcW w:w="698" w:type="pct"/>
          </w:tcPr>
          <w:p w14:paraId="37DD7C3C" w14:textId="67422232" w:rsidR="00A162B3" w:rsidRPr="00AD32AA"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r w:rsidRPr="00AD32AA">
              <w:rPr>
                <w:b/>
                <w:sz w:val="18"/>
                <w:szCs w:val="18"/>
              </w:rPr>
              <w:t xml:space="preserve">tūkst. </w:t>
            </w:r>
            <w:r w:rsidR="00B50D65">
              <w:rPr>
                <w:b/>
                <w:sz w:val="18"/>
                <w:szCs w:val="18"/>
              </w:rPr>
              <w:t>EUR</w:t>
            </w:r>
          </w:p>
        </w:tc>
        <w:tc>
          <w:tcPr>
            <w:tcW w:w="463" w:type="pct"/>
          </w:tcPr>
          <w:p w14:paraId="46F3EA3B" w14:textId="3F7B01BF" w:rsidR="00A162B3" w:rsidRPr="00A42B59" w:rsidRDefault="00A162B3" w:rsidP="00A162B3">
            <w:pPr>
              <w:jc w:val="right"/>
              <w:cnfStyle w:val="000000100000" w:firstRow="0" w:lastRow="0" w:firstColumn="0" w:lastColumn="0" w:oddVBand="0" w:evenVBand="0" w:oddHBand="1" w:evenHBand="0" w:firstRowFirstColumn="0" w:firstRowLastColumn="0" w:lastRowFirstColumn="0" w:lastRowLastColumn="0"/>
              <w:rPr>
                <w:b/>
                <w:sz w:val="18"/>
                <w:szCs w:val="18"/>
              </w:rPr>
            </w:pPr>
            <w:r w:rsidRPr="00186A13">
              <w:rPr>
                <w:b/>
                <w:bCs/>
                <w:sz w:val="18"/>
                <w:szCs w:val="18"/>
              </w:rPr>
              <w:t> </w:t>
            </w:r>
          </w:p>
        </w:tc>
        <w:tc>
          <w:tcPr>
            <w:tcW w:w="463" w:type="pct"/>
          </w:tcPr>
          <w:p w14:paraId="166DAA82" w14:textId="1F413932"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b/>
                <w:bCs/>
                <w:sz w:val="18"/>
                <w:szCs w:val="18"/>
                <w:highlight w:val="yellow"/>
              </w:rPr>
            </w:pPr>
          </w:p>
        </w:tc>
        <w:tc>
          <w:tcPr>
            <w:tcW w:w="463" w:type="pct"/>
          </w:tcPr>
          <w:p w14:paraId="0833053D" w14:textId="6234D0F5"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b/>
                <w:bCs/>
                <w:sz w:val="18"/>
                <w:szCs w:val="18"/>
                <w:highlight w:val="yellow"/>
              </w:rPr>
            </w:pPr>
          </w:p>
        </w:tc>
        <w:tc>
          <w:tcPr>
            <w:tcW w:w="463" w:type="pct"/>
          </w:tcPr>
          <w:p w14:paraId="285C97A1" w14:textId="3B0081D3"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186A13">
              <w:rPr>
                <w:rFonts w:ascii="Aptos Narrow" w:hAnsi="Aptos Narrow"/>
                <w:b/>
                <w:bCs/>
                <w:color w:val="000000"/>
                <w:sz w:val="18"/>
                <w:szCs w:val="18"/>
              </w:rPr>
              <w:t>9 000</w:t>
            </w:r>
          </w:p>
        </w:tc>
        <w:tc>
          <w:tcPr>
            <w:tcW w:w="463" w:type="pct"/>
          </w:tcPr>
          <w:p w14:paraId="0331C43F" w14:textId="1D815305"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b/>
                <w:bCs/>
                <w:sz w:val="18"/>
                <w:szCs w:val="18"/>
              </w:rPr>
            </w:pPr>
            <w:r w:rsidRPr="00186A13">
              <w:rPr>
                <w:rFonts w:ascii="Aptos Narrow" w:hAnsi="Aptos Narrow"/>
                <w:b/>
                <w:bCs/>
                <w:color w:val="000000"/>
                <w:sz w:val="18"/>
                <w:szCs w:val="18"/>
              </w:rPr>
              <w:t>58 850</w:t>
            </w:r>
          </w:p>
        </w:tc>
        <w:tc>
          <w:tcPr>
            <w:tcW w:w="682" w:type="pct"/>
          </w:tcPr>
          <w:p w14:paraId="274266AD" w14:textId="21F00F0D" w:rsidR="00A162B3" w:rsidRPr="00462388" w:rsidRDefault="006A3BB7" w:rsidP="00A162B3">
            <w:pPr>
              <w:jc w:val="right"/>
              <w:cnfStyle w:val="000000100000" w:firstRow="0" w:lastRow="0" w:firstColumn="0" w:lastColumn="0" w:oddVBand="0" w:evenVBand="0" w:oddHBand="1" w:evenHBand="0" w:firstRowFirstColumn="0" w:firstRowLastColumn="0" w:lastRowFirstColumn="0" w:lastRowLastColumn="0"/>
              <w:rPr>
                <w:b/>
                <w:color w:val="4EA72E"/>
                <w:sz w:val="18"/>
                <w:szCs w:val="18"/>
              </w:rPr>
            </w:pPr>
            <w:r w:rsidRPr="00462388">
              <w:rPr>
                <w:b/>
                <w:bCs/>
                <w:color w:val="4EA72E"/>
                <w:sz w:val="18"/>
                <w:szCs w:val="18"/>
              </w:rPr>
              <w:t>+49 850</w:t>
            </w:r>
          </w:p>
        </w:tc>
      </w:tr>
      <w:tr w:rsidR="00A162B3" w:rsidRPr="00186A13" w14:paraId="6F6839F8" w14:textId="77777777" w:rsidTr="00E00093">
        <w:tc>
          <w:tcPr>
            <w:cnfStyle w:val="001000000000" w:firstRow="0" w:lastRow="0" w:firstColumn="1" w:lastColumn="0" w:oddVBand="0" w:evenVBand="0" w:oddHBand="0" w:evenHBand="0" w:firstRowFirstColumn="0" w:firstRowLastColumn="0" w:lastRowFirstColumn="0" w:lastRowLastColumn="0"/>
            <w:tcW w:w="1305" w:type="pct"/>
          </w:tcPr>
          <w:p w14:paraId="7B9FBF3E" w14:textId="549C5B4F" w:rsidR="00A162B3" w:rsidRPr="00A42B59" w:rsidRDefault="00A162B3" w:rsidP="00A162B3">
            <w:pPr>
              <w:jc w:val="right"/>
              <w:rPr>
                <w:i/>
                <w:sz w:val="18"/>
                <w:szCs w:val="18"/>
              </w:rPr>
            </w:pPr>
            <w:r w:rsidRPr="00A42B59">
              <w:rPr>
                <w:i/>
                <w:sz w:val="18"/>
                <w:szCs w:val="18"/>
              </w:rPr>
              <w:t>Sadales transformatoru nomaiņa</w:t>
            </w:r>
          </w:p>
        </w:tc>
        <w:tc>
          <w:tcPr>
            <w:tcW w:w="698" w:type="pct"/>
          </w:tcPr>
          <w:p w14:paraId="3A78AD94" w14:textId="7BD94D43" w:rsidR="00A162B3" w:rsidRPr="00AD32AA" w:rsidRDefault="00A162B3" w:rsidP="00A162B3">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42A7CA93" w14:textId="77777777" w:rsidR="00A162B3" w:rsidRPr="00A42B59"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p>
        </w:tc>
        <w:tc>
          <w:tcPr>
            <w:tcW w:w="463" w:type="pct"/>
          </w:tcPr>
          <w:p w14:paraId="3A135201" w14:textId="7777777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p>
        </w:tc>
        <w:tc>
          <w:tcPr>
            <w:tcW w:w="463" w:type="pct"/>
          </w:tcPr>
          <w:p w14:paraId="123DB9B9" w14:textId="7777777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p>
        </w:tc>
        <w:tc>
          <w:tcPr>
            <w:tcW w:w="463" w:type="pct"/>
          </w:tcPr>
          <w:p w14:paraId="650A9B03" w14:textId="222042A2"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2 002</w:t>
            </w:r>
          </w:p>
        </w:tc>
        <w:tc>
          <w:tcPr>
            <w:tcW w:w="463" w:type="pct"/>
          </w:tcPr>
          <w:p w14:paraId="62E9B3C1" w14:textId="4AA90C2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5 554</w:t>
            </w:r>
          </w:p>
        </w:tc>
        <w:tc>
          <w:tcPr>
            <w:tcW w:w="682" w:type="pct"/>
          </w:tcPr>
          <w:p w14:paraId="3AA1E202" w14:textId="117E2F15" w:rsidR="00A162B3" w:rsidRPr="00462388" w:rsidRDefault="006A3BB7" w:rsidP="00A162B3">
            <w:pPr>
              <w:jc w:val="right"/>
              <w:cnfStyle w:val="000000000000" w:firstRow="0" w:lastRow="0" w:firstColumn="0" w:lastColumn="0" w:oddVBand="0" w:evenVBand="0" w:oddHBand="0" w:evenHBand="0" w:firstRowFirstColumn="0" w:firstRowLastColumn="0" w:lastRowFirstColumn="0" w:lastRowLastColumn="0"/>
              <w:rPr>
                <w:i/>
                <w:color w:val="4EA72E"/>
                <w:sz w:val="18"/>
                <w:szCs w:val="18"/>
              </w:rPr>
            </w:pPr>
            <w:r w:rsidRPr="00462388">
              <w:rPr>
                <w:i/>
                <w:iCs/>
                <w:color w:val="4EA72E"/>
                <w:sz w:val="18"/>
                <w:szCs w:val="18"/>
              </w:rPr>
              <w:t>+3 552</w:t>
            </w:r>
          </w:p>
        </w:tc>
      </w:tr>
      <w:tr w:rsidR="00A162B3" w:rsidRPr="00186A13" w14:paraId="6A1E7238" w14:textId="77777777" w:rsidTr="00E0009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5" w:type="pct"/>
          </w:tcPr>
          <w:p w14:paraId="4DFD3A31" w14:textId="0D67D067" w:rsidR="00A162B3" w:rsidRPr="00A42B59" w:rsidRDefault="00A162B3" w:rsidP="00A162B3">
            <w:pPr>
              <w:jc w:val="right"/>
              <w:rPr>
                <w:i/>
                <w:sz w:val="18"/>
                <w:szCs w:val="18"/>
              </w:rPr>
            </w:pPr>
            <w:proofErr w:type="spellStart"/>
            <w:r w:rsidRPr="00A42B59">
              <w:rPr>
                <w:i/>
                <w:sz w:val="18"/>
                <w:szCs w:val="18"/>
              </w:rPr>
              <w:t>Vidsprieguma</w:t>
            </w:r>
            <w:proofErr w:type="spellEnd"/>
            <w:r w:rsidRPr="00A42B59">
              <w:rPr>
                <w:i/>
                <w:sz w:val="18"/>
                <w:szCs w:val="18"/>
              </w:rPr>
              <w:t xml:space="preserve"> līniju izbūve un pārbūve</w:t>
            </w:r>
          </w:p>
        </w:tc>
        <w:tc>
          <w:tcPr>
            <w:tcW w:w="698" w:type="pct"/>
          </w:tcPr>
          <w:p w14:paraId="06AE5A92" w14:textId="7C44BF4F" w:rsidR="00A162B3" w:rsidRPr="00AD32AA" w:rsidRDefault="00A162B3" w:rsidP="00A162B3">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69D554AD" w14:textId="77777777" w:rsidR="00A162B3" w:rsidRPr="00A42B59"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p>
        </w:tc>
        <w:tc>
          <w:tcPr>
            <w:tcW w:w="463" w:type="pct"/>
          </w:tcPr>
          <w:p w14:paraId="381E4F2F" w14:textId="77777777"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highlight w:val="yellow"/>
              </w:rPr>
            </w:pPr>
          </w:p>
        </w:tc>
        <w:tc>
          <w:tcPr>
            <w:tcW w:w="463" w:type="pct"/>
          </w:tcPr>
          <w:p w14:paraId="7DD08BD9" w14:textId="77777777"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highlight w:val="yellow"/>
              </w:rPr>
            </w:pPr>
          </w:p>
        </w:tc>
        <w:tc>
          <w:tcPr>
            <w:tcW w:w="463" w:type="pct"/>
          </w:tcPr>
          <w:p w14:paraId="4491F280" w14:textId="40125697"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r w:rsidRPr="00186A13">
              <w:rPr>
                <w:i/>
                <w:iCs/>
                <w:sz w:val="18"/>
                <w:szCs w:val="18"/>
              </w:rPr>
              <w:t>2 457</w:t>
            </w:r>
          </w:p>
        </w:tc>
        <w:tc>
          <w:tcPr>
            <w:tcW w:w="463" w:type="pct"/>
          </w:tcPr>
          <w:p w14:paraId="2E10FD48" w14:textId="1A90B9E5"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r w:rsidRPr="00186A13">
              <w:rPr>
                <w:i/>
                <w:iCs/>
                <w:sz w:val="18"/>
                <w:szCs w:val="18"/>
              </w:rPr>
              <w:t>6 822</w:t>
            </w:r>
          </w:p>
        </w:tc>
        <w:tc>
          <w:tcPr>
            <w:tcW w:w="682" w:type="pct"/>
          </w:tcPr>
          <w:p w14:paraId="5CD17265" w14:textId="30E0E570" w:rsidR="00A162B3" w:rsidRPr="00462388" w:rsidRDefault="006A3BB7" w:rsidP="00A162B3">
            <w:pPr>
              <w:jc w:val="right"/>
              <w:cnfStyle w:val="000000100000" w:firstRow="0" w:lastRow="0" w:firstColumn="0" w:lastColumn="0" w:oddVBand="0" w:evenVBand="0" w:oddHBand="1" w:evenHBand="0" w:firstRowFirstColumn="0" w:firstRowLastColumn="0" w:lastRowFirstColumn="0" w:lastRowLastColumn="0"/>
              <w:rPr>
                <w:i/>
                <w:color w:val="4EA72E"/>
                <w:sz w:val="18"/>
                <w:szCs w:val="18"/>
              </w:rPr>
            </w:pPr>
            <w:r w:rsidRPr="00462388">
              <w:rPr>
                <w:i/>
                <w:iCs/>
                <w:color w:val="4EA72E"/>
                <w:sz w:val="18"/>
                <w:szCs w:val="18"/>
              </w:rPr>
              <w:t>+4 365</w:t>
            </w:r>
          </w:p>
        </w:tc>
      </w:tr>
      <w:tr w:rsidR="00A162B3" w:rsidRPr="00186A13" w14:paraId="7A9055EF" w14:textId="77777777" w:rsidTr="00E00093">
        <w:tc>
          <w:tcPr>
            <w:cnfStyle w:val="001000000000" w:firstRow="0" w:lastRow="0" w:firstColumn="1" w:lastColumn="0" w:oddVBand="0" w:evenVBand="0" w:oddHBand="0" w:evenHBand="0" w:firstRowFirstColumn="0" w:firstRowLastColumn="0" w:lastRowFirstColumn="0" w:lastRowLastColumn="0"/>
            <w:tcW w:w="1305" w:type="pct"/>
          </w:tcPr>
          <w:p w14:paraId="0D043649" w14:textId="62B2A5B4" w:rsidR="00A162B3" w:rsidRPr="00A42B59" w:rsidRDefault="00A162B3" w:rsidP="00A162B3">
            <w:pPr>
              <w:jc w:val="right"/>
              <w:rPr>
                <w:i/>
                <w:sz w:val="18"/>
                <w:szCs w:val="18"/>
              </w:rPr>
            </w:pPr>
            <w:r w:rsidRPr="00A42B59">
              <w:rPr>
                <w:i/>
                <w:sz w:val="18"/>
                <w:szCs w:val="18"/>
              </w:rPr>
              <w:t xml:space="preserve">Attālināti vadāmu </w:t>
            </w:r>
            <w:proofErr w:type="spellStart"/>
            <w:r w:rsidRPr="00A42B59">
              <w:rPr>
                <w:i/>
                <w:sz w:val="18"/>
                <w:szCs w:val="18"/>
              </w:rPr>
              <w:t>vidsprieguma</w:t>
            </w:r>
            <w:proofErr w:type="spellEnd"/>
            <w:r w:rsidRPr="00A42B59">
              <w:rPr>
                <w:i/>
                <w:sz w:val="18"/>
                <w:szCs w:val="18"/>
              </w:rPr>
              <w:t xml:space="preserve"> slēdžu uzstādīšana</w:t>
            </w:r>
          </w:p>
        </w:tc>
        <w:tc>
          <w:tcPr>
            <w:tcW w:w="698" w:type="pct"/>
          </w:tcPr>
          <w:p w14:paraId="75A34271" w14:textId="76524C1C" w:rsidR="00A162B3" w:rsidRPr="00AD32AA" w:rsidRDefault="00A162B3" w:rsidP="00A162B3">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1338E489" w14:textId="77777777" w:rsidR="00A162B3" w:rsidRPr="00A42B59"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p>
        </w:tc>
        <w:tc>
          <w:tcPr>
            <w:tcW w:w="463" w:type="pct"/>
          </w:tcPr>
          <w:p w14:paraId="08A41C70" w14:textId="7777777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p>
        </w:tc>
        <w:tc>
          <w:tcPr>
            <w:tcW w:w="463" w:type="pct"/>
          </w:tcPr>
          <w:p w14:paraId="1AE39ECD" w14:textId="7777777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p>
        </w:tc>
        <w:tc>
          <w:tcPr>
            <w:tcW w:w="463" w:type="pct"/>
          </w:tcPr>
          <w:p w14:paraId="294FD519" w14:textId="38215975"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289</w:t>
            </w:r>
          </w:p>
        </w:tc>
        <w:tc>
          <w:tcPr>
            <w:tcW w:w="463" w:type="pct"/>
          </w:tcPr>
          <w:p w14:paraId="76AEE384" w14:textId="7271A7E8"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10 334</w:t>
            </w:r>
          </w:p>
        </w:tc>
        <w:tc>
          <w:tcPr>
            <w:tcW w:w="682" w:type="pct"/>
          </w:tcPr>
          <w:p w14:paraId="2E5B2B13" w14:textId="3ECEC4FE" w:rsidR="00A162B3" w:rsidRPr="00462388" w:rsidRDefault="006A3BB7" w:rsidP="00A162B3">
            <w:pPr>
              <w:jc w:val="right"/>
              <w:cnfStyle w:val="000000000000" w:firstRow="0" w:lastRow="0" w:firstColumn="0" w:lastColumn="0" w:oddVBand="0" w:evenVBand="0" w:oddHBand="0" w:evenHBand="0" w:firstRowFirstColumn="0" w:firstRowLastColumn="0" w:lastRowFirstColumn="0" w:lastRowLastColumn="0"/>
              <w:rPr>
                <w:i/>
                <w:color w:val="4EA72E"/>
                <w:sz w:val="18"/>
                <w:szCs w:val="18"/>
              </w:rPr>
            </w:pPr>
            <w:r w:rsidRPr="00462388">
              <w:rPr>
                <w:i/>
                <w:iCs/>
                <w:color w:val="4EA72E"/>
                <w:sz w:val="18"/>
                <w:szCs w:val="18"/>
              </w:rPr>
              <w:t>+10 045</w:t>
            </w:r>
          </w:p>
        </w:tc>
      </w:tr>
      <w:tr w:rsidR="00A162B3" w:rsidRPr="00186A13" w14:paraId="06C175EC" w14:textId="77777777" w:rsidTr="00E0009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305" w:type="pct"/>
          </w:tcPr>
          <w:p w14:paraId="7DC1CBD2" w14:textId="7A8BE39F" w:rsidR="00A162B3" w:rsidRPr="00A42B59" w:rsidRDefault="00A162B3" w:rsidP="00A162B3">
            <w:pPr>
              <w:jc w:val="right"/>
              <w:rPr>
                <w:i/>
                <w:sz w:val="18"/>
                <w:szCs w:val="18"/>
              </w:rPr>
            </w:pPr>
            <w:r w:rsidRPr="00A42B59">
              <w:rPr>
                <w:i/>
                <w:sz w:val="18"/>
                <w:szCs w:val="18"/>
              </w:rPr>
              <w:t>Jaudu pieejamības nodrošināšana</w:t>
            </w:r>
          </w:p>
        </w:tc>
        <w:tc>
          <w:tcPr>
            <w:tcW w:w="698" w:type="pct"/>
          </w:tcPr>
          <w:p w14:paraId="0EB53745" w14:textId="577DAD48" w:rsidR="00A162B3" w:rsidRPr="00AD32AA" w:rsidRDefault="00A162B3" w:rsidP="00A162B3">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59160ED5" w14:textId="77777777" w:rsidR="00A162B3" w:rsidRPr="00A42B59"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p>
        </w:tc>
        <w:tc>
          <w:tcPr>
            <w:tcW w:w="463" w:type="pct"/>
          </w:tcPr>
          <w:p w14:paraId="3E43E722" w14:textId="77777777"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highlight w:val="yellow"/>
              </w:rPr>
            </w:pPr>
          </w:p>
        </w:tc>
        <w:tc>
          <w:tcPr>
            <w:tcW w:w="463" w:type="pct"/>
          </w:tcPr>
          <w:p w14:paraId="4E06D074" w14:textId="77777777"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highlight w:val="yellow"/>
              </w:rPr>
            </w:pPr>
          </w:p>
        </w:tc>
        <w:tc>
          <w:tcPr>
            <w:tcW w:w="463" w:type="pct"/>
          </w:tcPr>
          <w:p w14:paraId="7677C874" w14:textId="0EAA5C3F"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r w:rsidRPr="00186A13">
              <w:rPr>
                <w:i/>
                <w:iCs/>
                <w:sz w:val="18"/>
                <w:szCs w:val="18"/>
              </w:rPr>
              <w:t>1 121</w:t>
            </w:r>
          </w:p>
        </w:tc>
        <w:tc>
          <w:tcPr>
            <w:tcW w:w="463" w:type="pct"/>
          </w:tcPr>
          <w:p w14:paraId="6C5213EE" w14:textId="38A18F04" w:rsidR="00A162B3" w:rsidRPr="00186A13" w:rsidRDefault="00A162B3" w:rsidP="00A162B3">
            <w:pPr>
              <w:jc w:val="right"/>
              <w:cnfStyle w:val="000000100000" w:firstRow="0" w:lastRow="0" w:firstColumn="0" w:lastColumn="0" w:oddVBand="0" w:evenVBand="0" w:oddHBand="1" w:evenHBand="0" w:firstRowFirstColumn="0" w:firstRowLastColumn="0" w:lastRowFirstColumn="0" w:lastRowLastColumn="0"/>
              <w:rPr>
                <w:sz w:val="18"/>
                <w:szCs w:val="18"/>
              </w:rPr>
            </w:pPr>
            <w:r w:rsidRPr="00186A13">
              <w:rPr>
                <w:i/>
                <w:iCs/>
                <w:sz w:val="18"/>
                <w:szCs w:val="18"/>
              </w:rPr>
              <w:t>15 533</w:t>
            </w:r>
          </w:p>
        </w:tc>
        <w:tc>
          <w:tcPr>
            <w:tcW w:w="682" w:type="pct"/>
          </w:tcPr>
          <w:p w14:paraId="23D3932A" w14:textId="1D680CCE" w:rsidR="00A162B3" w:rsidRPr="00462388" w:rsidRDefault="006A3BB7" w:rsidP="00A162B3">
            <w:pPr>
              <w:jc w:val="right"/>
              <w:cnfStyle w:val="000000100000" w:firstRow="0" w:lastRow="0" w:firstColumn="0" w:lastColumn="0" w:oddVBand="0" w:evenVBand="0" w:oddHBand="1" w:evenHBand="0" w:firstRowFirstColumn="0" w:firstRowLastColumn="0" w:lastRowFirstColumn="0" w:lastRowLastColumn="0"/>
              <w:rPr>
                <w:i/>
                <w:color w:val="4EA72E"/>
                <w:sz w:val="18"/>
                <w:szCs w:val="18"/>
              </w:rPr>
            </w:pPr>
            <w:r w:rsidRPr="00462388">
              <w:rPr>
                <w:i/>
                <w:iCs/>
                <w:color w:val="4EA72E"/>
                <w:sz w:val="18"/>
                <w:szCs w:val="18"/>
              </w:rPr>
              <w:t>+14 412</w:t>
            </w:r>
          </w:p>
        </w:tc>
      </w:tr>
      <w:tr w:rsidR="00A162B3" w:rsidRPr="00186A13" w14:paraId="44CD2B6A" w14:textId="77777777" w:rsidTr="00E00093">
        <w:tc>
          <w:tcPr>
            <w:cnfStyle w:val="001000000000" w:firstRow="0" w:lastRow="0" w:firstColumn="1" w:lastColumn="0" w:oddVBand="0" w:evenVBand="0" w:oddHBand="0" w:evenHBand="0" w:firstRowFirstColumn="0" w:firstRowLastColumn="0" w:lastRowFirstColumn="0" w:lastRowLastColumn="0"/>
            <w:tcW w:w="1305" w:type="pct"/>
          </w:tcPr>
          <w:p w14:paraId="43072EFC" w14:textId="49B57E76" w:rsidR="00A162B3" w:rsidRPr="00A42B59" w:rsidRDefault="00A162B3" w:rsidP="00A162B3">
            <w:pPr>
              <w:jc w:val="right"/>
              <w:rPr>
                <w:i/>
                <w:sz w:val="18"/>
                <w:szCs w:val="18"/>
              </w:rPr>
            </w:pPr>
            <w:r w:rsidRPr="00A42B59">
              <w:rPr>
                <w:i/>
                <w:sz w:val="18"/>
                <w:szCs w:val="18"/>
              </w:rPr>
              <w:t>Elektroenerģijas sadales sistēmas elektrotīkla attīstība</w:t>
            </w:r>
          </w:p>
        </w:tc>
        <w:tc>
          <w:tcPr>
            <w:tcW w:w="698" w:type="pct"/>
          </w:tcPr>
          <w:p w14:paraId="05A249A6" w14:textId="0224B707" w:rsidR="00A162B3" w:rsidRPr="00AD32AA" w:rsidRDefault="00A162B3" w:rsidP="00A162B3">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AD32AA">
              <w:rPr>
                <w:i/>
                <w:sz w:val="18"/>
                <w:szCs w:val="18"/>
              </w:rPr>
              <w:t xml:space="preserve">tūkst. </w:t>
            </w:r>
            <w:r w:rsidR="00B50D65">
              <w:rPr>
                <w:i/>
                <w:sz w:val="18"/>
                <w:szCs w:val="18"/>
              </w:rPr>
              <w:t>EUR</w:t>
            </w:r>
          </w:p>
        </w:tc>
        <w:tc>
          <w:tcPr>
            <w:tcW w:w="463" w:type="pct"/>
          </w:tcPr>
          <w:p w14:paraId="3DF01F73" w14:textId="77777777" w:rsidR="00A162B3" w:rsidRPr="00A42B59"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p>
        </w:tc>
        <w:tc>
          <w:tcPr>
            <w:tcW w:w="463" w:type="pct"/>
          </w:tcPr>
          <w:p w14:paraId="3FF356D2" w14:textId="7777777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p>
        </w:tc>
        <w:tc>
          <w:tcPr>
            <w:tcW w:w="463" w:type="pct"/>
          </w:tcPr>
          <w:p w14:paraId="75567A2C" w14:textId="77777777"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highlight w:val="yellow"/>
              </w:rPr>
            </w:pPr>
          </w:p>
        </w:tc>
        <w:tc>
          <w:tcPr>
            <w:tcW w:w="463" w:type="pct"/>
          </w:tcPr>
          <w:p w14:paraId="1199D98E" w14:textId="28F853C9"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3 131</w:t>
            </w:r>
          </w:p>
        </w:tc>
        <w:tc>
          <w:tcPr>
            <w:tcW w:w="463" w:type="pct"/>
          </w:tcPr>
          <w:p w14:paraId="563BE1E5" w14:textId="59B31CDC" w:rsidR="00A162B3" w:rsidRPr="00186A13" w:rsidRDefault="00A162B3" w:rsidP="00A162B3">
            <w:pPr>
              <w:jc w:val="right"/>
              <w:cnfStyle w:val="000000000000" w:firstRow="0" w:lastRow="0" w:firstColumn="0" w:lastColumn="0" w:oddVBand="0" w:evenVBand="0" w:oddHBand="0" w:evenHBand="0" w:firstRowFirstColumn="0" w:firstRowLastColumn="0" w:lastRowFirstColumn="0" w:lastRowLastColumn="0"/>
              <w:rPr>
                <w:sz w:val="18"/>
                <w:szCs w:val="18"/>
              </w:rPr>
            </w:pPr>
            <w:r w:rsidRPr="00186A13">
              <w:rPr>
                <w:i/>
                <w:iCs/>
                <w:sz w:val="18"/>
                <w:szCs w:val="18"/>
              </w:rPr>
              <w:t>20 607</w:t>
            </w:r>
          </w:p>
        </w:tc>
        <w:tc>
          <w:tcPr>
            <w:tcW w:w="682" w:type="pct"/>
          </w:tcPr>
          <w:p w14:paraId="5255E8B4" w14:textId="3BC00E15" w:rsidR="00A162B3" w:rsidRPr="00462388" w:rsidRDefault="006A3BB7" w:rsidP="00A162B3">
            <w:pPr>
              <w:jc w:val="right"/>
              <w:cnfStyle w:val="000000000000" w:firstRow="0" w:lastRow="0" w:firstColumn="0" w:lastColumn="0" w:oddVBand="0" w:evenVBand="0" w:oddHBand="0" w:evenHBand="0" w:firstRowFirstColumn="0" w:firstRowLastColumn="0" w:lastRowFirstColumn="0" w:lastRowLastColumn="0"/>
              <w:rPr>
                <w:i/>
                <w:color w:val="4EA72E"/>
                <w:sz w:val="18"/>
                <w:szCs w:val="18"/>
              </w:rPr>
            </w:pPr>
            <w:r w:rsidRPr="00462388">
              <w:rPr>
                <w:i/>
                <w:iCs/>
                <w:color w:val="4EA72E"/>
                <w:sz w:val="18"/>
                <w:szCs w:val="18"/>
              </w:rPr>
              <w:t>+17 476</w:t>
            </w:r>
          </w:p>
        </w:tc>
      </w:tr>
    </w:tbl>
    <w:p w14:paraId="1FE23AFF" w14:textId="790F6651" w:rsidR="00677BD1" w:rsidRDefault="00677BD1" w:rsidP="0073460C">
      <w:pPr>
        <w:jc w:val="both"/>
        <w:rPr>
          <w:b/>
          <w:bCs/>
        </w:rPr>
      </w:pPr>
    </w:p>
    <w:p w14:paraId="46E2B707" w14:textId="77777777" w:rsidR="00E00093" w:rsidRDefault="00E00093" w:rsidP="0073460C">
      <w:pPr>
        <w:jc w:val="both"/>
        <w:sectPr w:rsidR="00E00093" w:rsidSect="003B67DD">
          <w:type w:val="continuous"/>
          <w:pgSz w:w="11906" w:h="16838"/>
          <w:pgMar w:top="720" w:right="720" w:bottom="720" w:left="720" w:header="283" w:footer="0" w:gutter="0"/>
          <w:cols w:space="708"/>
          <w:docGrid w:linePitch="360"/>
        </w:sectPr>
      </w:pPr>
    </w:p>
    <w:p w14:paraId="4F6445EA" w14:textId="13A13DF9" w:rsidR="00E00093" w:rsidRDefault="00D675FA" w:rsidP="0073460C">
      <w:pPr>
        <w:jc w:val="both"/>
      </w:pPr>
      <w:r w:rsidRPr="00D675FA">
        <w:t xml:space="preserve">Kopumā 2025. gada ietvaros tika pārbūvēti 836 km elektrolīniju, kur 673 km pārbūve notika to nolietojuma dēļ un 163 km tika pārbūvēti, attīstot jaudu pieejamību un drošumu Atjaunošanas un noturības fonda ietvaros. Papildus Eiropas finansējuma ietvaros tika pārbūvēti un izbūvēti jauni 102 km elektrolīniju blīvi apdzīvotās vietās, kurās nav 110 </w:t>
      </w:r>
      <w:proofErr w:type="spellStart"/>
      <w:r w:rsidRPr="00D675FA">
        <w:t>kV</w:t>
      </w:r>
      <w:proofErr w:type="spellEnd"/>
      <w:r w:rsidRPr="00D675FA">
        <w:t xml:space="preserve"> apakšstacija. Zemsprieguma elektrotīklā esošos balstos 1 024 km </w:t>
      </w:r>
      <w:proofErr w:type="spellStart"/>
      <w:r w:rsidRPr="00D675FA">
        <w:t>kailvada</w:t>
      </w:r>
      <w:proofErr w:type="spellEnd"/>
      <w:r w:rsidRPr="00D675FA">
        <w:t xml:space="preserve"> vietā tika izbūvēts </w:t>
      </w:r>
      <w:proofErr w:type="spellStart"/>
      <w:r w:rsidRPr="00D675FA">
        <w:t>piekarkabelis</w:t>
      </w:r>
      <w:proofErr w:type="spellEnd"/>
      <w:r w:rsidRPr="00D675FA">
        <w:t xml:space="preserve"> ar mērķi samazināt bojājumu skaitu. Izmantojot Atjaunošanas un noturības mehānisma finansējumu, 2025. gadā tika nomainīti 793 sadales transformatori ar lielākajiem zudumiem, izbūvēti 446 attālināti vadāmie slēdži drošuma uzlabošanai un izbūvēti 8 jauni 110 </w:t>
      </w:r>
      <w:proofErr w:type="spellStart"/>
      <w:r w:rsidRPr="00D675FA">
        <w:t>kV</w:t>
      </w:r>
      <w:proofErr w:type="spellEnd"/>
      <w:r w:rsidRPr="00D675FA">
        <w:t xml:space="preserve"> transformatori ar kopējo jaudas palielinājumu 63 MVA apjomā.</w:t>
      </w:r>
    </w:p>
    <w:p w14:paraId="02945AA4" w14:textId="77777777" w:rsidR="00D675FA" w:rsidRDefault="00D675FA" w:rsidP="0073460C">
      <w:pPr>
        <w:jc w:val="both"/>
        <w:sectPr w:rsidR="00D675FA" w:rsidSect="003B67DD">
          <w:type w:val="continuous"/>
          <w:pgSz w:w="11906" w:h="16838"/>
          <w:pgMar w:top="720" w:right="720" w:bottom="720" w:left="720" w:header="708" w:footer="0" w:gutter="0"/>
          <w:cols w:space="708"/>
          <w:docGrid w:linePitch="360"/>
        </w:sectPr>
      </w:pPr>
    </w:p>
    <w:p w14:paraId="342DEC0F" w14:textId="77777777" w:rsidR="00E00093" w:rsidRPr="003B1B7B" w:rsidRDefault="00E00093" w:rsidP="0073460C">
      <w:pPr>
        <w:jc w:val="both"/>
      </w:pPr>
    </w:p>
    <w:p w14:paraId="5684DBDD" w14:textId="2BFE3124" w:rsidR="00DB4532" w:rsidRPr="000C2455" w:rsidRDefault="00C30086" w:rsidP="00C30086">
      <w:pPr>
        <w:jc w:val="center"/>
      </w:pPr>
      <w:r w:rsidRPr="00C30086">
        <w:rPr>
          <w:noProof/>
        </w:rPr>
        <w:drawing>
          <wp:inline distT="0" distB="0" distL="0" distR="0" wp14:anchorId="51B00B51" wp14:editId="38D759B6">
            <wp:extent cx="3175134" cy="1980000"/>
            <wp:effectExtent l="0" t="0" r="6350" b="1270"/>
            <wp:docPr id="207002692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0026921" name=""/>
                    <pic:cNvPicPr/>
                  </pic:nvPicPr>
                  <pic:blipFill>
                    <a:blip r:embed="rId18"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3175134" cy="1980000"/>
                    </a:xfrm>
                    <a:prstGeom prst="rect">
                      <a:avLst/>
                    </a:prstGeom>
                  </pic:spPr>
                </pic:pic>
              </a:graphicData>
            </a:graphic>
          </wp:inline>
        </w:drawing>
      </w:r>
    </w:p>
    <w:p w14:paraId="502BA6BD" w14:textId="43D71243" w:rsidR="00C30086" w:rsidRDefault="00C30086" w:rsidP="00E56D47">
      <w:pPr>
        <w:pStyle w:val="Paskaidrojoaisteksts"/>
        <w:jc w:val="center"/>
      </w:pPr>
      <w:r>
        <w:t xml:space="preserve">Attēls </w:t>
      </w:r>
      <w:r w:rsidR="00D675FA">
        <w:t xml:space="preserve">3. </w:t>
      </w:r>
      <w:r>
        <w:t>2025.</w:t>
      </w:r>
      <w:r w:rsidR="00D675FA">
        <w:t xml:space="preserve"> </w:t>
      </w:r>
      <w:r>
        <w:t xml:space="preserve">gadā pabeigto investīciju objektu izmaksas pa </w:t>
      </w:r>
      <w:proofErr w:type="spellStart"/>
      <w:r>
        <w:t>valstspilsētām</w:t>
      </w:r>
      <w:proofErr w:type="spellEnd"/>
      <w:r>
        <w:t xml:space="preserve"> un novadiem, milj. </w:t>
      </w:r>
      <w:r w:rsidR="00B50D65">
        <w:t>EUR</w:t>
      </w:r>
    </w:p>
    <w:p w14:paraId="3EA8B3F6" w14:textId="77777777" w:rsidR="00315C8F" w:rsidRDefault="00315C8F" w:rsidP="0073460C">
      <w:pPr>
        <w:jc w:val="both"/>
      </w:pPr>
    </w:p>
    <w:p w14:paraId="6E34B258" w14:textId="7EBC07ED" w:rsidR="00570742" w:rsidRDefault="00570742" w:rsidP="00E56D47">
      <w:pPr>
        <w:jc w:val="both"/>
      </w:pPr>
      <w:r w:rsidRPr="00570742">
        <w:lastRenderedPageBreak/>
        <w:t xml:space="preserve">ST veicot elektrotīkla pārbūvi, atjaunošanu un attīstību, izmanto gan kabeļu izpildījumu (pilsētas, meži, perspektīvās zonas), gan arī elektrotīkls tiek atjaunots gaisvadu izpildījumā teritorijās ar zemu klientu blīvumu un patēriņu, kā arī tajās nav paredzama perspektīva. Veicot elektrotīkla pārbūvi, atjaunošanu un jauna tīkla izbūvi </w:t>
      </w:r>
      <w:proofErr w:type="spellStart"/>
      <w:r w:rsidRPr="00570742">
        <w:t>vidsprieguma</w:t>
      </w:r>
      <w:proofErr w:type="spellEnd"/>
      <w:r w:rsidRPr="00570742">
        <w:t xml:space="preserve"> elektrotīklā, kopš 2022. gada vairs netiek izmantots </w:t>
      </w:r>
      <w:proofErr w:type="spellStart"/>
      <w:r w:rsidRPr="00570742">
        <w:t>kailvadu</w:t>
      </w:r>
      <w:proofErr w:type="spellEnd"/>
      <w:r w:rsidRPr="00570742">
        <w:t xml:space="preserve"> izpildījums, lai samazinātu gan ilgākus, gan īstermiņa </w:t>
      </w:r>
      <w:proofErr w:type="spellStart"/>
      <w:r w:rsidRPr="00570742">
        <w:t>atslēgumus</w:t>
      </w:r>
      <w:proofErr w:type="spellEnd"/>
      <w:r w:rsidRPr="00570742">
        <w:t xml:space="preserve">. Zemsprieguma elektrotīklā </w:t>
      </w:r>
      <w:proofErr w:type="spellStart"/>
      <w:r w:rsidRPr="00570742">
        <w:t>kailvadu</w:t>
      </w:r>
      <w:proofErr w:type="spellEnd"/>
      <w:r w:rsidRPr="00570742">
        <w:t xml:space="preserve"> izpildījums netiek pielietots kopš 2000. gada un līdz 2030. gadam paredzēts šo tīklu pilnībā noizolēt.</w:t>
      </w:r>
    </w:p>
    <w:p w14:paraId="0ACE4B90" w14:textId="77777777" w:rsidR="00C52FEE" w:rsidRDefault="00C52FEE" w:rsidP="00E56D47">
      <w:pPr>
        <w:jc w:val="both"/>
      </w:pPr>
    </w:p>
    <w:p w14:paraId="4C40D9D4" w14:textId="3E05DEFD" w:rsidR="0057452C" w:rsidRPr="00BD03EE" w:rsidRDefault="004F5BC1" w:rsidP="00E56D47">
      <w:pPr>
        <w:pStyle w:val="Heading2"/>
      </w:pPr>
      <w:bookmarkStart w:id="11" w:name="_Toc238115198"/>
      <w:r w:rsidRPr="00BD03EE">
        <w:t>Elektroapgādes drošums un piegādes kvalitāte</w:t>
      </w:r>
      <w:bookmarkEnd w:id="11"/>
    </w:p>
    <w:p w14:paraId="1E8D6B21" w14:textId="3A90E653" w:rsidR="004444CC" w:rsidRDefault="004444CC" w:rsidP="009939FC">
      <w:pPr>
        <w:spacing w:after="0"/>
        <w:jc w:val="both"/>
      </w:pPr>
      <w:r w:rsidRPr="004444CC">
        <w:t>ST jau vairāk nekā 10 gadus mērķtiecīgi veido "laikapstākļu izturīgu" elektrotīklu un 2025. gadā tika sasniegti vēsturiski labākie elektroapgādes drošuma (SAIDI, SAIFI un bojājumu skaits) rādītāji, turklāt vērojama būtiska šo parametru uzlabošanās pēdējo divu gadu laikā – bojājumu skaits samazinājās par 12%, no</w:t>
      </w:r>
      <w:r w:rsidR="00C4410F">
        <w:t> </w:t>
      </w:r>
      <w:r w:rsidRPr="004444CC">
        <w:t>12,6</w:t>
      </w:r>
      <w:r w:rsidR="00C4410F">
        <w:t> </w:t>
      </w:r>
      <w:r w:rsidRPr="004444CC">
        <w:t>tūkstošiem 2024. gadā līdz 11,1 tūkstotim 2025. gadā.</w:t>
      </w:r>
    </w:p>
    <w:p w14:paraId="71E80162" w14:textId="2F8F1527" w:rsidR="00094219" w:rsidRPr="009939FC" w:rsidRDefault="00094219" w:rsidP="009939FC">
      <w:pPr>
        <w:spacing w:after="0"/>
        <w:jc w:val="both"/>
      </w:pPr>
    </w:p>
    <w:p w14:paraId="230E56B4" w14:textId="56901B0A" w:rsidR="00E802B2" w:rsidRPr="00E802B2" w:rsidRDefault="00E802B2" w:rsidP="00E56D47">
      <w:pPr>
        <w:pStyle w:val="Paskaidrojoaisteksts"/>
      </w:pPr>
      <w:r w:rsidRPr="00E802B2">
        <w:t>Elektroapgādes drošuma rādītāji</w:t>
      </w:r>
    </w:p>
    <w:tbl>
      <w:tblPr>
        <w:tblStyle w:val="GridTable4-Accent4"/>
        <w:tblW w:w="5000" w:type="pct"/>
        <w:tblLook w:val="04A0" w:firstRow="1" w:lastRow="0" w:firstColumn="1" w:lastColumn="0" w:noHBand="0" w:noVBand="1"/>
      </w:tblPr>
      <w:tblGrid>
        <w:gridCol w:w="1660"/>
        <w:gridCol w:w="1140"/>
        <w:gridCol w:w="21"/>
        <w:gridCol w:w="1119"/>
        <w:gridCol w:w="675"/>
        <w:gridCol w:w="464"/>
        <w:gridCol w:w="615"/>
        <w:gridCol w:w="525"/>
        <w:gridCol w:w="554"/>
        <w:gridCol w:w="586"/>
        <w:gridCol w:w="498"/>
        <w:gridCol w:w="644"/>
        <w:gridCol w:w="1955"/>
      </w:tblGrid>
      <w:tr w:rsidR="00350CBB" w14:paraId="532DF16D" w14:textId="4468154D" w:rsidTr="005678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94" w:type="pct"/>
          </w:tcPr>
          <w:p w14:paraId="3A378FEE" w14:textId="41EC9343" w:rsidR="00350CBB" w:rsidRPr="00FF76D4" w:rsidRDefault="00FF76D4" w:rsidP="00350CBB">
            <w:pPr>
              <w:jc w:val="both"/>
              <w:rPr>
                <w:b w:val="0"/>
                <w:sz w:val="18"/>
                <w:szCs w:val="18"/>
              </w:rPr>
            </w:pPr>
            <w:r w:rsidRPr="00FF76D4">
              <w:rPr>
                <w:sz w:val="18"/>
                <w:szCs w:val="18"/>
              </w:rPr>
              <w:t>Rādītājs</w:t>
            </w:r>
          </w:p>
        </w:tc>
        <w:tc>
          <w:tcPr>
            <w:tcW w:w="555" w:type="pct"/>
            <w:gridSpan w:val="2"/>
          </w:tcPr>
          <w:p w14:paraId="0144FCF4" w14:textId="7B3C9D7A" w:rsidR="00FF76D4" w:rsidRDefault="00FF76D4" w:rsidP="00ED283A">
            <w:pPr>
              <w:jc w:val="right"/>
              <w:cnfStyle w:val="100000000000" w:firstRow="1" w:lastRow="0" w:firstColumn="0" w:lastColumn="0" w:oddVBand="0" w:evenVBand="0" w:oddHBand="0" w:evenHBand="0" w:firstRowFirstColumn="0" w:firstRowLastColumn="0" w:lastRowFirstColumn="0" w:lastRowLastColumn="0"/>
              <w:rPr>
                <w:b w:val="0"/>
                <w:sz w:val="18"/>
                <w:szCs w:val="18"/>
              </w:rPr>
            </w:pPr>
            <w:r>
              <w:rPr>
                <w:sz w:val="18"/>
                <w:szCs w:val="18"/>
              </w:rPr>
              <w:t>Mērvienība</w:t>
            </w:r>
          </w:p>
        </w:tc>
        <w:tc>
          <w:tcPr>
            <w:tcW w:w="858" w:type="pct"/>
            <w:gridSpan w:val="2"/>
          </w:tcPr>
          <w:p w14:paraId="00997A9A" w14:textId="4EE34E70" w:rsidR="00350CBB" w:rsidRPr="00BA7415" w:rsidRDefault="00350CBB" w:rsidP="00ED283A">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BA7415">
              <w:rPr>
                <w:sz w:val="18"/>
                <w:szCs w:val="18"/>
              </w:rPr>
              <w:t>2021</w:t>
            </w:r>
          </w:p>
        </w:tc>
        <w:tc>
          <w:tcPr>
            <w:tcW w:w="516" w:type="pct"/>
            <w:gridSpan w:val="2"/>
          </w:tcPr>
          <w:p w14:paraId="1B0110F5" w14:textId="35F62FA6" w:rsidR="00350CBB" w:rsidRPr="00BA7415" w:rsidRDefault="00350CBB" w:rsidP="00ED283A">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BA7415">
              <w:rPr>
                <w:sz w:val="18"/>
                <w:szCs w:val="18"/>
              </w:rPr>
              <w:t>2022</w:t>
            </w:r>
          </w:p>
        </w:tc>
        <w:tc>
          <w:tcPr>
            <w:tcW w:w="516" w:type="pct"/>
            <w:gridSpan w:val="2"/>
          </w:tcPr>
          <w:p w14:paraId="12F44486" w14:textId="52B263A5" w:rsidR="00350CBB" w:rsidRPr="00BA7415" w:rsidRDefault="00350CBB" w:rsidP="00ED283A">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BA7415">
              <w:rPr>
                <w:sz w:val="18"/>
                <w:szCs w:val="18"/>
              </w:rPr>
              <w:t>2023</w:t>
            </w:r>
          </w:p>
        </w:tc>
        <w:tc>
          <w:tcPr>
            <w:tcW w:w="518" w:type="pct"/>
            <w:gridSpan w:val="2"/>
          </w:tcPr>
          <w:p w14:paraId="3FF58C87" w14:textId="15A2C745" w:rsidR="00350CBB" w:rsidRPr="00BA7415" w:rsidRDefault="00350CBB" w:rsidP="00ED283A">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BA7415">
              <w:rPr>
                <w:sz w:val="18"/>
                <w:szCs w:val="18"/>
              </w:rPr>
              <w:t>2024</w:t>
            </w:r>
          </w:p>
        </w:tc>
        <w:tc>
          <w:tcPr>
            <w:tcW w:w="308" w:type="pct"/>
          </w:tcPr>
          <w:p w14:paraId="4A1CEFF2" w14:textId="7041A880" w:rsidR="00350CBB" w:rsidRPr="00BA7415" w:rsidRDefault="00350CBB" w:rsidP="00ED283A">
            <w:pPr>
              <w:jc w:val="right"/>
              <w:cnfStyle w:val="100000000000" w:firstRow="1" w:lastRow="0" w:firstColumn="0" w:lastColumn="0" w:oddVBand="0" w:evenVBand="0" w:oddHBand="0" w:evenHBand="0" w:firstRowFirstColumn="0" w:firstRowLastColumn="0" w:lastRowFirstColumn="0" w:lastRowLastColumn="0"/>
              <w:rPr>
                <w:b w:val="0"/>
                <w:sz w:val="18"/>
                <w:szCs w:val="18"/>
              </w:rPr>
            </w:pPr>
            <w:r w:rsidRPr="00BA7415">
              <w:rPr>
                <w:sz w:val="18"/>
                <w:szCs w:val="18"/>
              </w:rPr>
              <w:t>2025</w:t>
            </w:r>
          </w:p>
        </w:tc>
        <w:tc>
          <w:tcPr>
            <w:tcW w:w="935" w:type="pct"/>
          </w:tcPr>
          <w:p w14:paraId="6805FA52" w14:textId="0F8DFA0C" w:rsidR="00350CBB" w:rsidRPr="00BA7415" w:rsidRDefault="00350CBB" w:rsidP="00ED283A">
            <w:pPr>
              <w:jc w:val="right"/>
              <w:cnfStyle w:val="100000000000" w:firstRow="1" w:lastRow="0" w:firstColumn="0" w:lastColumn="0" w:oddVBand="0" w:evenVBand="0" w:oddHBand="0" w:evenHBand="0" w:firstRowFirstColumn="0" w:firstRowLastColumn="0" w:lastRowFirstColumn="0" w:lastRowLastColumn="0"/>
              <w:rPr>
                <w:rStyle w:val="normaltextrun"/>
                <w:rFonts w:cs="Segoe UI"/>
                <w:b w:val="0"/>
                <w:sz w:val="18"/>
                <w:szCs w:val="18"/>
              </w:rPr>
            </w:pPr>
            <w:r w:rsidRPr="00BA7415">
              <w:rPr>
                <w:rStyle w:val="normaltextrun"/>
                <w:rFonts w:cs="Segoe UI"/>
                <w:sz w:val="18"/>
                <w:szCs w:val="18"/>
              </w:rPr>
              <w:t xml:space="preserve">Izmaiņas </w:t>
            </w:r>
            <w:r w:rsidRPr="00BA7415">
              <w:rPr>
                <w:rStyle w:val="normaltextrun"/>
                <w:sz w:val="18"/>
                <w:szCs w:val="18"/>
              </w:rPr>
              <w:t>pēdējo 5</w:t>
            </w:r>
            <w:r w:rsidR="00123EA5">
              <w:rPr>
                <w:rStyle w:val="normaltextrun"/>
                <w:sz w:val="18"/>
                <w:szCs w:val="18"/>
              </w:rPr>
              <w:t> </w:t>
            </w:r>
            <w:r w:rsidRPr="00BA7415">
              <w:rPr>
                <w:rStyle w:val="normaltextrun"/>
                <w:sz w:val="18"/>
                <w:szCs w:val="18"/>
              </w:rPr>
              <w:t>gadu laikā</w:t>
            </w:r>
          </w:p>
        </w:tc>
      </w:tr>
      <w:tr w:rsidR="00FF76D4" w:rsidRPr="00BA7415" w14:paraId="241B7401" w14:textId="77777777" w:rsidTr="005678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94" w:type="pct"/>
          </w:tcPr>
          <w:p w14:paraId="350632FD" w14:textId="02C3BDA7" w:rsidR="00FF76D4" w:rsidRPr="00BA7415" w:rsidRDefault="00FF76D4" w:rsidP="00FF76D4">
            <w:pPr>
              <w:pStyle w:val="paragraph"/>
              <w:spacing w:before="0" w:beforeAutospacing="0" w:after="0" w:afterAutospacing="0"/>
              <w:textAlignment w:val="baseline"/>
              <w:rPr>
                <w:rStyle w:val="normaltextrun"/>
                <w:rFonts w:asciiTheme="minorHAnsi" w:eastAsiaTheme="majorEastAsia" w:hAnsiTheme="minorHAnsi" w:cs="Segoe UI"/>
                <w:b w:val="0"/>
                <w:sz w:val="18"/>
                <w:szCs w:val="18"/>
              </w:rPr>
            </w:pPr>
            <w:r>
              <w:rPr>
                <w:rStyle w:val="normaltextrun"/>
                <w:rFonts w:asciiTheme="minorHAnsi" w:eastAsiaTheme="majorEastAsia" w:hAnsiTheme="minorHAnsi" w:cs="Segoe UI"/>
                <w:sz w:val="18"/>
                <w:szCs w:val="18"/>
              </w:rPr>
              <w:t>SAIDI</w:t>
            </w:r>
            <w:r w:rsidR="00F071B5">
              <w:rPr>
                <w:rStyle w:val="normaltextrun"/>
                <w:rFonts w:asciiTheme="minorHAnsi" w:eastAsiaTheme="majorEastAsia" w:hAnsiTheme="minorHAnsi" w:cs="Segoe UI"/>
                <w:sz w:val="18"/>
                <w:szCs w:val="18"/>
              </w:rPr>
              <w:t>, k</w:t>
            </w:r>
            <w:r>
              <w:rPr>
                <w:rStyle w:val="normaltextrun"/>
                <w:rFonts w:asciiTheme="minorHAnsi" w:eastAsiaTheme="majorEastAsia" w:hAnsiTheme="minorHAnsi" w:cs="Segoe UI"/>
                <w:sz w:val="18"/>
                <w:szCs w:val="18"/>
              </w:rPr>
              <w:t>opā</w:t>
            </w:r>
          </w:p>
        </w:tc>
        <w:tc>
          <w:tcPr>
            <w:tcW w:w="545" w:type="pct"/>
          </w:tcPr>
          <w:p w14:paraId="061D69E7" w14:textId="4B2678CA" w:rsidR="00FF76D4" w:rsidRPr="00D00F0B"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D00F0B">
              <w:rPr>
                <w:rStyle w:val="normaltextrun"/>
                <w:rFonts w:cs="Segoe UI"/>
                <w:b/>
                <w:bCs/>
                <w:color w:val="262626"/>
                <w:sz w:val="18"/>
                <w:szCs w:val="18"/>
              </w:rPr>
              <w:t>minūtes</w:t>
            </w:r>
          </w:p>
        </w:tc>
        <w:tc>
          <w:tcPr>
            <w:tcW w:w="545" w:type="pct"/>
            <w:gridSpan w:val="2"/>
          </w:tcPr>
          <w:p w14:paraId="31747C2A" w14:textId="1DF4BAD2"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208</w:t>
            </w:r>
            <w:r w:rsidRPr="00BA7415">
              <w:rPr>
                <w:rStyle w:val="eop"/>
                <w:rFonts w:cs="Segoe UI"/>
                <w:b/>
                <w:color w:val="262626"/>
                <w:sz w:val="18"/>
                <w:szCs w:val="18"/>
              </w:rPr>
              <w:t> </w:t>
            </w:r>
          </w:p>
        </w:tc>
        <w:tc>
          <w:tcPr>
            <w:tcW w:w="545" w:type="pct"/>
            <w:gridSpan w:val="2"/>
          </w:tcPr>
          <w:p w14:paraId="5CCC2867" w14:textId="50AFD12C"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240</w:t>
            </w:r>
            <w:r w:rsidRPr="00BA7415">
              <w:rPr>
                <w:rStyle w:val="eop"/>
                <w:rFonts w:cs="Segoe UI"/>
                <w:b/>
                <w:color w:val="262626"/>
                <w:sz w:val="18"/>
                <w:szCs w:val="18"/>
              </w:rPr>
              <w:t> </w:t>
            </w:r>
          </w:p>
        </w:tc>
        <w:tc>
          <w:tcPr>
            <w:tcW w:w="545" w:type="pct"/>
            <w:gridSpan w:val="2"/>
          </w:tcPr>
          <w:p w14:paraId="1F36ECC2" w14:textId="03F85862"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266</w:t>
            </w:r>
            <w:r w:rsidRPr="00BA7415">
              <w:rPr>
                <w:rStyle w:val="eop"/>
                <w:rFonts w:cs="Segoe UI"/>
                <w:b/>
                <w:color w:val="262626"/>
                <w:sz w:val="18"/>
                <w:szCs w:val="18"/>
              </w:rPr>
              <w:t> </w:t>
            </w:r>
          </w:p>
        </w:tc>
        <w:tc>
          <w:tcPr>
            <w:tcW w:w="545" w:type="pct"/>
            <w:gridSpan w:val="2"/>
          </w:tcPr>
          <w:p w14:paraId="19259330" w14:textId="69636172"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215</w:t>
            </w:r>
            <w:r w:rsidRPr="00BA7415">
              <w:rPr>
                <w:rStyle w:val="eop"/>
                <w:rFonts w:cs="Segoe UI"/>
                <w:b/>
                <w:color w:val="262626"/>
                <w:sz w:val="18"/>
                <w:szCs w:val="18"/>
              </w:rPr>
              <w:t> </w:t>
            </w:r>
          </w:p>
        </w:tc>
        <w:tc>
          <w:tcPr>
            <w:tcW w:w="545" w:type="pct"/>
            <w:gridSpan w:val="2"/>
          </w:tcPr>
          <w:p w14:paraId="518C6191" w14:textId="249E34F2"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133</w:t>
            </w:r>
            <w:r w:rsidRPr="00BA7415">
              <w:rPr>
                <w:rStyle w:val="eop"/>
                <w:rFonts w:cs="Segoe UI"/>
                <w:b/>
                <w:color w:val="262626"/>
                <w:sz w:val="18"/>
                <w:szCs w:val="18"/>
              </w:rPr>
              <w:t> </w:t>
            </w:r>
          </w:p>
        </w:tc>
        <w:tc>
          <w:tcPr>
            <w:tcW w:w="935" w:type="pct"/>
          </w:tcPr>
          <w:p w14:paraId="1187DC4F" w14:textId="6461FC48" w:rsidR="00FF76D4" w:rsidRPr="00C452C9"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4EA72E"/>
                <w:sz w:val="18"/>
                <w:szCs w:val="18"/>
              </w:rPr>
            </w:pPr>
            <w:r w:rsidRPr="00C452C9">
              <w:rPr>
                <w:rStyle w:val="normaltextrun"/>
                <w:rFonts w:cs="Segoe UI"/>
                <w:b/>
                <w:color w:val="4EA72E"/>
                <w:sz w:val="18"/>
                <w:szCs w:val="18"/>
              </w:rPr>
              <w:t>-36%</w:t>
            </w:r>
            <w:r w:rsidRPr="00C452C9">
              <w:rPr>
                <w:rStyle w:val="eop"/>
                <w:rFonts w:cs="Segoe UI"/>
                <w:b/>
                <w:color w:val="4EA72E"/>
                <w:sz w:val="18"/>
                <w:szCs w:val="18"/>
              </w:rPr>
              <w:t> </w:t>
            </w:r>
          </w:p>
        </w:tc>
      </w:tr>
      <w:tr w:rsidR="00350CBB" w14:paraId="470D908C" w14:textId="7BC1F746" w:rsidTr="005678A7">
        <w:tc>
          <w:tcPr>
            <w:cnfStyle w:val="001000000000" w:firstRow="0" w:lastRow="0" w:firstColumn="1" w:lastColumn="0" w:oddVBand="0" w:evenVBand="0" w:oddHBand="0" w:evenHBand="0" w:firstRowFirstColumn="0" w:firstRowLastColumn="0" w:lastRowFirstColumn="0" w:lastRowLastColumn="0"/>
            <w:tcW w:w="794" w:type="pct"/>
          </w:tcPr>
          <w:p w14:paraId="2493CCA0" w14:textId="139586B8" w:rsidR="00350CBB" w:rsidRPr="00FF76D4" w:rsidRDefault="00AC0D7B" w:rsidP="00FF76D4">
            <w:pPr>
              <w:pStyle w:val="paragraph"/>
              <w:spacing w:before="0" w:beforeAutospacing="0" w:after="0" w:afterAutospacing="0"/>
              <w:jc w:val="right"/>
              <w:textAlignment w:val="baseline"/>
              <w:divId w:val="1992826695"/>
              <w:rPr>
                <w:rFonts w:asciiTheme="minorHAnsi" w:hAnsiTheme="minorHAnsi" w:cs="Segoe UI"/>
                <w:i/>
                <w:sz w:val="18"/>
                <w:szCs w:val="18"/>
              </w:rPr>
            </w:pPr>
            <w:r>
              <w:rPr>
                <w:rStyle w:val="normaltextrun"/>
                <w:rFonts w:asciiTheme="minorHAnsi" w:hAnsiTheme="minorHAnsi" w:cs="Segoe UI"/>
                <w:i/>
                <w:iCs/>
                <w:sz w:val="18"/>
                <w:szCs w:val="18"/>
              </w:rPr>
              <w:t>N</w:t>
            </w:r>
            <w:r w:rsidR="00FF76D4" w:rsidRPr="00FF76D4">
              <w:rPr>
                <w:rStyle w:val="normaltextrun"/>
                <w:rFonts w:asciiTheme="minorHAnsi" w:hAnsiTheme="minorHAnsi" w:cs="Segoe UI"/>
                <w:i/>
                <w:iCs/>
                <w:sz w:val="18"/>
                <w:szCs w:val="18"/>
              </w:rPr>
              <w:t>eplāns</w:t>
            </w:r>
            <w:r w:rsidR="00FF76D4" w:rsidRPr="00FF76D4">
              <w:rPr>
                <w:rStyle w:val="eop"/>
                <w:rFonts w:asciiTheme="minorHAnsi" w:hAnsiTheme="minorHAnsi" w:cs="Segoe UI"/>
                <w:i/>
                <w:iCs/>
                <w:sz w:val="18"/>
                <w:szCs w:val="18"/>
              </w:rPr>
              <w:t> </w:t>
            </w:r>
          </w:p>
        </w:tc>
        <w:tc>
          <w:tcPr>
            <w:tcW w:w="545" w:type="pct"/>
          </w:tcPr>
          <w:p w14:paraId="6ECAF4E5" w14:textId="66ECCCFC" w:rsidR="00FF76D4" w:rsidRPr="00FF76D4" w:rsidRDefault="00FF76D4" w:rsidP="00FF76D4">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iCs/>
                <w:color w:val="262626"/>
                <w:sz w:val="18"/>
                <w:szCs w:val="18"/>
              </w:rPr>
            </w:pPr>
            <w:r w:rsidRPr="00FF76D4">
              <w:rPr>
                <w:rStyle w:val="normaltextrun"/>
                <w:rFonts w:cs="Segoe UI"/>
                <w:i/>
                <w:iCs/>
                <w:color w:val="262626"/>
                <w:sz w:val="18"/>
                <w:szCs w:val="18"/>
              </w:rPr>
              <w:t>minūtes</w:t>
            </w:r>
          </w:p>
        </w:tc>
        <w:tc>
          <w:tcPr>
            <w:tcW w:w="545" w:type="pct"/>
            <w:gridSpan w:val="2"/>
          </w:tcPr>
          <w:p w14:paraId="551DCA6D" w14:textId="2C8B15AA"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91</w:t>
            </w:r>
            <w:r w:rsidRPr="00FF76D4">
              <w:rPr>
                <w:rStyle w:val="eop"/>
                <w:rFonts w:cs="Segoe UI"/>
                <w:i/>
                <w:color w:val="262626"/>
                <w:sz w:val="18"/>
                <w:szCs w:val="18"/>
              </w:rPr>
              <w:t> </w:t>
            </w:r>
          </w:p>
        </w:tc>
        <w:tc>
          <w:tcPr>
            <w:tcW w:w="545" w:type="pct"/>
            <w:gridSpan w:val="2"/>
          </w:tcPr>
          <w:p w14:paraId="72EB8931" w14:textId="291241BD"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78</w:t>
            </w:r>
            <w:r w:rsidRPr="00FF76D4">
              <w:rPr>
                <w:rStyle w:val="eop"/>
                <w:rFonts w:cs="Segoe UI"/>
                <w:i/>
                <w:color w:val="262626"/>
                <w:sz w:val="18"/>
                <w:szCs w:val="18"/>
              </w:rPr>
              <w:t> </w:t>
            </w:r>
          </w:p>
        </w:tc>
        <w:tc>
          <w:tcPr>
            <w:tcW w:w="545" w:type="pct"/>
            <w:gridSpan w:val="2"/>
          </w:tcPr>
          <w:p w14:paraId="50FB1596" w14:textId="3C70B2B9"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85</w:t>
            </w:r>
            <w:r w:rsidRPr="00FF76D4">
              <w:rPr>
                <w:rStyle w:val="eop"/>
                <w:rFonts w:cs="Segoe UI"/>
                <w:i/>
                <w:color w:val="262626"/>
                <w:sz w:val="18"/>
                <w:szCs w:val="18"/>
              </w:rPr>
              <w:t> </w:t>
            </w:r>
          </w:p>
        </w:tc>
        <w:tc>
          <w:tcPr>
            <w:tcW w:w="545" w:type="pct"/>
            <w:gridSpan w:val="2"/>
          </w:tcPr>
          <w:p w14:paraId="4B77EDD7" w14:textId="4A852C7D"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71</w:t>
            </w:r>
            <w:r w:rsidRPr="00FF76D4">
              <w:rPr>
                <w:rStyle w:val="eop"/>
                <w:rFonts w:cs="Segoe UI"/>
                <w:i/>
                <w:color w:val="262626"/>
                <w:sz w:val="18"/>
                <w:szCs w:val="18"/>
              </w:rPr>
              <w:t> </w:t>
            </w:r>
          </w:p>
        </w:tc>
        <w:tc>
          <w:tcPr>
            <w:tcW w:w="545" w:type="pct"/>
            <w:gridSpan w:val="2"/>
          </w:tcPr>
          <w:p w14:paraId="52EC1C7C" w14:textId="7208839C"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58</w:t>
            </w:r>
            <w:r w:rsidRPr="00FF76D4">
              <w:rPr>
                <w:rStyle w:val="eop"/>
                <w:rFonts w:cs="Segoe UI"/>
                <w:i/>
                <w:color w:val="262626"/>
                <w:sz w:val="18"/>
                <w:szCs w:val="18"/>
              </w:rPr>
              <w:t> </w:t>
            </w:r>
          </w:p>
        </w:tc>
        <w:tc>
          <w:tcPr>
            <w:tcW w:w="935" w:type="pct"/>
          </w:tcPr>
          <w:p w14:paraId="5B3824D9" w14:textId="000CDA81" w:rsidR="00350CBB" w:rsidRPr="00C452C9" w:rsidRDefault="00350CBB" w:rsidP="00ED283A">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color w:val="4EA72E"/>
                <w:sz w:val="18"/>
                <w:szCs w:val="18"/>
              </w:rPr>
            </w:pPr>
            <w:r w:rsidRPr="00C452C9">
              <w:rPr>
                <w:rStyle w:val="normaltextrun"/>
                <w:rFonts w:cs="Segoe UI"/>
                <w:i/>
                <w:color w:val="4EA72E"/>
                <w:sz w:val="18"/>
                <w:szCs w:val="18"/>
              </w:rPr>
              <w:t>-36%</w:t>
            </w:r>
            <w:r w:rsidRPr="00C452C9">
              <w:rPr>
                <w:rStyle w:val="eop"/>
                <w:rFonts w:cs="Segoe UI"/>
                <w:i/>
                <w:color w:val="4EA72E"/>
                <w:sz w:val="18"/>
                <w:szCs w:val="18"/>
              </w:rPr>
              <w:t> </w:t>
            </w:r>
          </w:p>
        </w:tc>
      </w:tr>
      <w:tr w:rsidR="00350CBB" w14:paraId="3D878F02" w14:textId="579E9B20" w:rsidTr="005678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94" w:type="pct"/>
          </w:tcPr>
          <w:p w14:paraId="6E6F19FB" w14:textId="3491DB82" w:rsidR="00350CBB" w:rsidRPr="00FF76D4" w:rsidRDefault="00AC0D7B" w:rsidP="00FF76D4">
            <w:pPr>
              <w:jc w:val="right"/>
              <w:rPr>
                <w:i/>
                <w:sz w:val="18"/>
                <w:szCs w:val="18"/>
              </w:rPr>
            </w:pPr>
            <w:r>
              <w:rPr>
                <w:rStyle w:val="normaltextrun"/>
                <w:rFonts w:cs="Segoe UI"/>
                <w:i/>
                <w:iCs/>
                <w:sz w:val="18"/>
                <w:szCs w:val="18"/>
              </w:rPr>
              <w:t>P</w:t>
            </w:r>
            <w:r w:rsidR="00FF76D4" w:rsidRPr="00FF76D4">
              <w:rPr>
                <w:rStyle w:val="normaltextrun"/>
                <w:rFonts w:cs="Segoe UI"/>
                <w:i/>
                <w:iCs/>
                <w:sz w:val="18"/>
                <w:szCs w:val="18"/>
              </w:rPr>
              <w:t>lāns</w:t>
            </w:r>
            <w:r w:rsidR="00FF76D4" w:rsidRPr="00FF76D4">
              <w:rPr>
                <w:rStyle w:val="eop"/>
                <w:rFonts w:cs="Segoe UI"/>
                <w:i/>
                <w:iCs/>
                <w:sz w:val="18"/>
                <w:szCs w:val="18"/>
              </w:rPr>
              <w:t> </w:t>
            </w:r>
          </w:p>
        </w:tc>
        <w:tc>
          <w:tcPr>
            <w:tcW w:w="545" w:type="pct"/>
          </w:tcPr>
          <w:p w14:paraId="6B229FBC" w14:textId="4AC9B36F" w:rsidR="00FF76D4" w:rsidRPr="00FF76D4"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i/>
                <w:iCs/>
                <w:color w:val="262626"/>
                <w:sz w:val="18"/>
                <w:szCs w:val="18"/>
              </w:rPr>
            </w:pPr>
            <w:r w:rsidRPr="00FF76D4">
              <w:rPr>
                <w:rStyle w:val="normaltextrun"/>
                <w:rFonts w:cs="Segoe UI"/>
                <w:i/>
                <w:iCs/>
                <w:color w:val="262626"/>
                <w:sz w:val="18"/>
                <w:szCs w:val="18"/>
              </w:rPr>
              <w:t>minūtes</w:t>
            </w:r>
          </w:p>
        </w:tc>
        <w:tc>
          <w:tcPr>
            <w:tcW w:w="545" w:type="pct"/>
            <w:gridSpan w:val="2"/>
          </w:tcPr>
          <w:p w14:paraId="3744AB32" w14:textId="628D8B37"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102</w:t>
            </w:r>
            <w:r w:rsidRPr="00FF76D4">
              <w:rPr>
                <w:rStyle w:val="eop"/>
                <w:rFonts w:cs="Segoe UI"/>
                <w:i/>
                <w:color w:val="262626"/>
                <w:sz w:val="18"/>
                <w:szCs w:val="18"/>
              </w:rPr>
              <w:t> </w:t>
            </w:r>
          </w:p>
        </w:tc>
        <w:tc>
          <w:tcPr>
            <w:tcW w:w="545" w:type="pct"/>
            <w:gridSpan w:val="2"/>
          </w:tcPr>
          <w:p w14:paraId="60685E20" w14:textId="21510CF3"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110</w:t>
            </w:r>
            <w:r w:rsidRPr="00FF76D4">
              <w:rPr>
                <w:rStyle w:val="eop"/>
                <w:rFonts w:cs="Segoe UI"/>
                <w:i/>
                <w:color w:val="262626"/>
                <w:sz w:val="18"/>
                <w:szCs w:val="18"/>
              </w:rPr>
              <w:t> </w:t>
            </w:r>
          </w:p>
        </w:tc>
        <w:tc>
          <w:tcPr>
            <w:tcW w:w="545" w:type="pct"/>
            <w:gridSpan w:val="2"/>
          </w:tcPr>
          <w:p w14:paraId="1EEFDDF9" w14:textId="3D6A86CB"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83</w:t>
            </w:r>
            <w:r w:rsidRPr="00FF76D4">
              <w:rPr>
                <w:rStyle w:val="eop"/>
                <w:rFonts w:cs="Segoe UI"/>
                <w:i/>
                <w:color w:val="262626"/>
                <w:sz w:val="18"/>
                <w:szCs w:val="18"/>
              </w:rPr>
              <w:t> </w:t>
            </w:r>
          </w:p>
        </w:tc>
        <w:tc>
          <w:tcPr>
            <w:tcW w:w="545" w:type="pct"/>
            <w:gridSpan w:val="2"/>
          </w:tcPr>
          <w:p w14:paraId="732365F5" w14:textId="3AC1DC48"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74</w:t>
            </w:r>
            <w:r w:rsidRPr="00FF76D4">
              <w:rPr>
                <w:rStyle w:val="eop"/>
                <w:rFonts w:cs="Segoe UI"/>
                <w:i/>
                <w:color w:val="262626"/>
                <w:sz w:val="18"/>
                <w:szCs w:val="18"/>
              </w:rPr>
              <w:t> </w:t>
            </w:r>
          </w:p>
        </w:tc>
        <w:tc>
          <w:tcPr>
            <w:tcW w:w="545" w:type="pct"/>
            <w:gridSpan w:val="2"/>
          </w:tcPr>
          <w:p w14:paraId="300B534D" w14:textId="3A2C9B63"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61</w:t>
            </w:r>
            <w:r w:rsidRPr="00FF76D4">
              <w:rPr>
                <w:rStyle w:val="eop"/>
                <w:rFonts w:cs="Segoe UI"/>
                <w:i/>
                <w:color w:val="262626"/>
                <w:sz w:val="18"/>
                <w:szCs w:val="18"/>
              </w:rPr>
              <w:t> </w:t>
            </w:r>
          </w:p>
        </w:tc>
        <w:tc>
          <w:tcPr>
            <w:tcW w:w="935" w:type="pct"/>
          </w:tcPr>
          <w:p w14:paraId="7AB1EFBE" w14:textId="082743EF" w:rsidR="00350CBB" w:rsidRPr="00C452C9" w:rsidRDefault="00350CBB" w:rsidP="00ED283A">
            <w:pPr>
              <w:jc w:val="right"/>
              <w:cnfStyle w:val="000000100000" w:firstRow="0" w:lastRow="0" w:firstColumn="0" w:lastColumn="0" w:oddVBand="0" w:evenVBand="0" w:oddHBand="1" w:evenHBand="0" w:firstRowFirstColumn="0" w:firstRowLastColumn="0" w:lastRowFirstColumn="0" w:lastRowLastColumn="0"/>
              <w:rPr>
                <w:rStyle w:val="normaltextrun"/>
                <w:rFonts w:cs="Segoe UI"/>
                <w:i/>
                <w:color w:val="4EA72E"/>
                <w:sz w:val="18"/>
                <w:szCs w:val="18"/>
              </w:rPr>
            </w:pPr>
            <w:r w:rsidRPr="00C452C9">
              <w:rPr>
                <w:rStyle w:val="normaltextrun"/>
                <w:rFonts w:cs="Segoe UI"/>
                <w:i/>
                <w:color w:val="4EA72E"/>
                <w:sz w:val="18"/>
                <w:szCs w:val="18"/>
              </w:rPr>
              <w:t>-40%</w:t>
            </w:r>
            <w:r w:rsidRPr="00C452C9">
              <w:rPr>
                <w:rStyle w:val="eop"/>
                <w:rFonts w:cs="Segoe UI"/>
                <w:i/>
                <w:color w:val="4EA72E"/>
                <w:sz w:val="18"/>
                <w:szCs w:val="18"/>
              </w:rPr>
              <w:t> </w:t>
            </w:r>
          </w:p>
        </w:tc>
      </w:tr>
      <w:tr w:rsidR="00350CBB" w14:paraId="5D529429" w14:textId="04F41D06" w:rsidTr="005678A7">
        <w:tc>
          <w:tcPr>
            <w:cnfStyle w:val="001000000000" w:firstRow="0" w:lastRow="0" w:firstColumn="1" w:lastColumn="0" w:oddVBand="0" w:evenVBand="0" w:oddHBand="0" w:evenHBand="0" w:firstRowFirstColumn="0" w:firstRowLastColumn="0" w:lastRowFirstColumn="0" w:lastRowLastColumn="0"/>
            <w:tcW w:w="794" w:type="pct"/>
          </w:tcPr>
          <w:p w14:paraId="148617FF" w14:textId="1D582993" w:rsidR="00350CBB" w:rsidRPr="00FF76D4" w:rsidRDefault="00AC0D7B" w:rsidP="00FF76D4">
            <w:pPr>
              <w:jc w:val="right"/>
              <w:rPr>
                <w:i/>
                <w:sz w:val="18"/>
                <w:szCs w:val="18"/>
              </w:rPr>
            </w:pPr>
            <w:r>
              <w:rPr>
                <w:rStyle w:val="normaltextrun"/>
                <w:rFonts w:cs="Segoe UI"/>
                <w:i/>
                <w:iCs/>
                <w:sz w:val="18"/>
                <w:szCs w:val="18"/>
              </w:rPr>
              <w:t>S</w:t>
            </w:r>
            <w:r w:rsidR="00FF76D4" w:rsidRPr="00FF76D4">
              <w:rPr>
                <w:rStyle w:val="normaltextrun"/>
                <w:rFonts w:cs="Segoe UI"/>
                <w:i/>
                <w:iCs/>
                <w:sz w:val="18"/>
                <w:szCs w:val="18"/>
              </w:rPr>
              <w:t>tihija</w:t>
            </w:r>
            <w:r w:rsidR="00FF76D4" w:rsidRPr="00FF76D4">
              <w:rPr>
                <w:rStyle w:val="eop"/>
                <w:rFonts w:cs="Segoe UI"/>
                <w:i/>
                <w:iCs/>
                <w:sz w:val="18"/>
                <w:szCs w:val="18"/>
              </w:rPr>
              <w:t> </w:t>
            </w:r>
          </w:p>
        </w:tc>
        <w:tc>
          <w:tcPr>
            <w:tcW w:w="545" w:type="pct"/>
          </w:tcPr>
          <w:p w14:paraId="788A74F1" w14:textId="36F598AB" w:rsidR="00FF76D4" w:rsidRPr="00FF76D4" w:rsidRDefault="00FF76D4" w:rsidP="00FF76D4">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iCs/>
                <w:color w:val="262626"/>
                <w:sz w:val="18"/>
                <w:szCs w:val="18"/>
              </w:rPr>
            </w:pPr>
            <w:r w:rsidRPr="00FF76D4">
              <w:rPr>
                <w:rStyle w:val="normaltextrun"/>
                <w:rFonts w:cs="Segoe UI"/>
                <w:i/>
                <w:iCs/>
                <w:color w:val="262626"/>
                <w:sz w:val="18"/>
                <w:szCs w:val="18"/>
              </w:rPr>
              <w:t>minūtes</w:t>
            </w:r>
          </w:p>
        </w:tc>
        <w:tc>
          <w:tcPr>
            <w:tcW w:w="545" w:type="pct"/>
            <w:gridSpan w:val="2"/>
          </w:tcPr>
          <w:p w14:paraId="7753440F" w14:textId="234065B4"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15</w:t>
            </w:r>
            <w:r w:rsidRPr="00FF76D4">
              <w:rPr>
                <w:rStyle w:val="eop"/>
                <w:rFonts w:cs="Segoe UI"/>
                <w:i/>
                <w:color w:val="262626"/>
                <w:sz w:val="18"/>
                <w:szCs w:val="18"/>
              </w:rPr>
              <w:t> </w:t>
            </w:r>
          </w:p>
        </w:tc>
        <w:tc>
          <w:tcPr>
            <w:tcW w:w="545" w:type="pct"/>
            <w:gridSpan w:val="2"/>
          </w:tcPr>
          <w:p w14:paraId="5066FD04" w14:textId="6207E266"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53</w:t>
            </w:r>
            <w:r w:rsidRPr="00FF76D4">
              <w:rPr>
                <w:rStyle w:val="eop"/>
                <w:rFonts w:cs="Segoe UI"/>
                <w:i/>
                <w:color w:val="262626"/>
                <w:sz w:val="18"/>
                <w:szCs w:val="18"/>
              </w:rPr>
              <w:t> </w:t>
            </w:r>
          </w:p>
        </w:tc>
        <w:tc>
          <w:tcPr>
            <w:tcW w:w="545" w:type="pct"/>
            <w:gridSpan w:val="2"/>
          </w:tcPr>
          <w:p w14:paraId="1A056F2D" w14:textId="638556F8"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98</w:t>
            </w:r>
            <w:r w:rsidRPr="00FF76D4">
              <w:rPr>
                <w:rStyle w:val="eop"/>
                <w:rFonts w:cs="Segoe UI"/>
                <w:i/>
                <w:color w:val="262626"/>
                <w:sz w:val="18"/>
                <w:szCs w:val="18"/>
              </w:rPr>
              <w:t> </w:t>
            </w:r>
          </w:p>
        </w:tc>
        <w:tc>
          <w:tcPr>
            <w:tcW w:w="545" w:type="pct"/>
            <w:gridSpan w:val="2"/>
          </w:tcPr>
          <w:p w14:paraId="5D86DA54" w14:textId="0D6641DC"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70</w:t>
            </w:r>
            <w:r w:rsidRPr="00FF76D4">
              <w:rPr>
                <w:rStyle w:val="eop"/>
                <w:rFonts w:cs="Segoe UI"/>
                <w:i/>
                <w:color w:val="262626"/>
                <w:sz w:val="18"/>
                <w:szCs w:val="18"/>
              </w:rPr>
              <w:t> </w:t>
            </w:r>
          </w:p>
        </w:tc>
        <w:tc>
          <w:tcPr>
            <w:tcW w:w="545" w:type="pct"/>
            <w:gridSpan w:val="2"/>
          </w:tcPr>
          <w:p w14:paraId="19729F36" w14:textId="26F95FA1"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15</w:t>
            </w:r>
            <w:r w:rsidRPr="00FF76D4">
              <w:rPr>
                <w:rStyle w:val="eop"/>
                <w:rFonts w:cs="Segoe UI"/>
                <w:i/>
                <w:color w:val="262626"/>
                <w:sz w:val="18"/>
                <w:szCs w:val="18"/>
              </w:rPr>
              <w:t> </w:t>
            </w:r>
          </w:p>
        </w:tc>
        <w:tc>
          <w:tcPr>
            <w:tcW w:w="935" w:type="pct"/>
          </w:tcPr>
          <w:p w14:paraId="240A2E7F" w14:textId="6565DCB9" w:rsidR="00350CBB" w:rsidRPr="00C452C9" w:rsidRDefault="00350CBB" w:rsidP="00ED283A">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color w:val="4EA72E"/>
                <w:sz w:val="18"/>
                <w:szCs w:val="18"/>
              </w:rPr>
            </w:pPr>
            <w:r w:rsidRPr="00C452C9">
              <w:rPr>
                <w:rStyle w:val="normaltextrun"/>
                <w:rFonts w:cs="Segoe UI"/>
                <w:i/>
                <w:color w:val="4EA72E"/>
                <w:sz w:val="18"/>
                <w:szCs w:val="18"/>
              </w:rPr>
              <w:t>0%</w:t>
            </w:r>
            <w:r w:rsidRPr="00C452C9">
              <w:rPr>
                <w:rStyle w:val="eop"/>
                <w:rFonts w:cs="Segoe UI"/>
                <w:i/>
                <w:color w:val="4EA72E"/>
                <w:sz w:val="18"/>
                <w:szCs w:val="18"/>
              </w:rPr>
              <w:t> </w:t>
            </w:r>
          </w:p>
        </w:tc>
      </w:tr>
      <w:tr w:rsidR="00FF76D4" w:rsidRPr="00BA7415" w14:paraId="4323A404" w14:textId="77777777" w:rsidTr="005678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94" w:type="pct"/>
          </w:tcPr>
          <w:p w14:paraId="6834B1EF" w14:textId="6B8514ED" w:rsidR="00FF76D4" w:rsidRPr="00BA7415" w:rsidRDefault="00FF76D4" w:rsidP="00FF76D4">
            <w:pPr>
              <w:pStyle w:val="paragraph"/>
              <w:spacing w:before="0" w:beforeAutospacing="0" w:after="0" w:afterAutospacing="0"/>
              <w:textAlignment w:val="baseline"/>
              <w:rPr>
                <w:rStyle w:val="normaltextrun"/>
                <w:rFonts w:asciiTheme="minorHAnsi" w:eastAsiaTheme="majorEastAsia" w:hAnsiTheme="minorHAnsi" w:cs="Segoe UI"/>
                <w:b w:val="0"/>
                <w:sz w:val="18"/>
                <w:szCs w:val="18"/>
              </w:rPr>
            </w:pPr>
            <w:r>
              <w:rPr>
                <w:rStyle w:val="normaltextrun"/>
                <w:rFonts w:asciiTheme="minorHAnsi" w:eastAsiaTheme="majorEastAsia" w:hAnsiTheme="minorHAnsi" w:cs="Segoe UI"/>
                <w:sz w:val="18"/>
                <w:szCs w:val="18"/>
              </w:rPr>
              <w:t>SAIFI</w:t>
            </w:r>
            <w:r w:rsidR="00F071B5">
              <w:rPr>
                <w:rStyle w:val="normaltextrun"/>
                <w:rFonts w:asciiTheme="minorHAnsi" w:eastAsiaTheme="majorEastAsia" w:hAnsiTheme="minorHAnsi" w:cs="Segoe UI"/>
                <w:sz w:val="18"/>
                <w:szCs w:val="18"/>
              </w:rPr>
              <w:t xml:space="preserve">, </w:t>
            </w:r>
            <w:r>
              <w:rPr>
                <w:rStyle w:val="normaltextrun"/>
                <w:rFonts w:asciiTheme="minorHAnsi" w:eastAsiaTheme="majorEastAsia" w:hAnsiTheme="minorHAnsi" w:cs="Segoe UI"/>
                <w:sz w:val="18"/>
                <w:szCs w:val="18"/>
              </w:rPr>
              <w:t>kopā</w:t>
            </w:r>
          </w:p>
        </w:tc>
        <w:tc>
          <w:tcPr>
            <w:tcW w:w="545" w:type="pct"/>
          </w:tcPr>
          <w:p w14:paraId="7E079050" w14:textId="14C21CAB" w:rsidR="00FF76D4" w:rsidRPr="00D00F0B"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D00F0B">
              <w:rPr>
                <w:rStyle w:val="normaltextrun"/>
                <w:rFonts w:cs="Segoe UI"/>
                <w:b/>
                <w:bCs/>
                <w:color w:val="262626"/>
                <w:sz w:val="18"/>
                <w:szCs w:val="18"/>
              </w:rPr>
              <w:t>reizes</w:t>
            </w:r>
          </w:p>
        </w:tc>
        <w:tc>
          <w:tcPr>
            <w:tcW w:w="545" w:type="pct"/>
            <w:gridSpan w:val="2"/>
          </w:tcPr>
          <w:p w14:paraId="03383EA8" w14:textId="75D28404"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w:t>
            </w:r>
            <w:r w:rsidRPr="00BA7415">
              <w:rPr>
                <w:rStyle w:val="normaltextrun"/>
                <w:rFonts w:cs="Segoe UI"/>
                <w:b/>
                <w:bCs/>
                <w:color w:val="262626"/>
                <w:sz w:val="18"/>
                <w:szCs w:val="18"/>
              </w:rPr>
              <w:t>,</w:t>
            </w:r>
            <w:r w:rsidRPr="00BA7415">
              <w:rPr>
                <w:rStyle w:val="normaltextrun"/>
                <w:rFonts w:cs="Segoe UI"/>
                <w:b/>
                <w:color w:val="262626"/>
                <w:sz w:val="18"/>
                <w:szCs w:val="18"/>
              </w:rPr>
              <w:t>3</w:t>
            </w:r>
            <w:r w:rsidRPr="00BA7415">
              <w:rPr>
                <w:rStyle w:val="eop"/>
                <w:rFonts w:cs="Segoe UI"/>
                <w:b/>
                <w:color w:val="262626"/>
                <w:sz w:val="18"/>
                <w:szCs w:val="18"/>
              </w:rPr>
              <w:t> </w:t>
            </w:r>
          </w:p>
        </w:tc>
        <w:tc>
          <w:tcPr>
            <w:tcW w:w="545" w:type="pct"/>
            <w:gridSpan w:val="2"/>
          </w:tcPr>
          <w:p w14:paraId="1FC87499" w14:textId="281F7AA0"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w:t>
            </w:r>
            <w:r w:rsidRPr="00BA7415">
              <w:rPr>
                <w:rStyle w:val="normaltextrun"/>
                <w:rFonts w:cs="Segoe UI"/>
                <w:b/>
                <w:bCs/>
                <w:color w:val="262626"/>
                <w:sz w:val="18"/>
                <w:szCs w:val="18"/>
              </w:rPr>
              <w:t>,</w:t>
            </w:r>
            <w:r w:rsidRPr="00BA7415">
              <w:rPr>
                <w:rStyle w:val="normaltextrun"/>
                <w:rFonts w:cs="Segoe UI"/>
                <w:b/>
                <w:color w:val="262626"/>
                <w:sz w:val="18"/>
                <w:szCs w:val="18"/>
              </w:rPr>
              <w:t>5</w:t>
            </w:r>
            <w:r w:rsidRPr="00BA7415">
              <w:rPr>
                <w:rStyle w:val="eop"/>
                <w:rFonts w:cs="Segoe UI"/>
                <w:b/>
                <w:color w:val="262626"/>
                <w:sz w:val="18"/>
                <w:szCs w:val="18"/>
              </w:rPr>
              <w:t> </w:t>
            </w:r>
          </w:p>
        </w:tc>
        <w:tc>
          <w:tcPr>
            <w:tcW w:w="545" w:type="pct"/>
            <w:gridSpan w:val="2"/>
          </w:tcPr>
          <w:p w14:paraId="682DC296" w14:textId="5AB018A0"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w:t>
            </w:r>
            <w:r w:rsidRPr="00BA7415">
              <w:rPr>
                <w:rStyle w:val="normaltextrun"/>
                <w:rFonts w:cs="Segoe UI"/>
                <w:b/>
                <w:bCs/>
                <w:color w:val="262626"/>
                <w:sz w:val="18"/>
                <w:szCs w:val="18"/>
              </w:rPr>
              <w:t>,</w:t>
            </w:r>
            <w:r w:rsidRPr="00BA7415">
              <w:rPr>
                <w:rStyle w:val="normaltextrun"/>
                <w:rFonts w:cs="Segoe UI"/>
                <w:b/>
                <w:color w:val="262626"/>
                <w:sz w:val="18"/>
                <w:szCs w:val="18"/>
              </w:rPr>
              <w:t>7</w:t>
            </w:r>
            <w:r w:rsidRPr="00BA7415">
              <w:rPr>
                <w:rStyle w:val="eop"/>
                <w:rFonts w:cs="Segoe UI"/>
                <w:b/>
                <w:color w:val="262626"/>
                <w:sz w:val="18"/>
                <w:szCs w:val="18"/>
              </w:rPr>
              <w:t> </w:t>
            </w:r>
          </w:p>
        </w:tc>
        <w:tc>
          <w:tcPr>
            <w:tcW w:w="545" w:type="pct"/>
            <w:gridSpan w:val="2"/>
          </w:tcPr>
          <w:p w14:paraId="3E8EDD64" w14:textId="30AD9D6C"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2</w:t>
            </w:r>
            <w:r w:rsidRPr="00BA7415">
              <w:rPr>
                <w:rStyle w:val="normaltextrun"/>
                <w:rFonts w:cs="Segoe UI"/>
                <w:b/>
                <w:bCs/>
                <w:color w:val="262626"/>
                <w:sz w:val="18"/>
                <w:szCs w:val="18"/>
              </w:rPr>
              <w:t>,</w:t>
            </w:r>
            <w:r w:rsidRPr="00BA7415">
              <w:rPr>
                <w:rStyle w:val="normaltextrun"/>
                <w:rFonts w:cs="Segoe UI"/>
                <w:b/>
                <w:color w:val="262626"/>
                <w:sz w:val="18"/>
                <w:szCs w:val="18"/>
              </w:rPr>
              <w:t>2</w:t>
            </w:r>
            <w:r w:rsidRPr="00BA7415">
              <w:rPr>
                <w:rStyle w:val="eop"/>
                <w:rFonts w:cs="Segoe UI"/>
                <w:b/>
                <w:color w:val="262626"/>
                <w:sz w:val="18"/>
                <w:szCs w:val="18"/>
              </w:rPr>
              <w:t> </w:t>
            </w:r>
          </w:p>
        </w:tc>
        <w:tc>
          <w:tcPr>
            <w:tcW w:w="545" w:type="pct"/>
            <w:gridSpan w:val="2"/>
          </w:tcPr>
          <w:p w14:paraId="09D02A8F" w14:textId="0F7D1646" w:rsidR="00FF76D4" w:rsidRPr="00BA7415"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262626"/>
                <w:sz w:val="18"/>
                <w:szCs w:val="18"/>
              </w:rPr>
            </w:pPr>
            <w:r w:rsidRPr="00BA7415">
              <w:rPr>
                <w:rStyle w:val="normaltextrun"/>
                <w:rFonts w:cs="Segoe UI"/>
                <w:b/>
                <w:color w:val="262626"/>
                <w:sz w:val="18"/>
                <w:szCs w:val="18"/>
              </w:rPr>
              <w:t>1</w:t>
            </w:r>
            <w:r w:rsidRPr="00BA7415">
              <w:rPr>
                <w:rStyle w:val="normaltextrun"/>
                <w:rFonts w:cs="Segoe UI"/>
                <w:b/>
                <w:bCs/>
                <w:color w:val="262626"/>
                <w:sz w:val="18"/>
                <w:szCs w:val="18"/>
              </w:rPr>
              <w:t>,</w:t>
            </w:r>
            <w:r w:rsidRPr="00BA7415">
              <w:rPr>
                <w:rStyle w:val="normaltextrun"/>
                <w:rFonts w:cs="Segoe UI"/>
                <w:b/>
                <w:color w:val="262626"/>
                <w:sz w:val="18"/>
                <w:szCs w:val="18"/>
              </w:rPr>
              <w:t>7</w:t>
            </w:r>
            <w:r w:rsidRPr="00BA7415">
              <w:rPr>
                <w:rStyle w:val="eop"/>
                <w:rFonts w:cs="Segoe UI"/>
                <w:b/>
                <w:color w:val="262626"/>
                <w:sz w:val="18"/>
                <w:szCs w:val="18"/>
              </w:rPr>
              <w:t> </w:t>
            </w:r>
          </w:p>
        </w:tc>
        <w:tc>
          <w:tcPr>
            <w:tcW w:w="935" w:type="pct"/>
          </w:tcPr>
          <w:p w14:paraId="11FD72A3" w14:textId="4CCC2D55" w:rsidR="00FF76D4" w:rsidRPr="00C452C9"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color w:val="4EA72E"/>
                <w:sz w:val="18"/>
                <w:szCs w:val="18"/>
              </w:rPr>
            </w:pPr>
            <w:r w:rsidRPr="00C452C9">
              <w:rPr>
                <w:rStyle w:val="normaltextrun"/>
                <w:rFonts w:cs="Segoe UI"/>
                <w:b/>
                <w:color w:val="4EA72E"/>
                <w:sz w:val="18"/>
                <w:szCs w:val="18"/>
              </w:rPr>
              <w:t>-26%</w:t>
            </w:r>
            <w:r w:rsidRPr="00C452C9">
              <w:rPr>
                <w:rStyle w:val="eop"/>
                <w:rFonts w:cs="Segoe UI"/>
                <w:b/>
                <w:color w:val="4EA72E"/>
                <w:sz w:val="18"/>
                <w:szCs w:val="18"/>
              </w:rPr>
              <w:t> </w:t>
            </w:r>
          </w:p>
        </w:tc>
      </w:tr>
      <w:tr w:rsidR="00350CBB" w14:paraId="1B993214" w14:textId="6D6A00ED" w:rsidTr="005678A7">
        <w:tc>
          <w:tcPr>
            <w:cnfStyle w:val="001000000000" w:firstRow="0" w:lastRow="0" w:firstColumn="1" w:lastColumn="0" w:oddVBand="0" w:evenVBand="0" w:oddHBand="0" w:evenHBand="0" w:firstRowFirstColumn="0" w:firstRowLastColumn="0" w:lastRowFirstColumn="0" w:lastRowLastColumn="0"/>
            <w:tcW w:w="794" w:type="pct"/>
          </w:tcPr>
          <w:p w14:paraId="54843EB7" w14:textId="1EBB97D6" w:rsidR="00350CBB" w:rsidRPr="00FF76D4" w:rsidRDefault="00AC0D7B" w:rsidP="00FF76D4">
            <w:pPr>
              <w:pStyle w:val="paragraph"/>
              <w:spacing w:before="0" w:beforeAutospacing="0" w:after="0" w:afterAutospacing="0"/>
              <w:jc w:val="right"/>
              <w:textAlignment w:val="baseline"/>
              <w:divId w:val="1392073755"/>
              <w:rPr>
                <w:rFonts w:asciiTheme="minorHAnsi" w:hAnsiTheme="minorHAnsi" w:cs="Segoe UI"/>
                <w:i/>
                <w:sz w:val="18"/>
                <w:szCs w:val="18"/>
              </w:rPr>
            </w:pPr>
            <w:r>
              <w:rPr>
                <w:rStyle w:val="normaltextrun"/>
                <w:rFonts w:asciiTheme="minorHAnsi" w:hAnsiTheme="minorHAnsi" w:cs="Segoe UI"/>
                <w:i/>
                <w:iCs/>
                <w:sz w:val="18"/>
                <w:szCs w:val="18"/>
              </w:rPr>
              <w:t>N</w:t>
            </w:r>
            <w:r w:rsidRPr="00FF76D4">
              <w:rPr>
                <w:rStyle w:val="normaltextrun"/>
                <w:rFonts w:asciiTheme="minorHAnsi" w:hAnsiTheme="minorHAnsi" w:cs="Segoe UI"/>
                <w:i/>
                <w:iCs/>
                <w:sz w:val="18"/>
                <w:szCs w:val="18"/>
              </w:rPr>
              <w:t>eplāns</w:t>
            </w:r>
            <w:r w:rsidRPr="00FF76D4">
              <w:rPr>
                <w:rStyle w:val="eop"/>
                <w:rFonts w:asciiTheme="minorHAnsi" w:hAnsiTheme="minorHAnsi" w:cs="Segoe UI"/>
                <w:i/>
                <w:iCs/>
                <w:sz w:val="18"/>
                <w:szCs w:val="18"/>
              </w:rPr>
              <w:t> </w:t>
            </w:r>
          </w:p>
        </w:tc>
        <w:tc>
          <w:tcPr>
            <w:tcW w:w="545" w:type="pct"/>
          </w:tcPr>
          <w:p w14:paraId="0EC559FE" w14:textId="4A68E6A6" w:rsidR="00FF76D4" w:rsidRPr="00FF76D4" w:rsidRDefault="00FF76D4" w:rsidP="00FF76D4">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iCs/>
                <w:color w:val="262626"/>
                <w:sz w:val="18"/>
                <w:szCs w:val="18"/>
              </w:rPr>
            </w:pPr>
            <w:r w:rsidRPr="00FF76D4">
              <w:rPr>
                <w:rStyle w:val="normaltextrun"/>
                <w:rFonts w:cs="Segoe UI"/>
                <w:i/>
                <w:iCs/>
                <w:color w:val="262626"/>
                <w:sz w:val="18"/>
                <w:szCs w:val="18"/>
              </w:rPr>
              <w:t>reizes</w:t>
            </w:r>
          </w:p>
        </w:tc>
        <w:tc>
          <w:tcPr>
            <w:tcW w:w="545" w:type="pct"/>
            <w:gridSpan w:val="2"/>
          </w:tcPr>
          <w:p w14:paraId="7066C32D" w14:textId="538ACC1D"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w:t>
            </w:r>
            <w:r w:rsidR="00043A69" w:rsidRPr="00FF76D4">
              <w:rPr>
                <w:rStyle w:val="normaltextrun"/>
                <w:rFonts w:cs="Segoe UI"/>
                <w:i/>
                <w:color w:val="262626"/>
                <w:sz w:val="18"/>
                <w:szCs w:val="18"/>
              </w:rPr>
              <w:t>,</w:t>
            </w:r>
            <w:r w:rsidRPr="00FF76D4">
              <w:rPr>
                <w:rStyle w:val="normaltextrun"/>
                <w:rFonts w:cs="Segoe UI"/>
                <w:i/>
                <w:color w:val="262626"/>
                <w:sz w:val="18"/>
                <w:szCs w:val="18"/>
              </w:rPr>
              <w:t>7</w:t>
            </w:r>
            <w:r w:rsidRPr="00FF76D4">
              <w:rPr>
                <w:rStyle w:val="eop"/>
                <w:rFonts w:cs="Segoe UI"/>
                <w:i/>
                <w:color w:val="262626"/>
                <w:sz w:val="18"/>
                <w:szCs w:val="18"/>
              </w:rPr>
              <w:t> </w:t>
            </w:r>
          </w:p>
        </w:tc>
        <w:tc>
          <w:tcPr>
            <w:tcW w:w="545" w:type="pct"/>
            <w:gridSpan w:val="2"/>
          </w:tcPr>
          <w:p w14:paraId="315A873D" w14:textId="22CB5271"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w:t>
            </w:r>
            <w:r w:rsidR="00043A69" w:rsidRPr="00FF76D4">
              <w:rPr>
                <w:rStyle w:val="normaltextrun"/>
                <w:rFonts w:cs="Segoe UI"/>
                <w:i/>
                <w:color w:val="262626"/>
                <w:sz w:val="18"/>
                <w:szCs w:val="18"/>
              </w:rPr>
              <w:t>,</w:t>
            </w:r>
            <w:r w:rsidRPr="00FF76D4">
              <w:rPr>
                <w:rStyle w:val="normaltextrun"/>
                <w:rFonts w:cs="Segoe UI"/>
                <w:i/>
                <w:color w:val="262626"/>
                <w:sz w:val="18"/>
                <w:szCs w:val="18"/>
              </w:rPr>
              <w:t>4</w:t>
            </w:r>
            <w:r w:rsidRPr="00FF76D4">
              <w:rPr>
                <w:rStyle w:val="eop"/>
                <w:rFonts w:cs="Segoe UI"/>
                <w:i/>
                <w:color w:val="262626"/>
                <w:sz w:val="18"/>
                <w:szCs w:val="18"/>
              </w:rPr>
              <w:t> </w:t>
            </w:r>
          </w:p>
        </w:tc>
        <w:tc>
          <w:tcPr>
            <w:tcW w:w="545" w:type="pct"/>
            <w:gridSpan w:val="2"/>
          </w:tcPr>
          <w:p w14:paraId="79030C98" w14:textId="77323C4C"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w:t>
            </w:r>
            <w:r w:rsidR="00043A69" w:rsidRPr="00FF76D4">
              <w:rPr>
                <w:rStyle w:val="normaltextrun"/>
                <w:rFonts w:cs="Segoe UI"/>
                <w:i/>
                <w:color w:val="262626"/>
                <w:sz w:val="18"/>
                <w:szCs w:val="18"/>
              </w:rPr>
              <w:t>,</w:t>
            </w:r>
            <w:r w:rsidRPr="00FF76D4">
              <w:rPr>
                <w:rStyle w:val="normaltextrun"/>
                <w:rFonts w:cs="Segoe UI"/>
                <w:i/>
                <w:color w:val="262626"/>
                <w:sz w:val="18"/>
                <w:szCs w:val="18"/>
              </w:rPr>
              <w:t>5</w:t>
            </w:r>
            <w:r w:rsidRPr="00FF76D4">
              <w:rPr>
                <w:rStyle w:val="eop"/>
                <w:rFonts w:cs="Segoe UI"/>
                <w:i/>
                <w:color w:val="262626"/>
                <w:sz w:val="18"/>
                <w:szCs w:val="18"/>
              </w:rPr>
              <w:t> </w:t>
            </w:r>
          </w:p>
        </w:tc>
        <w:tc>
          <w:tcPr>
            <w:tcW w:w="545" w:type="pct"/>
            <w:gridSpan w:val="2"/>
          </w:tcPr>
          <w:p w14:paraId="05071078" w14:textId="009FA586"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w:t>
            </w:r>
            <w:r w:rsidR="00043A69" w:rsidRPr="00FF76D4">
              <w:rPr>
                <w:rStyle w:val="normaltextrun"/>
                <w:rFonts w:cs="Segoe UI"/>
                <w:i/>
                <w:color w:val="262626"/>
                <w:sz w:val="18"/>
                <w:szCs w:val="18"/>
              </w:rPr>
              <w:t>,</w:t>
            </w:r>
            <w:r w:rsidRPr="00FF76D4">
              <w:rPr>
                <w:rStyle w:val="normaltextrun"/>
                <w:rFonts w:cs="Segoe UI"/>
                <w:i/>
                <w:color w:val="262626"/>
                <w:sz w:val="18"/>
                <w:szCs w:val="18"/>
              </w:rPr>
              <w:t>3</w:t>
            </w:r>
            <w:r w:rsidRPr="00FF76D4">
              <w:rPr>
                <w:rStyle w:val="eop"/>
                <w:rFonts w:cs="Segoe UI"/>
                <w:i/>
                <w:color w:val="262626"/>
                <w:sz w:val="18"/>
                <w:szCs w:val="18"/>
              </w:rPr>
              <w:t> </w:t>
            </w:r>
          </w:p>
        </w:tc>
        <w:tc>
          <w:tcPr>
            <w:tcW w:w="545" w:type="pct"/>
            <w:gridSpan w:val="2"/>
          </w:tcPr>
          <w:p w14:paraId="7B0F78C6" w14:textId="479BB34D"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1</w:t>
            </w:r>
            <w:r w:rsidR="00043A69" w:rsidRPr="00FF76D4">
              <w:rPr>
                <w:rStyle w:val="normaltextrun"/>
                <w:rFonts w:cs="Segoe UI"/>
                <w:i/>
                <w:color w:val="262626"/>
                <w:sz w:val="18"/>
                <w:szCs w:val="18"/>
              </w:rPr>
              <w:t>,</w:t>
            </w:r>
            <w:r w:rsidRPr="00FF76D4">
              <w:rPr>
                <w:rStyle w:val="normaltextrun"/>
                <w:rFonts w:cs="Segoe UI"/>
                <w:i/>
                <w:color w:val="262626"/>
                <w:sz w:val="18"/>
                <w:szCs w:val="18"/>
              </w:rPr>
              <w:t>1</w:t>
            </w:r>
            <w:r w:rsidRPr="00FF76D4">
              <w:rPr>
                <w:rStyle w:val="eop"/>
                <w:rFonts w:cs="Segoe UI"/>
                <w:i/>
                <w:color w:val="262626"/>
                <w:sz w:val="18"/>
                <w:szCs w:val="18"/>
              </w:rPr>
              <w:t> </w:t>
            </w:r>
          </w:p>
        </w:tc>
        <w:tc>
          <w:tcPr>
            <w:tcW w:w="935" w:type="pct"/>
          </w:tcPr>
          <w:p w14:paraId="16B27458" w14:textId="766E51A9" w:rsidR="00350CBB" w:rsidRPr="00C452C9" w:rsidRDefault="00350CBB" w:rsidP="00ED283A">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color w:val="4EA72E"/>
                <w:sz w:val="18"/>
                <w:szCs w:val="18"/>
              </w:rPr>
            </w:pPr>
            <w:r w:rsidRPr="00C452C9">
              <w:rPr>
                <w:rStyle w:val="normaltextrun"/>
                <w:rFonts w:cs="Segoe UI"/>
                <w:i/>
                <w:color w:val="4EA72E"/>
                <w:sz w:val="18"/>
                <w:szCs w:val="18"/>
              </w:rPr>
              <w:t>-35%</w:t>
            </w:r>
            <w:r w:rsidRPr="00C452C9">
              <w:rPr>
                <w:rStyle w:val="eop"/>
                <w:rFonts w:cs="Segoe UI"/>
                <w:i/>
                <w:color w:val="4EA72E"/>
                <w:sz w:val="18"/>
                <w:szCs w:val="18"/>
              </w:rPr>
              <w:t> </w:t>
            </w:r>
          </w:p>
        </w:tc>
      </w:tr>
      <w:tr w:rsidR="00350CBB" w14:paraId="411DB6E7" w14:textId="048B11B3" w:rsidTr="005678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94" w:type="pct"/>
          </w:tcPr>
          <w:p w14:paraId="58A0116D" w14:textId="69C2A5D9" w:rsidR="00350CBB" w:rsidRPr="00FF76D4" w:rsidRDefault="00AC0D7B" w:rsidP="00FF76D4">
            <w:pPr>
              <w:jc w:val="right"/>
              <w:rPr>
                <w:i/>
                <w:sz w:val="18"/>
                <w:szCs w:val="18"/>
              </w:rPr>
            </w:pPr>
            <w:r>
              <w:rPr>
                <w:rStyle w:val="normaltextrun"/>
                <w:rFonts w:cs="Segoe UI"/>
                <w:i/>
                <w:iCs/>
                <w:sz w:val="18"/>
                <w:szCs w:val="18"/>
              </w:rPr>
              <w:t>P</w:t>
            </w:r>
            <w:r w:rsidRPr="00FF76D4">
              <w:rPr>
                <w:rStyle w:val="normaltextrun"/>
                <w:rFonts w:cs="Segoe UI"/>
                <w:i/>
                <w:iCs/>
                <w:sz w:val="18"/>
                <w:szCs w:val="18"/>
              </w:rPr>
              <w:t>lāns</w:t>
            </w:r>
            <w:r w:rsidRPr="00FF76D4">
              <w:rPr>
                <w:rStyle w:val="eop"/>
                <w:rFonts w:cs="Segoe UI"/>
                <w:i/>
                <w:iCs/>
                <w:sz w:val="18"/>
                <w:szCs w:val="18"/>
              </w:rPr>
              <w:t> </w:t>
            </w:r>
          </w:p>
        </w:tc>
        <w:tc>
          <w:tcPr>
            <w:tcW w:w="545" w:type="pct"/>
          </w:tcPr>
          <w:p w14:paraId="11545145" w14:textId="4BCFB4E3" w:rsidR="00FF76D4" w:rsidRPr="00FF76D4" w:rsidRDefault="00FF76D4" w:rsidP="00FF76D4">
            <w:pPr>
              <w:jc w:val="right"/>
              <w:cnfStyle w:val="000000100000" w:firstRow="0" w:lastRow="0" w:firstColumn="0" w:lastColumn="0" w:oddVBand="0" w:evenVBand="0" w:oddHBand="1" w:evenHBand="0" w:firstRowFirstColumn="0" w:firstRowLastColumn="0" w:lastRowFirstColumn="0" w:lastRowLastColumn="0"/>
              <w:rPr>
                <w:rStyle w:val="normaltextrun"/>
                <w:rFonts w:cs="Segoe UI"/>
                <w:i/>
                <w:iCs/>
                <w:color w:val="262626"/>
                <w:sz w:val="18"/>
                <w:szCs w:val="18"/>
              </w:rPr>
            </w:pPr>
            <w:r w:rsidRPr="00FF76D4">
              <w:rPr>
                <w:rStyle w:val="normaltextrun"/>
                <w:rFonts w:cs="Segoe UI"/>
                <w:i/>
                <w:iCs/>
                <w:color w:val="262626"/>
                <w:sz w:val="18"/>
                <w:szCs w:val="18"/>
              </w:rPr>
              <w:t>reizes</w:t>
            </w:r>
          </w:p>
        </w:tc>
        <w:tc>
          <w:tcPr>
            <w:tcW w:w="545" w:type="pct"/>
            <w:gridSpan w:val="2"/>
          </w:tcPr>
          <w:p w14:paraId="0FC965E2" w14:textId="5D9752E7"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5</w:t>
            </w:r>
            <w:r w:rsidRPr="00FF76D4">
              <w:rPr>
                <w:rStyle w:val="eop"/>
                <w:rFonts w:cs="Segoe UI"/>
                <w:i/>
                <w:color w:val="262626"/>
                <w:sz w:val="18"/>
                <w:szCs w:val="18"/>
              </w:rPr>
              <w:t> </w:t>
            </w:r>
          </w:p>
        </w:tc>
        <w:tc>
          <w:tcPr>
            <w:tcW w:w="545" w:type="pct"/>
            <w:gridSpan w:val="2"/>
          </w:tcPr>
          <w:p w14:paraId="3C563611" w14:textId="6F1E2469"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5</w:t>
            </w:r>
            <w:r w:rsidRPr="00FF76D4">
              <w:rPr>
                <w:rStyle w:val="eop"/>
                <w:rFonts w:cs="Segoe UI"/>
                <w:i/>
                <w:color w:val="262626"/>
                <w:sz w:val="18"/>
                <w:szCs w:val="18"/>
              </w:rPr>
              <w:t> </w:t>
            </w:r>
          </w:p>
        </w:tc>
        <w:tc>
          <w:tcPr>
            <w:tcW w:w="545" w:type="pct"/>
            <w:gridSpan w:val="2"/>
          </w:tcPr>
          <w:p w14:paraId="5264EF09" w14:textId="1257C79A"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5</w:t>
            </w:r>
            <w:r w:rsidRPr="00FF76D4">
              <w:rPr>
                <w:rStyle w:val="eop"/>
                <w:rFonts w:cs="Segoe UI"/>
                <w:i/>
                <w:color w:val="262626"/>
                <w:sz w:val="18"/>
                <w:szCs w:val="18"/>
              </w:rPr>
              <w:t> </w:t>
            </w:r>
          </w:p>
        </w:tc>
        <w:tc>
          <w:tcPr>
            <w:tcW w:w="545" w:type="pct"/>
            <w:gridSpan w:val="2"/>
          </w:tcPr>
          <w:p w14:paraId="05330357" w14:textId="74D886C4"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5</w:t>
            </w:r>
            <w:r w:rsidRPr="00FF76D4">
              <w:rPr>
                <w:rStyle w:val="eop"/>
                <w:rFonts w:cs="Segoe UI"/>
                <w:i/>
                <w:color w:val="262626"/>
                <w:sz w:val="18"/>
                <w:szCs w:val="18"/>
              </w:rPr>
              <w:t> </w:t>
            </w:r>
          </w:p>
        </w:tc>
        <w:tc>
          <w:tcPr>
            <w:tcW w:w="545" w:type="pct"/>
            <w:gridSpan w:val="2"/>
          </w:tcPr>
          <w:p w14:paraId="1113D6A2" w14:textId="53F4FE46" w:rsidR="00350CBB" w:rsidRPr="00FF76D4" w:rsidRDefault="00350CBB" w:rsidP="00ED283A">
            <w:pPr>
              <w:jc w:val="right"/>
              <w:cnfStyle w:val="000000100000" w:firstRow="0" w:lastRow="0" w:firstColumn="0" w:lastColumn="0" w:oddVBand="0" w:evenVBand="0" w:oddHBand="1"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4</w:t>
            </w:r>
            <w:r w:rsidRPr="00FF76D4">
              <w:rPr>
                <w:rStyle w:val="eop"/>
                <w:rFonts w:cs="Segoe UI"/>
                <w:i/>
                <w:color w:val="262626"/>
                <w:sz w:val="18"/>
                <w:szCs w:val="18"/>
              </w:rPr>
              <w:t> </w:t>
            </w:r>
          </w:p>
        </w:tc>
        <w:tc>
          <w:tcPr>
            <w:tcW w:w="935" w:type="pct"/>
          </w:tcPr>
          <w:p w14:paraId="6632BB5E" w14:textId="013FCA91" w:rsidR="00350CBB" w:rsidRPr="00C452C9" w:rsidRDefault="00350CBB" w:rsidP="00ED283A">
            <w:pPr>
              <w:jc w:val="right"/>
              <w:cnfStyle w:val="000000100000" w:firstRow="0" w:lastRow="0" w:firstColumn="0" w:lastColumn="0" w:oddVBand="0" w:evenVBand="0" w:oddHBand="1" w:evenHBand="0" w:firstRowFirstColumn="0" w:firstRowLastColumn="0" w:lastRowFirstColumn="0" w:lastRowLastColumn="0"/>
              <w:rPr>
                <w:rStyle w:val="normaltextrun"/>
                <w:rFonts w:cs="Segoe UI"/>
                <w:i/>
                <w:color w:val="4EA72E"/>
                <w:sz w:val="18"/>
                <w:szCs w:val="18"/>
              </w:rPr>
            </w:pPr>
            <w:r w:rsidRPr="00C452C9">
              <w:rPr>
                <w:rStyle w:val="normaltextrun"/>
                <w:rFonts w:cs="Segoe UI"/>
                <w:i/>
                <w:color w:val="4EA72E"/>
                <w:sz w:val="18"/>
                <w:szCs w:val="18"/>
              </w:rPr>
              <w:t>-20%</w:t>
            </w:r>
            <w:r w:rsidRPr="00C452C9">
              <w:rPr>
                <w:rStyle w:val="eop"/>
                <w:rFonts w:cs="Segoe UI"/>
                <w:i/>
                <w:color w:val="4EA72E"/>
                <w:sz w:val="18"/>
                <w:szCs w:val="18"/>
              </w:rPr>
              <w:t> </w:t>
            </w:r>
          </w:p>
        </w:tc>
      </w:tr>
      <w:tr w:rsidR="00350CBB" w14:paraId="50998D04" w14:textId="4B076A69" w:rsidTr="005678A7">
        <w:tc>
          <w:tcPr>
            <w:cnfStyle w:val="001000000000" w:firstRow="0" w:lastRow="0" w:firstColumn="1" w:lastColumn="0" w:oddVBand="0" w:evenVBand="0" w:oddHBand="0" w:evenHBand="0" w:firstRowFirstColumn="0" w:firstRowLastColumn="0" w:lastRowFirstColumn="0" w:lastRowLastColumn="0"/>
            <w:tcW w:w="794" w:type="pct"/>
          </w:tcPr>
          <w:p w14:paraId="691862C1" w14:textId="1273460B" w:rsidR="00350CBB" w:rsidRPr="00FF76D4" w:rsidRDefault="00AC0D7B" w:rsidP="00FF76D4">
            <w:pPr>
              <w:jc w:val="right"/>
              <w:rPr>
                <w:i/>
                <w:sz w:val="18"/>
                <w:szCs w:val="18"/>
              </w:rPr>
            </w:pPr>
            <w:r>
              <w:rPr>
                <w:rStyle w:val="normaltextrun"/>
                <w:rFonts w:cs="Segoe UI"/>
                <w:i/>
                <w:iCs/>
                <w:sz w:val="18"/>
                <w:szCs w:val="18"/>
              </w:rPr>
              <w:t>S</w:t>
            </w:r>
            <w:r w:rsidRPr="00FF76D4">
              <w:rPr>
                <w:rStyle w:val="normaltextrun"/>
                <w:rFonts w:cs="Segoe UI"/>
                <w:i/>
                <w:iCs/>
                <w:sz w:val="18"/>
                <w:szCs w:val="18"/>
              </w:rPr>
              <w:t>tihija</w:t>
            </w:r>
            <w:r w:rsidRPr="00FF76D4">
              <w:rPr>
                <w:rStyle w:val="eop"/>
                <w:rFonts w:cs="Segoe UI"/>
                <w:i/>
                <w:iCs/>
                <w:sz w:val="18"/>
                <w:szCs w:val="18"/>
              </w:rPr>
              <w:t> </w:t>
            </w:r>
          </w:p>
        </w:tc>
        <w:tc>
          <w:tcPr>
            <w:tcW w:w="545" w:type="pct"/>
          </w:tcPr>
          <w:p w14:paraId="51E13176" w14:textId="7A5B57BB" w:rsidR="00FF76D4" w:rsidRPr="00FF76D4" w:rsidRDefault="00FF76D4" w:rsidP="00FF76D4">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iCs/>
                <w:color w:val="262626"/>
                <w:sz w:val="18"/>
                <w:szCs w:val="18"/>
              </w:rPr>
            </w:pPr>
            <w:r w:rsidRPr="00FF76D4">
              <w:rPr>
                <w:rStyle w:val="normaltextrun"/>
                <w:rFonts w:cs="Segoe UI"/>
                <w:i/>
                <w:iCs/>
                <w:color w:val="262626"/>
                <w:sz w:val="18"/>
                <w:szCs w:val="18"/>
              </w:rPr>
              <w:t>reizes</w:t>
            </w:r>
          </w:p>
        </w:tc>
        <w:tc>
          <w:tcPr>
            <w:tcW w:w="545" w:type="pct"/>
            <w:gridSpan w:val="2"/>
          </w:tcPr>
          <w:p w14:paraId="67918317" w14:textId="75CCEE5C"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2</w:t>
            </w:r>
            <w:r w:rsidRPr="00FF76D4">
              <w:rPr>
                <w:rStyle w:val="eop"/>
                <w:rFonts w:cs="Segoe UI"/>
                <w:i/>
                <w:color w:val="262626"/>
                <w:sz w:val="18"/>
                <w:szCs w:val="18"/>
              </w:rPr>
              <w:t> </w:t>
            </w:r>
          </w:p>
        </w:tc>
        <w:tc>
          <w:tcPr>
            <w:tcW w:w="545" w:type="pct"/>
            <w:gridSpan w:val="2"/>
          </w:tcPr>
          <w:p w14:paraId="545F08A8" w14:textId="511F590B"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5</w:t>
            </w:r>
            <w:r w:rsidRPr="00FF76D4">
              <w:rPr>
                <w:rStyle w:val="eop"/>
                <w:rFonts w:cs="Segoe UI"/>
                <w:i/>
                <w:color w:val="262626"/>
                <w:sz w:val="18"/>
                <w:szCs w:val="18"/>
              </w:rPr>
              <w:t> </w:t>
            </w:r>
          </w:p>
        </w:tc>
        <w:tc>
          <w:tcPr>
            <w:tcW w:w="545" w:type="pct"/>
            <w:gridSpan w:val="2"/>
          </w:tcPr>
          <w:p w14:paraId="5CDC062C" w14:textId="556312FB"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7</w:t>
            </w:r>
            <w:r w:rsidRPr="00FF76D4">
              <w:rPr>
                <w:rStyle w:val="eop"/>
                <w:rFonts w:cs="Segoe UI"/>
                <w:i/>
                <w:color w:val="262626"/>
                <w:sz w:val="18"/>
                <w:szCs w:val="18"/>
              </w:rPr>
              <w:t> </w:t>
            </w:r>
          </w:p>
        </w:tc>
        <w:tc>
          <w:tcPr>
            <w:tcW w:w="545" w:type="pct"/>
            <w:gridSpan w:val="2"/>
          </w:tcPr>
          <w:p w14:paraId="7FE5AA76" w14:textId="173713D2"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4</w:t>
            </w:r>
            <w:r w:rsidRPr="00FF76D4">
              <w:rPr>
                <w:rStyle w:val="eop"/>
                <w:rFonts w:cs="Segoe UI"/>
                <w:i/>
                <w:color w:val="262626"/>
                <w:sz w:val="18"/>
                <w:szCs w:val="18"/>
              </w:rPr>
              <w:t> </w:t>
            </w:r>
          </w:p>
        </w:tc>
        <w:tc>
          <w:tcPr>
            <w:tcW w:w="545" w:type="pct"/>
            <w:gridSpan w:val="2"/>
          </w:tcPr>
          <w:p w14:paraId="28C960F6" w14:textId="199A7258" w:rsidR="00350CBB" w:rsidRPr="00FF76D4" w:rsidRDefault="00350CBB" w:rsidP="00ED283A">
            <w:pPr>
              <w:jc w:val="right"/>
              <w:cnfStyle w:val="000000000000" w:firstRow="0" w:lastRow="0" w:firstColumn="0" w:lastColumn="0" w:oddVBand="0" w:evenVBand="0" w:oddHBand="0" w:evenHBand="0" w:firstRowFirstColumn="0" w:firstRowLastColumn="0" w:lastRowFirstColumn="0" w:lastRowLastColumn="0"/>
              <w:rPr>
                <w:i/>
                <w:sz w:val="18"/>
                <w:szCs w:val="18"/>
              </w:rPr>
            </w:pPr>
            <w:r w:rsidRPr="00FF76D4">
              <w:rPr>
                <w:rStyle w:val="normaltextrun"/>
                <w:rFonts w:cs="Segoe UI"/>
                <w:i/>
                <w:color w:val="262626"/>
                <w:sz w:val="18"/>
                <w:szCs w:val="18"/>
              </w:rPr>
              <w:t>0</w:t>
            </w:r>
            <w:r w:rsidR="00043A69" w:rsidRPr="00FF76D4">
              <w:rPr>
                <w:rStyle w:val="normaltextrun"/>
                <w:rFonts w:cs="Segoe UI"/>
                <w:i/>
                <w:color w:val="262626"/>
                <w:sz w:val="18"/>
                <w:szCs w:val="18"/>
              </w:rPr>
              <w:t>,</w:t>
            </w:r>
            <w:r w:rsidRPr="00FF76D4">
              <w:rPr>
                <w:rStyle w:val="normaltextrun"/>
                <w:rFonts w:cs="Segoe UI"/>
                <w:i/>
                <w:color w:val="262626"/>
                <w:sz w:val="18"/>
                <w:szCs w:val="18"/>
              </w:rPr>
              <w:t>1</w:t>
            </w:r>
            <w:r w:rsidRPr="00FF76D4">
              <w:rPr>
                <w:rStyle w:val="eop"/>
                <w:rFonts w:cs="Segoe UI"/>
                <w:i/>
                <w:color w:val="262626"/>
                <w:sz w:val="18"/>
                <w:szCs w:val="18"/>
              </w:rPr>
              <w:t> </w:t>
            </w:r>
          </w:p>
        </w:tc>
        <w:tc>
          <w:tcPr>
            <w:tcW w:w="935" w:type="pct"/>
          </w:tcPr>
          <w:p w14:paraId="768A17C1" w14:textId="074ACE0F" w:rsidR="00350CBB" w:rsidRPr="00C452C9" w:rsidRDefault="00350CBB" w:rsidP="00ED283A">
            <w:pPr>
              <w:jc w:val="right"/>
              <w:cnfStyle w:val="000000000000" w:firstRow="0" w:lastRow="0" w:firstColumn="0" w:lastColumn="0" w:oddVBand="0" w:evenVBand="0" w:oddHBand="0" w:evenHBand="0" w:firstRowFirstColumn="0" w:firstRowLastColumn="0" w:lastRowFirstColumn="0" w:lastRowLastColumn="0"/>
              <w:rPr>
                <w:rStyle w:val="normaltextrun"/>
                <w:rFonts w:cs="Segoe UI"/>
                <w:i/>
                <w:color w:val="4EA72E"/>
                <w:sz w:val="18"/>
                <w:szCs w:val="18"/>
              </w:rPr>
            </w:pPr>
            <w:r w:rsidRPr="00C452C9">
              <w:rPr>
                <w:rStyle w:val="normaltextrun"/>
                <w:rFonts w:cs="Segoe UI"/>
                <w:i/>
                <w:color w:val="4EA72E"/>
                <w:sz w:val="18"/>
                <w:szCs w:val="18"/>
              </w:rPr>
              <w:t>-50%</w:t>
            </w:r>
            <w:r w:rsidRPr="00C452C9">
              <w:rPr>
                <w:rStyle w:val="eop"/>
                <w:rFonts w:cs="Segoe UI"/>
                <w:i/>
                <w:color w:val="4EA72E"/>
                <w:sz w:val="18"/>
                <w:szCs w:val="18"/>
              </w:rPr>
              <w:t> </w:t>
            </w:r>
          </w:p>
        </w:tc>
      </w:tr>
      <w:tr w:rsidR="00381A22" w14:paraId="21A09919" w14:textId="77777777" w:rsidTr="005678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94" w:type="pct"/>
          </w:tcPr>
          <w:p w14:paraId="6122E23C" w14:textId="3EC03984" w:rsidR="00381A22" w:rsidRPr="00381A22" w:rsidRDefault="00381A22" w:rsidP="00381A22">
            <w:pPr>
              <w:jc w:val="both"/>
              <w:rPr>
                <w:sz w:val="18"/>
                <w:szCs w:val="18"/>
              </w:rPr>
            </w:pPr>
            <w:r w:rsidRPr="00381A22">
              <w:rPr>
                <w:rStyle w:val="normaltextrun"/>
                <w:rFonts w:cs="Segoe UI"/>
                <w:sz w:val="18"/>
                <w:szCs w:val="18"/>
              </w:rPr>
              <w:t>B</w:t>
            </w:r>
            <w:r w:rsidRPr="00381A22">
              <w:rPr>
                <w:rStyle w:val="normaltextrun"/>
                <w:sz w:val="18"/>
                <w:szCs w:val="18"/>
              </w:rPr>
              <w:t>ojājumi</w:t>
            </w:r>
          </w:p>
        </w:tc>
        <w:tc>
          <w:tcPr>
            <w:tcW w:w="545" w:type="pct"/>
          </w:tcPr>
          <w:p w14:paraId="00D2E427" w14:textId="26077B3F" w:rsidR="00381A22" w:rsidRPr="00381A22"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381A22">
              <w:rPr>
                <w:rStyle w:val="normaltextrun"/>
                <w:rFonts w:cs="Segoe UI"/>
                <w:b/>
                <w:bCs/>
                <w:color w:val="262626"/>
                <w:sz w:val="18"/>
                <w:szCs w:val="18"/>
              </w:rPr>
              <w:t>skaits</w:t>
            </w:r>
          </w:p>
        </w:tc>
        <w:tc>
          <w:tcPr>
            <w:tcW w:w="545" w:type="pct"/>
            <w:gridSpan w:val="2"/>
          </w:tcPr>
          <w:p w14:paraId="57DC169A" w14:textId="725C10CF" w:rsidR="00381A22" w:rsidRPr="00E337CD"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E337CD">
              <w:rPr>
                <w:b/>
                <w:bCs/>
                <w:sz w:val="18"/>
                <w:szCs w:val="18"/>
              </w:rPr>
              <w:t>14 955</w:t>
            </w:r>
          </w:p>
        </w:tc>
        <w:tc>
          <w:tcPr>
            <w:tcW w:w="545" w:type="pct"/>
            <w:gridSpan w:val="2"/>
          </w:tcPr>
          <w:p w14:paraId="315C07CF" w14:textId="50FDCE6F" w:rsidR="00381A22" w:rsidRPr="00E337CD"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E337CD">
              <w:rPr>
                <w:b/>
                <w:bCs/>
                <w:sz w:val="18"/>
                <w:szCs w:val="18"/>
              </w:rPr>
              <w:t>13 360</w:t>
            </w:r>
          </w:p>
        </w:tc>
        <w:tc>
          <w:tcPr>
            <w:tcW w:w="545" w:type="pct"/>
            <w:gridSpan w:val="2"/>
          </w:tcPr>
          <w:p w14:paraId="32A45F53" w14:textId="33E54E45" w:rsidR="00381A22" w:rsidRPr="00E337CD"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E337CD">
              <w:rPr>
                <w:b/>
                <w:bCs/>
                <w:sz w:val="18"/>
                <w:szCs w:val="18"/>
              </w:rPr>
              <w:t>14 471</w:t>
            </w:r>
          </w:p>
        </w:tc>
        <w:tc>
          <w:tcPr>
            <w:tcW w:w="545" w:type="pct"/>
            <w:gridSpan w:val="2"/>
          </w:tcPr>
          <w:p w14:paraId="66E9C5CC" w14:textId="7EF86DA7" w:rsidR="00381A22" w:rsidRPr="00E337CD"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E337CD">
              <w:rPr>
                <w:b/>
                <w:bCs/>
                <w:sz w:val="18"/>
                <w:szCs w:val="18"/>
              </w:rPr>
              <w:t>12 593</w:t>
            </w:r>
          </w:p>
        </w:tc>
        <w:tc>
          <w:tcPr>
            <w:tcW w:w="545" w:type="pct"/>
            <w:gridSpan w:val="2"/>
          </w:tcPr>
          <w:p w14:paraId="31560A5D" w14:textId="00874CF0" w:rsidR="00381A22" w:rsidRPr="00E337CD"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262626"/>
                <w:sz w:val="18"/>
                <w:szCs w:val="18"/>
              </w:rPr>
            </w:pPr>
            <w:r w:rsidRPr="00EF6E6B">
              <w:rPr>
                <w:b/>
                <w:bCs/>
                <w:sz w:val="18"/>
                <w:szCs w:val="18"/>
              </w:rPr>
              <w:t xml:space="preserve">11 </w:t>
            </w:r>
            <w:r w:rsidRPr="00E337CD">
              <w:rPr>
                <w:b/>
                <w:bCs/>
                <w:sz w:val="18"/>
                <w:szCs w:val="18"/>
              </w:rPr>
              <w:t>10</w:t>
            </w:r>
            <w:r w:rsidR="00DB41C5">
              <w:rPr>
                <w:b/>
                <w:bCs/>
                <w:sz w:val="18"/>
                <w:szCs w:val="18"/>
              </w:rPr>
              <w:t>6</w:t>
            </w:r>
          </w:p>
        </w:tc>
        <w:tc>
          <w:tcPr>
            <w:tcW w:w="935" w:type="pct"/>
          </w:tcPr>
          <w:p w14:paraId="4CD850CD" w14:textId="6FB83E98" w:rsidR="00381A22" w:rsidRPr="00C452C9" w:rsidRDefault="00381A22" w:rsidP="00381A22">
            <w:pPr>
              <w:jc w:val="right"/>
              <w:cnfStyle w:val="000000100000" w:firstRow="0" w:lastRow="0" w:firstColumn="0" w:lastColumn="0" w:oddVBand="0" w:evenVBand="0" w:oddHBand="1" w:evenHBand="0" w:firstRowFirstColumn="0" w:firstRowLastColumn="0" w:lastRowFirstColumn="0" w:lastRowLastColumn="0"/>
              <w:rPr>
                <w:rStyle w:val="normaltextrun"/>
                <w:rFonts w:cs="Segoe UI"/>
                <w:b/>
                <w:bCs/>
                <w:color w:val="4EA72E"/>
                <w:sz w:val="18"/>
                <w:szCs w:val="18"/>
              </w:rPr>
            </w:pPr>
            <w:r w:rsidRPr="00C452C9">
              <w:rPr>
                <w:rStyle w:val="normaltextrun"/>
                <w:rFonts w:cs="Segoe UI"/>
                <w:b/>
                <w:bCs/>
                <w:color w:val="4EA72E"/>
                <w:sz w:val="18"/>
                <w:szCs w:val="18"/>
              </w:rPr>
              <w:t>-26%</w:t>
            </w:r>
          </w:p>
        </w:tc>
      </w:tr>
    </w:tbl>
    <w:p w14:paraId="759C3E29" w14:textId="77777777" w:rsidR="00094219" w:rsidRDefault="00094219" w:rsidP="0073460C">
      <w:pPr>
        <w:jc w:val="both"/>
      </w:pPr>
    </w:p>
    <w:p w14:paraId="3FD27D6C" w14:textId="77777777" w:rsidR="00AE6C03" w:rsidRDefault="00AE6C03" w:rsidP="00AE6C03">
      <w:pPr>
        <w:jc w:val="both"/>
      </w:pPr>
      <w:r>
        <w:t xml:space="preserve">Šādu rādītāju sasniegšana ir daudzu nosacījumu rezultāts – mērķtiecīga elektrotīkla attīstība un stiprināšana kritiskos posmos, laicīgi un kvalitatīvi veikti elektrolīniju trašu uzturēšanas darbi, plānveida </w:t>
      </w:r>
      <w:proofErr w:type="spellStart"/>
      <w:r>
        <w:t>atslēgumu</w:t>
      </w:r>
      <w:proofErr w:type="spellEnd"/>
      <w:r>
        <w:t xml:space="preserve"> darbu organizēšanas uzlabošana, sprieguma aktīvo darbu īpatsvara palielināšana, dabas apstākļu ietekme utt. </w:t>
      </w:r>
    </w:p>
    <w:p w14:paraId="0922638A" w14:textId="77777777" w:rsidR="00AE6C03" w:rsidRDefault="00AE6C03" w:rsidP="00AE6C03">
      <w:pPr>
        <w:jc w:val="both"/>
      </w:pPr>
      <w:r>
        <w:t xml:space="preserve">Elektroapgādes drošuma rādītāju SAIDI un SAIFI pamatā ir notikumi 6-20 </w:t>
      </w:r>
      <w:proofErr w:type="spellStart"/>
      <w:r>
        <w:t>kV</w:t>
      </w:r>
      <w:proofErr w:type="spellEnd"/>
      <w:r>
        <w:t xml:space="preserve"> elektrotīklā. Kopš 2011. gada tika uzsākta lielāka apjoma attālinātas vadības slēdžu izbūve 20 </w:t>
      </w:r>
      <w:proofErr w:type="spellStart"/>
      <w:r>
        <w:t>kV</w:t>
      </w:r>
      <w:proofErr w:type="spellEnd"/>
      <w:r>
        <w:t xml:space="preserve"> elektrolīnijās. Laika posmā līdz 2024. gadam tika izbūvēti 680 attālināti vadāmi jaudas un slodzes slēdži. Piesaistot Atjaunošanas un noturības mehānisma finansējumu, 2025. gadā tika izbūvēti 446 attālināti vadāmie slēdži, kuri izpalīdzēja vētru laikā 2025. gada beigās.</w:t>
      </w:r>
    </w:p>
    <w:p w14:paraId="56CC86A2" w14:textId="77777777" w:rsidR="00AE6C03" w:rsidRDefault="00AE6C03" w:rsidP="00AE6C03">
      <w:pPr>
        <w:jc w:val="both"/>
      </w:pPr>
      <w:r>
        <w:t xml:space="preserve">Kopš 2022. gada, veicot elektrotīkla pārbūvi, atjaunošanu un attīstību, arī </w:t>
      </w:r>
      <w:proofErr w:type="spellStart"/>
      <w:r>
        <w:t>vidsprieguma</w:t>
      </w:r>
      <w:proofErr w:type="spellEnd"/>
      <w:r>
        <w:t xml:space="preserve"> elektrotīklā netiek izmantots </w:t>
      </w:r>
      <w:proofErr w:type="spellStart"/>
      <w:r>
        <w:t>kailvada</w:t>
      </w:r>
      <w:proofErr w:type="spellEnd"/>
      <w:r>
        <w:t xml:space="preserve"> izpildījums (zemsprieguma elektrotīklā to nepielieto jau vairāk nekā 20 gadus), kas ļauj samazināt gan ilgāku, gan īsāku </w:t>
      </w:r>
      <w:proofErr w:type="spellStart"/>
      <w:r>
        <w:t>atslēgumu</w:t>
      </w:r>
      <w:proofErr w:type="spellEnd"/>
      <w:r>
        <w:t xml:space="preserve"> skaitu. Piesaistot Atjaunošanas un noturības mehānisma finansējumu, 2025. gadā tika izbūvēti 256 kilometri </w:t>
      </w:r>
      <w:proofErr w:type="spellStart"/>
      <w:r>
        <w:t>vidsprieguma</w:t>
      </w:r>
      <w:proofErr w:type="spellEnd"/>
      <w:r>
        <w:t xml:space="preserve"> kabeļu elektrolīniju, gan pārbūvējot esošās gaisvadu elektrolīnijas, gan izbūvējot drošu elektroapgādes elektrolīniju līdz blīvi apdzīvotai vietai, kurā nav 110 </w:t>
      </w:r>
      <w:proofErr w:type="spellStart"/>
      <w:r>
        <w:t>kV</w:t>
      </w:r>
      <w:proofErr w:type="spellEnd"/>
      <w:r>
        <w:t xml:space="preserve"> apakšstacijas. Līdz ar to tika paātrināta </w:t>
      </w:r>
      <w:proofErr w:type="spellStart"/>
      <w:r>
        <w:t>vidsprieguma</w:t>
      </w:r>
      <w:proofErr w:type="spellEnd"/>
      <w:r>
        <w:t xml:space="preserve"> elektrotīkla izolēšana (kabelis, izolēts vads), kas pēdējo 10 gadu laikā palielinājās par 15%.</w:t>
      </w:r>
    </w:p>
    <w:p w14:paraId="7FE2B7EB" w14:textId="77777777" w:rsidR="00AE6C03" w:rsidRDefault="00AE6C03" w:rsidP="00AE6C03">
      <w:pPr>
        <w:jc w:val="both"/>
      </w:pPr>
      <w:r>
        <w:t xml:space="preserve">2025. gadā turpinājās sprieguma aktīvo darbu (darbs elektrotīklā, nepārtraucot elektroapgādi) metodes izmantošana, veicot elektrotīkla uzturēšanas darbus. 2025. gadā </w:t>
      </w:r>
      <w:proofErr w:type="spellStart"/>
      <w:r>
        <w:t>vidsprieguma</w:t>
      </w:r>
      <w:proofErr w:type="spellEnd"/>
      <w:r>
        <w:t xml:space="preserve"> sadalītāju izbūves ļāva samazināt plānveida SAIDI par 15 minūtēm, bet ģeneratoru izmantošana – par 10 minūtēm. Palielinot ģeneratoru skaitu, tas ļautu plānveida SAIDI samazināt pat par 30 minūtēm un līdz 2050. gadam panākt, ka visi elektrotīkla uzturēšanas plānveida darbi tiek veikti </w:t>
      </w:r>
      <w:proofErr w:type="spellStart"/>
      <w:r>
        <w:t>spriegumaktīvi</w:t>
      </w:r>
      <w:proofErr w:type="spellEnd"/>
      <w:r>
        <w:t>, ļaujot plānveida SAIDI rādītājiem sasniegt 0 minūtes.</w:t>
      </w:r>
    </w:p>
    <w:p w14:paraId="60FC8254" w14:textId="37B6AC94" w:rsidR="00AE6C03" w:rsidRDefault="00AE6C03" w:rsidP="00AE6C03">
      <w:pPr>
        <w:jc w:val="both"/>
      </w:pPr>
      <w:r>
        <w:t xml:space="preserve">Var redzēt, ka </w:t>
      </w:r>
      <w:proofErr w:type="spellStart"/>
      <w:r>
        <w:t>valstspilsētu</w:t>
      </w:r>
      <w:proofErr w:type="spellEnd"/>
      <w:r>
        <w:t xml:space="preserve"> un novadu dalījumā ir ļoti līdzīga situācija kopējā plāna un neplāna SAIDI un SAIFI izpildē. Viszemākie rādītāji ir Rīgas </w:t>
      </w:r>
      <w:proofErr w:type="spellStart"/>
      <w:r>
        <w:t>valstspilsētā</w:t>
      </w:r>
      <w:proofErr w:type="spellEnd"/>
      <w:r>
        <w:t xml:space="preserve">, bet tas ir izskaidrojams ar lielo klientu skaitu un katra </w:t>
      </w:r>
      <w:proofErr w:type="spellStart"/>
      <w:r>
        <w:t>atslēguma</w:t>
      </w:r>
      <w:proofErr w:type="spellEnd"/>
      <w:r>
        <w:t xml:space="preserve"> būtisko ietekmi uz kopējiem parametriem. Salīdzinoši zemi rādītāji ir Augšdaugavas, </w:t>
      </w:r>
      <w:proofErr w:type="spellStart"/>
      <w:r>
        <w:t>Cēsu</w:t>
      </w:r>
      <w:proofErr w:type="spellEnd"/>
      <w:r>
        <w:t xml:space="preserve">, Talsu, Bauskas, Jelgavas un Rēzeknes novados. Vislabākie rādītāji ir Ventspils, Rēzeknes un Daugavpils </w:t>
      </w:r>
      <w:proofErr w:type="spellStart"/>
      <w:r>
        <w:t>valstspilsētās</w:t>
      </w:r>
      <w:proofErr w:type="spellEnd"/>
      <w:r>
        <w:t>, kā arī Valkas un Salaspils novados.</w:t>
      </w:r>
    </w:p>
    <w:p w14:paraId="5DBBE9CC" w14:textId="06AB21C2" w:rsidR="000E5AD5" w:rsidRPr="000E5AD5" w:rsidRDefault="00AE6C03" w:rsidP="0073460C">
      <w:pPr>
        <w:jc w:val="both"/>
        <w:sectPr w:rsidR="000E5AD5" w:rsidRPr="000E5AD5" w:rsidSect="003B67DD">
          <w:type w:val="continuous"/>
          <w:pgSz w:w="11906" w:h="16838"/>
          <w:pgMar w:top="720" w:right="720" w:bottom="720" w:left="720" w:header="283" w:footer="0" w:gutter="0"/>
          <w:cols w:space="708"/>
          <w:docGrid w:linePitch="360"/>
        </w:sectPr>
      </w:pPr>
      <w:r w:rsidRPr="008C1189">
        <w:rPr>
          <w:noProof/>
          <w:color w:val="FF0000"/>
        </w:rPr>
        <w:lastRenderedPageBreak/>
        <w:drawing>
          <wp:anchor distT="0" distB="0" distL="114300" distR="114300" simplePos="0" relativeHeight="251662336" behindDoc="0" locked="0" layoutInCell="1" allowOverlap="1" wp14:anchorId="4CD22EF7" wp14:editId="3BF81FE5">
            <wp:simplePos x="0" y="0"/>
            <wp:positionH relativeFrom="column">
              <wp:posOffset>288925</wp:posOffset>
            </wp:positionH>
            <wp:positionV relativeFrom="paragraph">
              <wp:posOffset>252040</wp:posOffset>
            </wp:positionV>
            <wp:extent cx="2802890" cy="1799590"/>
            <wp:effectExtent l="0" t="0" r="0" b="0"/>
            <wp:wrapTopAndBottom/>
            <wp:docPr id="35133399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1333993" name=""/>
                    <pic:cNvPicPr/>
                  </pic:nvPicPr>
                  <pic:blipFill>
                    <a:blip r:embed="rId19"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2802890" cy="1799590"/>
                    </a:xfrm>
                    <a:prstGeom prst="rect">
                      <a:avLst/>
                    </a:prstGeom>
                  </pic:spPr>
                </pic:pic>
              </a:graphicData>
            </a:graphic>
          </wp:anchor>
        </w:drawing>
      </w:r>
    </w:p>
    <w:p w14:paraId="7548D209" w14:textId="38EC6DA9" w:rsidR="00905EA5" w:rsidRPr="005678A7" w:rsidRDefault="005678A7" w:rsidP="004026C4">
      <w:pPr>
        <w:pStyle w:val="H4"/>
      </w:pPr>
      <w:r>
        <w:rPr>
          <w:rStyle w:val="SubtleEmphasis"/>
        </w:rPr>
        <w:br/>
      </w:r>
      <w:r w:rsidR="00905EA5" w:rsidRPr="005678A7">
        <w:t>SAIDI (plāna un neplāna) 2025.</w:t>
      </w:r>
      <w:r w:rsidR="006233D5">
        <w:t xml:space="preserve"> </w:t>
      </w:r>
      <w:r w:rsidR="00905EA5" w:rsidRPr="005678A7">
        <w:t>gadā</w:t>
      </w:r>
    </w:p>
    <w:p w14:paraId="20E6D770" w14:textId="2C7DEBC2" w:rsidR="00905EA5" w:rsidRDefault="00905EA5" w:rsidP="00905EA5">
      <w:pPr>
        <w:jc w:val="center"/>
        <w:rPr>
          <w:highlight w:val="yellow"/>
        </w:rPr>
      </w:pPr>
      <w:r w:rsidRPr="00905EA5">
        <w:rPr>
          <w:noProof/>
        </w:rPr>
        <w:drawing>
          <wp:inline distT="0" distB="0" distL="0" distR="0" wp14:anchorId="75CA36C8" wp14:editId="73D5E1FB">
            <wp:extent cx="2886627" cy="1800000"/>
            <wp:effectExtent l="0" t="0" r="0" b="0"/>
            <wp:docPr id="699267290"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99267290" name=""/>
                    <pic:cNvPicPr/>
                  </pic:nvPicPr>
                  <pic:blipFill>
                    <a:blip r:embed="rId20"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2886627" cy="1800000"/>
                    </a:xfrm>
                    <a:prstGeom prst="rect">
                      <a:avLst/>
                    </a:prstGeom>
                  </pic:spPr>
                </pic:pic>
              </a:graphicData>
            </a:graphic>
          </wp:inline>
        </w:drawing>
      </w:r>
    </w:p>
    <w:p w14:paraId="7AA588D5" w14:textId="6137B23A" w:rsidR="00905EA5" w:rsidRPr="00905EA5" w:rsidRDefault="004026C4" w:rsidP="004026C4">
      <w:pPr>
        <w:pStyle w:val="H4"/>
        <w:ind w:firstLine="720"/>
      </w:pPr>
      <w:r>
        <w:t xml:space="preserve"> </w:t>
      </w:r>
      <w:r w:rsidR="00905EA5" w:rsidRPr="00905EA5">
        <w:t>SAI</w:t>
      </w:r>
      <w:r w:rsidR="00905EA5">
        <w:t>F</w:t>
      </w:r>
      <w:r w:rsidR="00905EA5" w:rsidRPr="00905EA5">
        <w:t xml:space="preserve">I </w:t>
      </w:r>
      <w:r w:rsidR="00905EA5">
        <w:t>(plāna un neplāna) 2025.</w:t>
      </w:r>
      <w:r w:rsidR="006233D5">
        <w:t xml:space="preserve"> </w:t>
      </w:r>
      <w:r w:rsidR="00905EA5">
        <w:t>gadā</w:t>
      </w:r>
    </w:p>
    <w:p w14:paraId="0D0525C8" w14:textId="77777777" w:rsidR="00905EA5" w:rsidRDefault="00905EA5" w:rsidP="0073460C">
      <w:pPr>
        <w:jc w:val="both"/>
        <w:rPr>
          <w:color w:val="FF0000"/>
          <w:highlight w:val="yellow"/>
        </w:rPr>
        <w:sectPr w:rsidR="00905EA5" w:rsidSect="003B67DD">
          <w:type w:val="continuous"/>
          <w:pgSz w:w="11906" w:h="16838"/>
          <w:pgMar w:top="1440" w:right="1800" w:bottom="1440" w:left="1800" w:header="708" w:footer="708" w:gutter="0"/>
          <w:cols w:num="2" w:space="708"/>
          <w:docGrid w:linePitch="360"/>
        </w:sectPr>
      </w:pPr>
    </w:p>
    <w:p w14:paraId="57FA6168" w14:textId="0B5EAA2A" w:rsidR="00905EA5" w:rsidRPr="00E56D47" w:rsidRDefault="00905EA5" w:rsidP="00E56D47">
      <w:pPr>
        <w:pStyle w:val="Paskaidrojoaisteksts"/>
        <w:jc w:val="center"/>
      </w:pPr>
      <w:r w:rsidRPr="00E56D47">
        <w:t xml:space="preserve">Attēls </w:t>
      </w:r>
      <w:r w:rsidR="006233D5">
        <w:t xml:space="preserve">4. </w:t>
      </w:r>
      <w:r w:rsidRPr="00E56D47">
        <w:t>SAIDI un SAIFI (plāna un neplāna) 2025.</w:t>
      </w:r>
      <w:r w:rsidR="006233D5">
        <w:t xml:space="preserve"> </w:t>
      </w:r>
      <w:r w:rsidRPr="00E56D47">
        <w:t xml:space="preserve">gadā sadalījumā pa </w:t>
      </w:r>
      <w:proofErr w:type="spellStart"/>
      <w:r w:rsidRPr="00E56D47">
        <w:t>valstspilsētām</w:t>
      </w:r>
      <w:proofErr w:type="spellEnd"/>
      <w:r w:rsidRPr="00E56D47">
        <w:t xml:space="preserve"> un novadiem</w:t>
      </w:r>
    </w:p>
    <w:p w14:paraId="4BC2308F" w14:textId="77777777" w:rsidR="00BE26C3" w:rsidRDefault="00BE26C3" w:rsidP="002E0144">
      <w:pPr>
        <w:spacing w:after="0"/>
        <w:jc w:val="center"/>
      </w:pPr>
    </w:p>
    <w:p w14:paraId="4FC756F1" w14:textId="087128DB" w:rsidR="00961250" w:rsidRDefault="009B7B12" w:rsidP="009939FC">
      <w:pPr>
        <w:spacing w:after="0"/>
        <w:jc w:val="both"/>
      </w:pPr>
      <w:r w:rsidRPr="009B7B12">
        <w:t xml:space="preserve">Elektroapgādes drošuma rādītāju uzlabošana ir viena no prioritātēm arī ST kaimiņvalstīs esošajiem operatoriem. Lai arī SAIDI un SAIFI rezultātu ietekmē elektrotīkla tehniskais izpildījums, apmežotība, klientu blīvums, kapitālieguldījumu pieejamība, tomēr šie parametri ļauj vienlīdzīgi novērtēt dažāda izmēra operatorus. Parametrus var būtiski ietekmēt vētras un citas dabas stihijas, taču gatavība novērst to ietekmes sekas arī ir viena no būtiskām sastāvdaļām. ST turpināja attīstīt pieejamus resursus gan ikdienas remonta darbu veikšanai, gan dabas stihiju novēršanai, kas ļauj šos parametrus gan uzlabot, gan izvairīties no būtiskām svārstībām. ST remonta personāls ir palīdzējis novērst vētras sekas Igaunijas un Lietuvas operatoru elektrotīklos, un abi kaimiņu valstu sadales operatori sāk atjaunot savus resursus.  </w:t>
      </w:r>
    </w:p>
    <w:p w14:paraId="21383A7C" w14:textId="68D5A443" w:rsidR="000D5C7D" w:rsidRPr="00905EA5" w:rsidRDefault="000D5C7D" w:rsidP="002E0144">
      <w:pPr>
        <w:spacing w:after="0"/>
        <w:jc w:val="both"/>
      </w:pPr>
    </w:p>
    <w:p w14:paraId="40221842" w14:textId="77777777" w:rsidR="006B49DD" w:rsidRDefault="006B49DD" w:rsidP="00717695">
      <w:pPr>
        <w:rPr>
          <w:color w:val="FF0000"/>
        </w:rPr>
        <w:sectPr w:rsidR="006B49DD" w:rsidSect="003B67DD">
          <w:type w:val="continuous"/>
          <w:pgSz w:w="11906" w:h="16838"/>
          <w:pgMar w:top="720" w:right="720" w:bottom="720" w:left="720" w:header="708" w:footer="708" w:gutter="0"/>
          <w:cols w:space="708"/>
          <w:docGrid w:linePitch="360"/>
        </w:sectPr>
      </w:pPr>
    </w:p>
    <w:p w14:paraId="13C13BAC" w14:textId="233EEB29" w:rsidR="006C4DFA" w:rsidRDefault="00007041" w:rsidP="005B1250">
      <w:pPr>
        <w:tabs>
          <w:tab w:val="left" w:pos="142"/>
        </w:tabs>
        <w:jc w:val="center"/>
        <w:rPr>
          <w:color w:val="FF0000"/>
        </w:rPr>
      </w:pPr>
      <w:r w:rsidRPr="00207653">
        <w:rPr>
          <w:noProof/>
        </w:rPr>
        <w:drawing>
          <wp:anchor distT="0" distB="0" distL="114300" distR="114300" simplePos="0" relativeHeight="251663360" behindDoc="1" locked="0" layoutInCell="1" allowOverlap="1" wp14:anchorId="59FC6D11" wp14:editId="11CB618A">
            <wp:simplePos x="0" y="0"/>
            <wp:positionH relativeFrom="column">
              <wp:align>left</wp:align>
            </wp:positionH>
            <wp:positionV relativeFrom="paragraph">
              <wp:posOffset>-6350</wp:posOffset>
            </wp:positionV>
            <wp:extent cx="6334213" cy="9457899"/>
            <wp:effectExtent l="0" t="0" r="0" b="0"/>
            <wp:wrapNone/>
            <wp:docPr id="3" name="Graphic 2">
              <a:extLst xmlns:a="http://schemas.openxmlformats.org/drawingml/2006/main">
                <a:ext uri="{FF2B5EF4-FFF2-40B4-BE49-F238E27FC236}">
                  <a16:creationId xmlns:a16="http://schemas.microsoft.com/office/drawing/2014/main" id="{C7D6A3CE-42A6-8B3A-E1F6-85CBDA32B3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phic 2">
                      <a:extLst>
                        <a:ext uri="{FF2B5EF4-FFF2-40B4-BE49-F238E27FC236}">
                          <a16:creationId xmlns:a16="http://schemas.microsoft.com/office/drawing/2014/main" id="{C7D6A3CE-42A6-8B3A-E1F6-85CBDA32B3EF}"/>
                        </a:ext>
                      </a:extLst>
                    </pic:cNvPr>
                    <pic:cNvPicPr>
                      <a:picLocks noChangeAspect="1"/>
                    </pic:cNvPicPr>
                  </pic:nvPicPr>
                  <pic:blipFill rotWithShape="1">
                    <a:blip r:embed="rId21">
                      <a:extLst>
                        <a:ext uri="{96DAC541-7B7A-43D3-8B79-37D633B846F1}">
                          <asvg:svgBlip xmlns:asvg="http://schemas.microsoft.com/office/drawing/2016/SVG/main" r:embed="rId22"/>
                        </a:ext>
                      </a:extLst>
                    </a:blip>
                    <a:srcRect t="-121" b="93"/>
                    <a:stretch>
                      <a:fillRect/>
                    </a:stretch>
                  </pic:blipFill>
                  <pic:spPr bwMode="auto">
                    <a:xfrm>
                      <a:off x="0" y="0"/>
                      <a:ext cx="6334213" cy="9457899"/>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E0BC1">
        <w:rPr>
          <w:noProof/>
        </w:rPr>
        <w:drawing>
          <wp:inline distT="0" distB="0" distL="0" distR="0" wp14:anchorId="49C4644E" wp14:editId="3164CA91">
            <wp:extent cx="3059430" cy="1979930"/>
            <wp:effectExtent l="0" t="0" r="0" b="0"/>
            <wp:docPr id="1173181198" name="Chart 1">
              <a:extLst xmlns:a="http://schemas.openxmlformats.org/drawingml/2006/main">
                <a:ext uri="{FF2B5EF4-FFF2-40B4-BE49-F238E27FC236}">
                  <a16:creationId xmlns:a16="http://schemas.microsoft.com/office/drawing/2014/main" id="{EE6213DA-1D59-8D79-F548-DCDCE35B9125}"/>
                </a:ext>
              </a:extLst>
            </wp:docPr>
            <wp:cNvGraphicFramePr>
              <a:graphicFrameLocks xmlns:a="http://schemas.openxmlformats.org/drawingml/2006/main" noChangeAspect="1"/>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F5377DA" w14:textId="1EBDF71A" w:rsidR="006C4DFA" w:rsidRDefault="006C4DFA" w:rsidP="005B1250">
      <w:pPr>
        <w:pStyle w:val="H4"/>
        <w:jc w:val="center"/>
        <w:rPr>
          <w:color w:val="FF0000"/>
        </w:rPr>
      </w:pPr>
      <w:r w:rsidRPr="006C4DFA">
        <w:t>SAIDI, minūtes</w:t>
      </w:r>
    </w:p>
    <w:p w14:paraId="3534645F" w14:textId="4CFFFE07" w:rsidR="00FE0BC1" w:rsidRDefault="00FE0BC1" w:rsidP="00FB1C3B">
      <w:pPr>
        <w:jc w:val="center"/>
        <w:rPr>
          <w:color w:val="FF0000"/>
          <w:highlight w:val="yellow"/>
        </w:rPr>
      </w:pPr>
      <w:r>
        <w:rPr>
          <w:noProof/>
        </w:rPr>
        <w:drawing>
          <wp:inline distT="0" distB="0" distL="0" distR="0" wp14:anchorId="1E9F7D94" wp14:editId="7B6F2B5A">
            <wp:extent cx="3060000" cy="1979930"/>
            <wp:effectExtent l="0" t="0" r="0" b="0"/>
            <wp:docPr id="1826413633" name="Chart 2">
              <a:extLst xmlns:a="http://schemas.openxmlformats.org/drawingml/2006/main">
                <a:ext uri="{FF2B5EF4-FFF2-40B4-BE49-F238E27FC236}">
                  <a16:creationId xmlns:a16="http://schemas.microsoft.com/office/drawing/2014/main" id="{FB8598E6-8345-4280-82CD-466887554345}"/>
                </a:ext>
              </a:extLst>
            </wp:docPr>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312EDEC5" w14:textId="49D8ED46" w:rsidR="006C4DFA" w:rsidRDefault="006C4DFA" w:rsidP="005B1250">
      <w:pPr>
        <w:pStyle w:val="H4"/>
        <w:jc w:val="center"/>
      </w:pPr>
      <w:r w:rsidRPr="006C4DFA">
        <w:t>SAI</w:t>
      </w:r>
      <w:r>
        <w:t>F</w:t>
      </w:r>
      <w:r w:rsidRPr="006C4DFA">
        <w:t xml:space="preserve">I, </w:t>
      </w:r>
      <w:r>
        <w:t>reizes</w:t>
      </w:r>
    </w:p>
    <w:p w14:paraId="77098493" w14:textId="77777777" w:rsidR="006B49DD" w:rsidRDefault="006B49DD" w:rsidP="006C4DFA">
      <w:pPr>
        <w:jc w:val="center"/>
        <w:rPr>
          <w:color w:val="FF0000"/>
        </w:rPr>
        <w:sectPr w:rsidR="006B49DD" w:rsidSect="003B67DD">
          <w:type w:val="continuous"/>
          <w:pgSz w:w="11906" w:h="16838"/>
          <w:pgMar w:top="720" w:right="720" w:bottom="720" w:left="720" w:header="283" w:footer="0" w:gutter="0"/>
          <w:cols w:num="2" w:space="282"/>
          <w:docGrid w:linePitch="360"/>
        </w:sectPr>
      </w:pPr>
    </w:p>
    <w:p w14:paraId="6CAA9191" w14:textId="6BCC9B7E" w:rsidR="00D2005C" w:rsidRDefault="00D2005C" w:rsidP="005B1250">
      <w:pPr>
        <w:pStyle w:val="Paskaidrojoaisteksts"/>
        <w:jc w:val="center"/>
      </w:pPr>
      <w:r w:rsidRPr="00D2005C">
        <w:t xml:space="preserve">Attēls </w:t>
      </w:r>
      <w:r w:rsidR="009B7B12">
        <w:t>5.</w:t>
      </w:r>
      <w:r w:rsidR="008538B3">
        <w:t xml:space="preserve"> </w:t>
      </w:r>
      <w:r w:rsidRPr="00D2005C">
        <w:t xml:space="preserve">SAIDI </w:t>
      </w:r>
      <w:r w:rsidR="009939FC">
        <w:t>un</w:t>
      </w:r>
      <w:r w:rsidRPr="00D2005C">
        <w:t xml:space="preserve"> SAIFI</w:t>
      </w:r>
    </w:p>
    <w:p w14:paraId="66A65C2A" w14:textId="77777777" w:rsidR="005B1250" w:rsidRPr="009939FC" w:rsidRDefault="005B1250" w:rsidP="005B1250">
      <w:pPr>
        <w:pStyle w:val="Paskaidrojoaisteksts"/>
        <w:jc w:val="center"/>
      </w:pPr>
    </w:p>
    <w:p w14:paraId="26F842D1" w14:textId="77777777" w:rsidR="005E7A9A" w:rsidRDefault="005E7A9A" w:rsidP="005E7A9A">
      <w:pPr>
        <w:jc w:val="both"/>
      </w:pPr>
      <w:r>
        <w:t xml:space="preserve">Pretēji SAIDI un SAIFI parametriem, vairāk nekā 80% visu bojājumu notiek zemsprieguma elektrotīklā, lielākā daļa zemsprieguma </w:t>
      </w:r>
      <w:proofErr w:type="spellStart"/>
      <w:r>
        <w:t>kailvadu</w:t>
      </w:r>
      <w:proofErr w:type="spellEnd"/>
      <w:r>
        <w:t xml:space="preserve"> elektrolīnijās un pamatā dabas apstākļu ietekmē (zaru pieskārieni, putni utt.). 2025. gadā zemsprieguma </w:t>
      </w:r>
      <w:proofErr w:type="spellStart"/>
      <w:r>
        <w:t>kailvadu</w:t>
      </w:r>
      <w:proofErr w:type="spellEnd"/>
      <w:r>
        <w:t xml:space="preserve"> elektrolīnijās, kuru apjoms ir 9% no visa ST elektrolīniju garuma, notika 45% no visiem bojājumiem. Līdzīga statistika ir vērojama arī iepriekšējos gados, un ST mērķtiecīgi virzās uz 100% zemsprieguma elektrotīkla noizolēšanu līdz 2030. gadam. 2026. gada sākumā atlikuši 6 814 kilometri zemsprieguma </w:t>
      </w:r>
      <w:proofErr w:type="spellStart"/>
      <w:r>
        <w:t>kailvada</w:t>
      </w:r>
      <w:proofErr w:type="spellEnd"/>
      <w:r>
        <w:t xml:space="preserve"> elektrolīniju, un lielākā daļā objektu </w:t>
      </w:r>
      <w:proofErr w:type="spellStart"/>
      <w:r>
        <w:t>kailvada</w:t>
      </w:r>
      <w:proofErr w:type="spellEnd"/>
      <w:r>
        <w:t xml:space="preserve"> vietā tiks izbūvēts </w:t>
      </w:r>
      <w:proofErr w:type="spellStart"/>
      <w:r>
        <w:t>piekarkabelis</w:t>
      </w:r>
      <w:proofErr w:type="spellEnd"/>
      <w:r>
        <w:t xml:space="preserve">, izmantojot esošos balstus. Pilnīga elektrolīnijas pārbūve vai atjaunošana paredzēta gadījumos, kad balsti ir sliktā tehniskā stāvoklī vai elektrolīnija atrodas mežā vai apdzīvotā vietā, kad pamatotākais risinājums ir kabeļu izbūve. Papildus drošumam šāda pārbūve ļaus uzlabot klientiem jauno </w:t>
      </w:r>
      <w:proofErr w:type="spellStart"/>
      <w:r>
        <w:t>pieslēgumu</w:t>
      </w:r>
      <w:proofErr w:type="spellEnd"/>
      <w:r>
        <w:t xml:space="preserve"> un jaudas palielinājuma pieejamību elektrotīklā, palielinot gan patēriņa slodzi, gan </w:t>
      </w:r>
      <w:proofErr w:type="spellStart"/>
      <w:r>
        <w:t>mikroģeneratoru</w:t>
      </w:r>
      <w:proofErr w:type="spellEnd"/>
      <w:r>
        <w:t xml:space="preserve"> jaudu.</w:t>
      </w:r>
    </w:p>
    <w:p w14:paraId="76E7785B" w14:textId="1D281C54" w:rsidR="005E7A9A" w:rsidRDefault="005E7A9A" w:rsidP="005E7A9A">
      <w:pPr>
        <w:jc w:val="both"/>
      </w:pPr>
      <w:r>
        <w:t xml:space="preserve">Igaunijas sadales operators </w:t>
      </w:r>
      <w:proofErr w:type="spellStart"/>
      <w:r>
        <w:t>Elektrilevi</w:t>
      </w:r>
      <w:proofErr w:type="spellEnd"/>
      <w:r>
        <w:t xml:space="preserve"> pirmais savos plānos izvirzījis mērķi noizolēt zemsprieguma elektrotīklu – 2025. gadā viņiem jau bija izolēti 98% zemsprieguma elektrolīniju. Savukārt Lietuvas sadales operatoram ESO šis rādītājs nav iekļauts mērķos un, kaut arī Lietuvā ir būtiski mazāka valsts apmežotība nekā Latvijā un Igaunijā, bojājumu skaits pret 100 km līniju ir vislielākais. Bojājumus rada ne tikai koki un to </w:t>
      </w:r>
      <w:r>
        <w:lastRenderedPageBreak/>
        <w:t>zari, bet vadu saskaršanās vējā, putni utt. Ņemot vērā, ka zemsprieguma elektrotīkls nav automatizēts, tad katra šāda bojājuma novēršana ir saistīta ar personāla izbraukumu uz objektu.</w:t>
      </w:r>
    </w:p>
    <w:p w14:paraId="665DEBEE" w14:textId="77777777" w:rsidR="009A6FB6" w:rsidRDefault="009A6FB6" w:rsidP="009A6FB6">
      <w:pPr>
        <w:jc w:val="center"/>
      </w:pPr>
    </w:p>
    <w:p w14:paraId="53EAD30E" w14:textId="0B26B0EB" w:rsidR="009A6FB6" w:rsidRDefault="009A6FB6" w:rsidP="009A6FB6">
      <w:pPr>
        <w:jc w:val="center"/>
      </w:pPr>
      <w:r>
        <w:rPr>
          <w:noProof/>
        </w:rPr>
        <w:drawing>
          <wp:inline distT="0" distB="0" distL="0" distR="0" wp14:anchorId="5900E49E" wp14:editId="124F66C8">
            <wp:extent cx="6805930" cy="2427889"/>
            <wp:effectExtent l="0" t="0" r="0" b="0"/>
            <wp:docPr id="1957957687" name="Chart 1">
              <a:extLst xmlns:a="http://schemas.openxmlformats.org/drawingml/2006/main">
                <a:ext uri="{FF2B5EF4-FFF2-40B4-BE49-F238E27FC236}">
                  <a16:creationId xmlns:a16="http://schemas.microsoft.com/office/drawing/2014/main" id="{44A272B9-95FD-4A81-B636-B0DF2F109A52}"/>
                </a:ext>
              </a:extLst>
            </wp:docPr>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72AFB007" w14:textId="77777777" w:rsidR="009A6FB6" w:rsidRDefault="009A6FB6" w:rsidP="009A6FB6">
      <w:pPr>
        <w:pStyle w:val="Paskaidrojoaisteksts"/>
        <w:jc w:val="center"/>
      </w:pPr>
      <w:r>
        <w:t>Attēls 6. Bojājumu skaits pret 100 km</w:t>
      </w:r>
    </w:p>
    <w:p w14:paraId="7FFC022F" w14:textId="77777777" w:rsidR="009A6FB6" w:rsidRDefault="009A6FB6" w:rsidP="005E7A9A">
      <w:pPr>
        <w:jc w:val="both"/>
      </w:pPr>
    </w:p>
    <w:p w14:paraId="73E30054" w14:textId="14F6904F" w:rsidR="009A6FB6" w:rsidRDefault="009A6FB6" w:rsidP="005E7A9A">
      <w:pPr>
        <w:jc w:val="both"/>
      </w:pPr>
      <w:r>
        <w:t xml:space="preserve">2026.gada 22.augusta vētra, kurā tika atslēgti vairāk kā 288 tūkstošu </w:t>
      </w:r>
      <w:proofErr w:type="spellStart"/>
      <w:r>
        <w:t>pieslēgumu</w:t>
      </w:r>
      <w:proofErr w:type="spellEnd"/>
      <w:r>
        <w:t xml:space="preserve">, tikai apliecina, ka lai arī elektroapgādes drošums ir būtiski uzlabots, jāturpina elektrotīkla stiprināšana visos elektroapgādes līmeņos. </w:t>
      </w:r>
      <w:r w:rsidR="003D2C3F">
        <w:t xml:space="preserve">ST jāturpina </w:t>
      </w:r>
      <w:proofErr w:type="spellStart"/>
      <w:r w:rsidR="003D2C3F">
        <w:t>vidsprieguma</w:t>
      </w:r>
      <w:proofErr w:type="spellEnd"/>
      <w:r w:rsidR="003D2C3F">
        <w:t xml:space="preserve"> elektrotīkla izolēšana, jo sevišķi vienas drošas elektrolīnijas izbūve uz blīvi apdzīvotām vietām, kurās nav 110 </w:t>
      </w:r>
      <w:proofErr w:type="spellStart"/>
      <w:r w:rsidR="003D2C3F">
        <w:t>kV</w:t>
      </w:r>
      <w:proofErr w:type="spellEnd"/>
      <w:r w:rsidR="003D2C3F">
        <w:t xml:space="preserve"> apakšstacija, </w:t>
      </w:r>
      <w:proofErr w:type="spellStart"/>
      <w:r w:rsidR="003D2C3F">
        <w:t>vidsprieguma</w:t>
      </w:r>
      <w:proofErr w:type="spellEnd"/>
      <w:r w:rsidR="003D2C3F">
        <w:t xml:space="preserve"> elektrotīkla aprīkošana ar attālināti vadāmiem slēdžiem, lai maksimāli ātri lokalizētu bojājumu vietas un atjaunotu elektroapgādi, kā arī zemsprieguma elektrolīniju pārbūve izolētā izpildījumā, kas būtiski samazinās elektroenerģijas padeves pārtraukuma iespējas pat gadījumos, kad līnija ir cietusi no krītošiem kokiem vai vēja.</w:t>
      </w:r>
    </w:p>
    <w:p w14:paraId="5F4637FC" w14:textId="77777777" w:rsidR="000916DE" w:rsidRDefault="000916DE" w:rsidP="00961250">
      <w:pPr>
        <w:pStyle w:val="Paskaidrojoaisteksts"/>
        <w:jc w:val="center"/>
      </w:pPr>
    </w:p>
    <w:p w14:paraId="314F1A8C" w14:textId="14782749" w:rsidR="002F43B1" w:rsidRPr="002F43B1" w:rsidRDefault="002F43B1" w:rsidP="00961250">
      <w:pPr>
        <w:pStyle w:val="Heading2"/>
      </w:pPr>
      <w:bookmarkStart w:id="12" w:name="_Toc238115199"/>
      <w:r w:rsidRPr="00961250">
        <w:rPr>
          <w:rStyle w:val="Heading2Char"/>
          <w:b/>
          <w:bCs/>
        </w:rPr>
        <w:t>Viedais</w:t>
      </w:r>
      <w:r w:rsidRPr="002F43B1">
        <w:t xml:space="preserve"> tīkls</w:t>
      </w:r>
      <w:bookmarkEnd w:id="12"/>
    </w:p>
    <w:p w14:paraId="42248A35" w14:textId="77777777" w:rsidR="000916DE" w:rsidRDefault="000916DE" w:rsidP="000916DE">
      <w:pPr>
        <w:jc w:val="both"/>
      </w:pPr>
      <w:r>
        <w:t xml:space="preserve">Paralēli elektrotīkla fiziskai atjaunošanai, noizolēšanai un drošuma uzlabošanai ST attīsta viedo (digitālo) elektrotīklu, lai palielinātu sistēmas </w:t>
      </w:r>
      <w:proofErr w:type="spellStart"/>
      <w:r>
        <w:t>novērojamību</w:t>
      </w:r>
      <w:proofErr w:type="spellEnd"/>
      <w:r>
        <w:t xml:space="preserve"> un vadāmību, saīsinātu bojājumu lokalizācijas un elektroapgādes atjaunošanas laiku, kā arī uzlabotu jaudu pieejamību gan patēriņam, gan </w:t>
      </w:r>
      <w:proofErr w:type="spellStart"/>
      <w:r>
        <w:t>mikroģenerācijai</w:t>
      </w:r>
      <w:proofErr w:type="spellEnd"/>
      <w:r>
        <w:t xml:space="preserve">. Jau pašreiz tiek izmantoti viedo skaitītāju dati, lai savlaicīgi fiksētu bojājumus un pieņemtu precīzākus operatīvos lēmumus to novēršanai, kā arī lai identificētu novirzes elektrotīkla tehniskos parametros, piemēram, sprieguma novirzes, elektrotīkla pārslodze vai fiksētu neatbilstošas jaudas plūsmas. </w:t>
      </w:r>
    </w:p>
    <w:p w14:paraId="0ED6E2FB" w14:textId="77777777" w:rsidR="000916DE" w:rsidRDefault="000916DE" w:rsidP="000916DE">
      <w:pPr>
        <w:jc w:val="both"/>
      </w:pPr>
      <w:r>
        <w:t xml:space="preserve">Papildus jau veiktajai elektroenerģijas skaitītāju </w:t>
      </w:r>
      <w:proofErr w:type="spellStart"/>
      <w:r>
        <w:t>viedināšanai</w:t>
      </w:r>
      <w:proofErr w:type="spellEnd"/>
      <w:r>
        <w:t xml:space="preserve">, līdz 2026. gada beigām ir ieplānota </w:t>
      </w:r>
      <w:proofErr w:type="spellStart"/>
      <w:r>
        <w:t>kontroluzskaites</w:t>
      </w:r>
      <w:proofErr w:type="spellEnd"/>
      <w:r>
        <w:t xml:space="preserve"> sistēmas izbūve visās transformatoru apakšstacijās, kas ļaus daudz precīzāk novērot jaudas plūsmu, noslodzi un kopējos tehniskos parametrus pieslēgtā zemsprieguma elektrotīklā. Kā būtisks pamats datu pieejamībai un kvalitātei ir MDM (</w:t>
      </w:r>
      <w:proofErr w:type="spellStart"/>
      <w:r>
        <w:t>Meter</w:t>
      </w:r>
      <w:proofErr w:type="spellEnd"/>
      <w:r>
        <w:t xml:space="preserve"> </w:t>
      </w:r>
      <w:proofErr w:type="spellStart"/>
      <w:r>
        <w:t>Data</w:t>
      </w:r>
      <w:proofErr w:type="spellEnd"/>
      <w:r>
        <w:t xml:space="preserve"> </w:t>
      </w:r>
      <w:proofErr w:type="spellStart"/>
      <w:r>
        <w:t>Management</w:t>
      </w:r>
      <w:proofErr w:type="spellEnd"/>
      <w:r>
        <w:t xml:space="preserve"> – Mērījumu datu pārvaldība) sistēmas ieviešana, kas nodrošinās vienotu mērījumu datu pārvaldību. </w:t>
      </w:r>
    </w:p>
    <w:p w14:paraId="64CE74D9" w14:textId="77777777" w:rsidR="000916DE" w:rsidRDefault="000916DE" w:rsidP="000916DE">
      <w:pPr>
        <w:jc w:val="both"/>
      </w:pPr>
      <w:r>
        <w:t>Vidējā sprieguma elektrotīklā jau 10 gadus tiek izmantota FLIR (</w:t>
      </w:r>
      <w:proofErr w:type="spellStart"/>
      <w:r>
        <w:t>Fault</w:t>
      </w:r>
      <w:proofErr w:type="spellEnd"/>
      <w:r>
        <w:t xml:space="preserve"> </w:t>
      </w:r>
      <w:proofErr w:type="spellStart"/>
      <w:r>
        <w:t>location</w:t>
      </w:r>
      <w:proofErr w:type="spellEnd"/>
      <w:r>
        <w:t xml:space="preserve">, </w:t>
      </w:r>
      <w:proofErr w:type="spellStart"/>
      <w:r>
        <w:t>isolation</w:t>
      </w:r>
      <w:proofErr w:type="spellEnd"/>
      <w:r>
        <w:t xml:space="preserve"> </w:t>
      </w:r>
      <w:proofErr w:type="spellStart"/>
      <w:r>
        <w:t>and</w:t>
      </w:r>
      <w:proofErr w:type="spellEnd"/>
      <w:r>
        <w:t xml:space="preserve"> </w:t>
      </w:r>
      <w:proofErr w:type="spellStart"/>
      <w:r>
        <w:t>restoration</w:t>
      </w:r>
      <w:proofErr w:type="spellEnd"/>
      <w:r>
        <w:t xml:space="preserve"> – Bojājumu atrašanās vietas noteikšana, lokalizācija un labošana) sistēma, kura ļauj automātiskā režīmā veikt elektrotīkla </w:t>
      </w:r>
      <w:proofErr w:type="spellStart"/>
      <w:r>
        <w:t>pārslēgumus</w:t>
      </w:r>
      <w:proofErr w:type="spellEnd"/>
      <w:r>
        <w:t xml:space="preserve">, lai maksimāli ātri atjaunotu elektroapgādi bojājumu gadījumos. Sistēma ļoti veiksmīgi tiek izmantota arī masveida bojājumu situācijās, kad ir liels skaits </w:t>
      </w:r>
      <w:proofErr w:type="spellStart"/>
      <w:r>
        <w:t>atslēgumu</w:t>
      </w:r>
      <w:proofErr w:type="spellEnd"/>
      <w:r>
        <w:t xml:space="preserve"> un ierobežotas elektrotīkla izmantošanas iespējas. Kā turpinājums vidējā sprieguma elektrotīkla vadības attīstībā ir ADMS (</w:t>
      </w:r>
      <w:proofErr w:type="spellStart"/>
      <w:r>
        <w:t>Advanced</w:t>
      </w:r>
      <w:proofErr w:type="spellEnd"/>
      <w:r>
        <w:t xml:space="preserve"> </w:t>
      </w:r>
      <w:proofErr w:type="spellStart"/>
      <w:r>
        <w:t>Distribution</w:t>
      </w:r>
      <w:proofErr w:type="spellEnd"/>
      <w:r>
        <w:t xml:space="preserve"> </w:t>
      </w:r>
      <w:proofErr w:type="spellStart"/>
      <w:r>
        <w:t>Management</w:t>
      </w:r>
      <w:proofErr w:type="spellEnd"/>
      <w:r>
        <w:t xml:space="preserve"> </w:t>
      </w:r>
      <w:proofErr w:type="spellStart"/>
      <w:r>
        <w:t>System</w:t>
      </w:r>
      <w:proofErr w:type="spellEnd"/>
      <w:r>
        <w:t xml:space="preserve"> – uzlabota sadales pārvaldības sistēma) risinājuma ieviešana, pilnveidojot divas esošas tīkla pārvaldības sistēmas (DMS un DVS). Pilnveidotais risinājums nodrošinās reāllaika tīkla uzraudzību un lēmumu atbalstu, t.sk. režīmu analīzi un tiešsaistes jaudas plūsmu aprēķinus, ļaujot precīzāk balansēt tīkla režīmus un savlaicīgi mazināt pārslodžu vai sprieguma kvalitātes riskus. Lai sistēma varētu strādāt efektīvi, nepieciešams turpināt vidējā sprieguma elektrotīkla aprīkošanu ar attālināti vadāmiem slēdžiem.</w:t>
      </w:r>
    </w:p>
    <w:p w14:paraId="5F65957A" w14:textId="77777777" w:rsidR="000916DE" w:rsidRDefault="000916DE" w:rsidP="000916DE">
      <w:pPr>
        <w:jc w:val="both"/>
      </w:pPr>
      <w:r>
        <w:lastRenderedPageBreak/>
        <w:t xml:space="preserve">Papildus tiek atjaunotas un attīstītas releju aizsardzības un automātikas sistēmas, kur būtiska iespēja ir to attālinātas konfigurēšanas iespējas, kas ļauj uzturēt aktuālus aizsardzības iestatījumus atbilstoši reālajiem tīkla režīmiem, kā arī nodrošina attālinātu diagnostiku, t.sk. oscilogrammu nolasīšanu un detalizētāku aizsardzību </w:t>
      </w:r>
      <w:proofErr w:type="spellStart"/>
      <w:r>
        <w:t>nostrādes</w:t>
      </w:r>
      <w:proofErr w:type="spellEnd"/>
      <w:r>
        <w:t xml:space="preserve"> analīzi. </w:t>
      </w:r>
    </w:p>
    <w:p w14:paraId="06217E79" w14:textId="572451B2" w:rsidR="002F43B1" w:rsidRDefault="000916DE" w:rsidP="000916DE">
      <w:pPr>
        <w:jc w:val="both"/>
      </w:pPr>
      <w:r>
        <w:t>Ņemot vērā attālināti vadāmo slēdžu skaita pieaugumu, regulāri tiek pārskatīta bojājumu vietu uzrādītāju lokācijas, kuras būtiski atvieglo operatīvu bojājumu vietas lokāciju sazarotā elektrotīklā.</w:t>
      </w:r>
    </w:p>
    <w:p w14:paraId="129A6185" w14:textId="284BD3A5" w:rsidR="002F43B1" w:rsidRPr="002F43B1" w:rsidRDefault="002F43B1" w:rsidP="00207653">
      <w:pPr>
        <w:pStyle w:val="Heading2"/>
      </w:pPr>
      <w:bookmarkStart w:id="13" w:name="_Toc238115200"/>
      <w:r w:rsidRPr="002F43B1">
        <w:t>Tīkla noturība</w:t>
      </w:r>
      <w:bookmarkEnd w:id="13"/>
    </w:p>
    <w:p w14:paraId="7DDCC0EE" w14:textId="77777777" w:rsidR="00606F6F" w:rsidRDefault="00606F6F" w:rsidP="00606F6F">
      <w:pPr>
        <w:jc w:val="both"/>
      </w:pPr>
      <w:r>
        <w:t>Tīkla noturības stiprināšana ir viens no būtiskiem virzieniem drošas, nepārtrauktas un ilgtspējīgas elektroapgādes nodrošināšanā. Tā ietver ne tikai elektrotīkla tehnisko modernizāciju un attīstību, bet arī procesu, resursu, personāla sagatavotības, digitālās pārvaldības, fiziskās drošības un sadarbības mehānismu pilnveidi.</w:t>
      </w:r>
    </w:p>
    <w:p w14:paraId="18E27648" w14:textId="77777777" w:rsidR="00606F6F" w:rsidRDefault="00606F6F" w:rsidP="00606F6F">
      <w:pPr>
        <w:jc w:val="both"/>
      </w:pPr>
      <w:r>
        <w:t>Būtiska uzmanība tiek pievērsta risku un draudu izvērtēšanai, kā arī esošo iekšējo procesu pilnveidošanai. Tiek aktualizēti iekšējās kārtības, atbildību sadalījums, informācijas aprites principi un darbības nepārtrauktības pasākumi paaugstināta apdraudējuma vai ārkārtas situāciju gadījumos. Tiek pārskatīta materiālu, iekārtu un rezerves daļu pārvaldība, īpaši ņemot vērā situācijas, kad tradicionālās piegāžu ķēdes var tikt bojātas vai pārtrauktas. Šajā virzienā tiek vērtēta kritisko rezervju pieejamība, alternatīvi piegādes risinājumi un resursu plānošanas principi, lai nodrošinātu spēju operatīvi atjaunot elektroapgādi plašāku traucējumu gadījumos.</w:t>
      </w:r>
    </w:p>
    <w:p w14:paraId="42E05989" w14:textId="77777777" w:rsidR="00606F6F" w:rsidRDefault="00606F6F" w:rsidP="00606F6F">
      <w:pPr>
        <w:jc w:val="both"/>
      </w:pPr>
      <w:r>
        <w:t xml:space="preserve">Personāla sagatavotības uzlabošanai tiek īstenotas apmācības par rīcību dažādu apdraudējumu gadījumos, darbinieku aizsardzību, drošu darbu organizāciju un sadarbību ar iesaistītajām institūcijām. Tīkla noturības kontekstā tiek atbalstīta arī darbinieku iesaiste Zemessardzē un ar kritiskās infrastruktūras noturību saistīto Zemessardzes apakšvienību attīstība, stiprinot personāla gatavību rīcībai krīzes apstākļos. Tīkla noturības stiprināšanā nozīmīga ir pārrobežu un </w:t>
      </w:r>
      <w:proofErr w:type="spellStart"/>
      <w:r>
        <w:t>starpinstitucionālā</w:t>
      </w:r>
      <w:proofErr w:type="spellEnd"/>
      <w:r>
        <w:t xml:space="preserve"> sadarbība. Tiek attīstīti sadarbības memorandi, savstarpējās palīdzības vienošanās un partnerības mehānismi ar citiem kritiskās infrastruktūras turētājiem, valsts un pašvaldību institūcijām, kā arī ārvalstu sadales sistēmas operatoriem. Kopīgas mācības, informācijas apmaiņa un koordinēta rīcība palīdz uzlabot gatavību plaša mēroga traucējumiem.</w:t>
      </w:r>
    </w:p>
    <w:p w14:paraId="4D39391B" w14:textId="33D7AB25" w:rsidR="000A3E2E" w:rsidRDefault="00606F6F" w:rsidP="00606F6F">
      <w:pPr>
        <w:jc w:val="both"/>
      </w:pPr>
      <w:r>
        <w:t xml:space="preserve">Papildus tiek pilnveidoti fiziskās drošības procesi dažādu apdraudējumu un ārkārtas situāciju scenārijiem. Tie ietver objektu aizsardzības, piekļuves kontroles, informācijas aprites un sadarbības principu pārskatīšanu, lai mazinātu riskus kritiski svarīgai infrastruktūrai. Vienlaikus ar elektrotīkla digitālo pārvaldību, </w:t>
      </w:r>
      <w:proofErr w:type="spellStart"/>
      <w:r>
        <w:t>digitalizāciju</w:t>
      </w:r>
      <w:proofErr w:type="spellEnd"/>
      <w:r>
        <w:t xml:space="preserve"> un attālinātu vadāmību tiek stiprināta tā </w:t>
      </w:r>
      <w:proofErr w:type="spellStart"/>
      <w:r>
        <w:t>kiberdrošība</w:t>
      </w:r>
      <w:proofErr w:type="spellEnd"/>
      <w:r>
        <w:t xml:space="preserve"> un informācijas sistēmu darbības nepārtrauktība.</w:t>
      </w:r>
    </w:p>
    <w:p w14:paraId="5870E7CD" w14:textId="6C6C0A4A" w:rsidR="00C817CD" w:rsidRDefault="004B095C" w:rsidP="009A3ED0">
      <w:pPr>
        <w:pStyle w:val="Heading1"/>
      </w:pPr>
      <w:bookmarkStart w:id="14" w:name="_Toc238115201"/>
      <w:r>
        <w:rPr>
          <w:noProof/>
        </w:rPr>
        <w:lastRenderedPageBreak/>
        <w:drawing>
          <wp:anchor distT="0" distB="0" distL="114300" distR="114300" simplePos="0" relativeHeight="251679744" behindDoc="1" locked="0" layoutInCell="1" allowOverlap="1" wp14:anchorId="33A06571" wp14:editId="24CD522A">
            <wp:simplePos x="0" y="0"/>
            <wp:positionH relativeFrom="margin">
              <wp:posOffset>-1327257</wp:posOffset>
            </wp:positionH>
            <wp:positionV relativeFrom="paragraph">
              <wp:posOffset>-1810385</wp:posOffset>
            </wp:positionV>
            <wp:extent cx="18146348" cy="12078663"/>
            <wp:effectExtent l="0" t="0" r="8890" b="0"/>
            <wp:wrapNone/>
            <wp:docPr id="19536577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6">
                      <a:extLst>
                        <a:ext uri="{28A0092B-C50C-407E-A947-70E740481C1C}">
                          <a14:useLocalDpi xmlns:a14="http://schemas.microsoft.com/office/drawing/2010/main"/>
                        </a:ext>
                      </a:extLst>
                    </a:blip>
                    <a:srcRect/>
                    <a:stretch>
                      <a:fillRect/>
                    </a:stretch>
                  </pic:blipFill>
                  <pic:spPr bwMode="auto">
                    <a:xfrm>
                      <a:off x="0" y="0"/>
                      <a:ext cx="18146348" cy="12078663"/>
                    </a:xfrm>
                    <a:prstGeom prst="rect">
                      <a:avLst/>
                    </a:prstGeom>
                    <a:noFill/>
                    <a:ln>
                      <a:noFill/>
                    </a:ln>
                  </pic:spPr>
                </pic:pic>
              </a:graphicData>
            </a:graphic>
            <wp14:sizeRelH relativeFrom="margin">
              <wp14:pctWidth>0</wp14:pctWidth>
            </wp14:sizeRelH>
            <wp14:sizeRelV relativeFrom="margin">
              <wp14:pctHeight>0</wp14:pctHeight>
            </wp14:sizeRelV>
          </wp:anchor>
        </w:drawing>
      </w:r>
      <w:bookmarkEnd w:id="14"/>
    </w:p>
    <w:p w14:paraId="1952AF00" w14:textId="3EE18304" w:rsidR="00C817CD" w:rsidRDefault="00C817CD" w:rsidP="009A3ED0">
      <w:pPr>
        <w:pStyle w:val="Heading1"/>
      </w:pPr>
    </w:p>
    <w:p w14:paraId="504CBDE7" w14:textId="2C2D672F" w:rsidR="00C817CD" w:rsidRDefault="00C817CD" w:rsidP="009A3ED0">
      <w:pPr>
        <w:pStyle w:val="Heading1"/>
      </w:pPr>
    </w:p>
    <w:p w14:paraId="415C5BCD" w14:textId="6C8E3B58" w:rsidR="00C817CD" w:rsidRDefault="00C817CD" w:rsidP="009A3ED0">
      <w:pPr>
        <w:pStyle w:val="Heading1"/>
      </w:pPr>
    </w:p>
    <w:p w14:paraId="54432EA7" w14:textId="23157BF0" w:rsidR="00C817CD" w:rsidRDefault="00C817CD" w:rsidP="009A3ED0">
      <w:pPr>
        <w:pStyle w:val="Heading1"/>
      </w:pPr>
    </w:p>
    <w:p w14:paraId="2ACC4B6B" w14:textId="77777777" w:rsidR="00C817CD" w:rsidRDefault="00C817CD" w:rsidP="009A3ED0">
      <w:pPr>
        <w:pStyle w:val="Heading1"/>
      </w:pPr>
    </w:p>
    <w:p w14:paraId="4E74EF8D" w14:textId="77777777" w:rsidR="004B095C" w:rsidRDefault="004B095C" w:rsidP="009A3ED0">
      <w:pPr>
        <w:pStyle w:val="Heading1"/>
      </w:pPr>
    </w:p>
    <w:p w14:paraId="4C520C2F" w14:textId="022487A8" w:rsidR="000C2455" w:rsidRDefault="00207653" w:rsidP="009A3ED0">
      <w:pPr>
        <w:pStyle w:val="Heading1"/>
      </w:pPr>
      <w:bookmarkStart w:id="15" w:name="_Toc238115202"/>
      <w:r w:rsidRPr="009D7AD1">
        <w:t xml:space="preserve">Elektroenerģijas sadales sistēmas </w:t>
      </w:r>
      <w:proofErr w:type="spellStart"/>
      <w:r w:rsidRPr="009D7AD1">
        <w:t>pieslēgumu</w:t>
      </w:r>
      <w:proofErr w:type="spellEnd"/>
      <w:r w:rsidRPr="009D7AD1">
        <w:t xml:space="preserve"> attīstības </w:t>
      </w:r>
      <w:r w:rsidRPr="00C817CD">
        <w:rPr>
          <w:u w:val="thick" w:color="A2BD30" w:themeColor="accent2"/>
        </w:rPr>
        <w:t>novērtējums</w:t>
      </w:r>
      <w:bookmarkEnd w:id="15"/>
    </w:p>
    <w:p w14:paraId="29C2D7AE" w14:textId="3289FD33" w:rsidR="009A3ED0" w:rsidRDefault="009A3ED0">
      <w:r>
        <w:br w:type="page"/>
      </w:r>
    </w:p>
    <w:p w14:paraId="37135760" w14:textId="77F30A7E" w:rsidR="00481EBF" w:rsidRDefault="00481EBF" w:rsidP="0073460C">
      <w:pPr>
        <w:jc w:val="both"/>
      </w:pPr>
      <w:r w:rsidRPr="00481EBF">
        <w:lastRenderedPageBreak/>
        <w:t xml:space="preserve">Viens no segmentiem, kur ir notikušas nozīmīgas izmaiņas, ir elektrotīkla attīstība. Izmaiņas ir notikušas gan normatīvajā vidē, gan finansējuma piesaistē, gan jaunu elektrotīkla patērētāju ienākšanā. Šī ir joma, kurā arī turpmākos gados ir paredzama izaugsme un lietotāju vajadzību mainība, ņemot vērā izkliedētās ģenerācijas apjoma pieaugumu, elektroenerģijas </w:t>
      </w:r>
      <w:proofErr w:type="spellStart"/>
      <w:r w:rsidRPr="00481EBF">
        <w:t>uzkrātuvju</w:t>
      </w:r>
      <w:proofErr w:type="spellEnd"/>
      <w:r w:rsidRPr="00481EBF">
        <w:t xml:space="preserve"> integrēšanos energosistēmā un paredzamo elektrifikācijas apjomu.</w:t>
      </w:r>
    </w:p>
    <w:p w14:paraId="14DA542E" w14:textId="77777777" w:rsidR="00FF6471" w:rsidRPr="00FF6471" w:rsidRDefault="00FF6471" w:rsidP="0073460C">
      <w:pPr>
        <w:jc w:val="both"/>
      </w:pPr>
    </w:p>
    <w:p w14:paraId="5E2491D2" w14:textId="6A413E94" w:rsidR="00BA265B" w:rsidRDefault="00AF18D7" w:rsidP="00782538">
      <w:pPr>
        <w:pStyle w:val="Heading2"/>
      </w:pPr>
      <w:bookmarkStart w:id="16" w:name="_Toc238115203"/>
      <w:r>
        <w:t xml:space="preserve">Jaunie </w:t>
      </w:r>
      <w:proofErr w:type="spellStart"/>
      <w:r>
        <w:t>p</w:t>
      </w:r>
      <w:r w:rsidR="00BA265B" w:rsidRPr="00BA265B">
        <w:t>ieslēgumi</w:t>
      </w:r>
      <w:proofErr w:type="spellEnd"/>
      <w:r>
        <w:t xml:space="preserve"> un slodzes izmaiņas</w:t>
      </w:r>
      <w:bookmarkEnd w:id="16"/>
    </w:p>
    <w:p w14:paraId="78A00810" w14:textId="77777777" w:rsidR="00BC1508" w:rsidRDefault="00BC1508" w:rsidP="00BC1508">
      <w:pPr>
        <w:jc w:val="both"/>
      </w:pPr>
      <w:r>
        <w:t xml:space="preserve">2025. gada maijā tika veiktas izmaiņas Sistēmas </w:t>
      </w:r>
      <w:proofErr w:type="spellStart"/>
      <w:r>
        <w:t>pieslēguma</w:t>
      </w:r>
      <w:proofErr w:type="spellEnd"/>
      <w:r>
        <w:t xml:space="preserve"> noteikumos attiecībā uz elektroenerģijas sadales sistēmu – tika būtiski paplašināta </w:t>
      </w:r>
      <w:proofErr w:type="spellStart"/>
      <w:r>
        <w:t>ampērmaksas</w:t>
      </w:r>
      <w:proofErr w:type="spellEnd"/>
      <w:r>
        <w:t xml:space="preserve"> (fiksētas </w:t>
      </w:r>
      <w:proofErr w:type="spellStart"/>
      <w:r>
        <w:t>pieslēguma</w:t>
      </w:r>
      <w:proofErr w:type="spellEnd"/>
      <w:r>
        <w:t xml:space="preserve"> izmaksas) zona pieteikumiem ar slodzi līdz 100 A. Papildus esošai zonai 50 metri līdz esošai zemsprieguma elektrolīnijai tika izveidotas divas zonas – 51 līdz 150 metri un 151 līdz 300 metri. Mērķis ir ļaut klientam uzzināt </w:t>
      </w:r>
      <w:proofErr w:type="spellStart"/>
      <w:r>
        <w:t>pieslēguma</w:t>
      </w:r>
      <w:proofErr w:type="spellEnd"/>
      <w:r>
        <w:t xml:space="preserve"> izbūves izmaksas, neiesniedzot </w:t>
      </w:r>
      <w:proofErr w:type="spellStart"/>
      <w:r>
        <w:t>pieslēguma</w:t>
      </w:r>
      <w:proofErr w:type="spellEnd"/>
      <w:r>
        <w:t xml:space="preserve"> pieteikumu. Jaunu zonu ieviešana ļāva palielināt šādu pieteikumu skaitu no 61% līdz 85%, kas ļauj samazināt interesentu pieteikumu skaitu, un tādējādi paaugstinot ST darbības efektivitāti. </w:t>
      </w:r>
    </w:p>
    <w:p w14:paraId="2A5C2E33" w14:textId="2E623776" w:rsidR="00BC1508" w:rsidRDefault="00BC1508" w:rsidP="00BC1508">
      <w:pPr>
        <w:jc w:val="both"/>
      </w:pPr>
      <w:r>
        <w:t xml:space="preserve">2025. gadā tika reģistrēts zemākais pieteikumu skaits pēdējo 5 gadu laikā, kas ir saistīts ar </w:t>
      </w:r>
      <w:proofErr w:type="spellStart"/>
      <w:r>
        <w:t>ampērmaksas</w:t>
      </w:r>
      <w:proofErr w:type="spellEnd"/>
      <w:r>
        <w:t xml:space="preserve"> zonas paplašināšanu, tomēr šī gada laikā ir reģistrēts lielākais pieprasījums pēc papildu jaudas. Lielākā interese par </w:t>
      </w:r>
      <w:proofErr w:type="spellStart"/>
      <w:r>
        <w:t>pieslēguma</w:t>
      </w:r>
      <w:proofErr w:type="spellEnd"/>
      <w:r>
        <w:t xml:space="preserve"> jaudu ir elektroenerģijas </w:t>
      </w:r>
      <w:proofErr w:type="spellStart"/>
      <w:r>
        <w:t>uzkrātuvēm</w:t>
      </w:r>
      <w:proofErr w:type="spellEnd"/>
      <w:r>
        <w:t>, kuras ir atjaunojušas pieprasījumu arī pēc ģenerācijas jaudas.</w:t>
      </w:r>
    </w:p>
    <w:p w14:paraId="17B99FA6" w14:textId="5B7900F4" w:rsidR="00EC554C" w:rsidRDefault="00EC554C" w:rsidP="00C82ACC">
      <w:pPr>
        <w:jc w:val="center"/>
        <w:rPr>
          <w:b/>
          <w:bCs/>
        </w:rPr>
      </w:pPr>
      <w:r>
        <w:rPr>
          <w:noProof/>
        </w:rPr>
        <w:drawing>
          <wp:inline distT="0" distB="0" distL="0" distR="0" wp14:anchorId="4C2674E5" wp14:editId="495D02B2">
            <wp:extent cx="6610350" cy="3276000"/>
            <wp:effectExtent l="0" t="0" r="0" b="635"/>
            <wp:docPr id="1036933583" name="Chart 1">
              <a:extLst xmlns:a="http://schemas.openxmlformats.org/drawingml/2006/main">
                <a:ext uri="{FF2B5EF4-FFF2-40B4-BE49-F238E27FC236}">
                  <a16:creationId xmlns:a16="http://schemas.microsoft.com/office/drawing/2014/main" id="{1D3DF3AF-CB02-4EC9-9B60-56E18506C2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18D00504" w14:textId="32531383" w:rsidR="004A0067" w:rsidRDefault="006F3373" w:rsidP="006828FC">
      <w:pPr>
        <w:pStyle w:val="Paskaidrojoaisteksts"/>
        <w:jc w:val="center"/>
      </w:pPr>
      <w:r>
        <w:t xml:space="preserve">Attēls </w:t>
      </w:r>
      <w:r w:rsidR="00365CC5">
        <w:t xml:space="preserve">7. </w:t>
      </w:r>
      <w:r>
        <w:t>Pieteikumu reģistrs</w:t>
      </w:r>
    </w:p>
    <w:p w14:paraId="419A8192" w14:textId="478CF927" w:rsidR="006F3373" w:rsidRDefault="006F3373" w:rsidP="00C2044C">
      <w:pPr>
        <w:spacing w:after="0"/>
        <w:jc w:val="center"/>
      </w:pPr>
    </w:p>
    <w:p w14:paraId="749EF5AC" w14:textId="6F6F6EB1" w:rsidR="00365CC5" w:rsidRDefault="00365CC5" w:rsidP="00A01931">
      <w:pPr>
        <w:jc w:val="both"/>
      </w:pPr>
      <w:r w:rsidRPr="00365CC5">
        <w:t xml:space="preserve">2025. gadā turpinājās elektrostaciju </w:t>
      </w:r>
      <w:proofErr w:type="spellStart"/>
      <w:r w:rsidRPr="00365CC5">
        <w:t>pieslēgumu</w:t>
      </w:r>
      <w:proofErr w:type="spellEnd"/>
      <w:r w:rsidRPr="00365CC5">
        <w:t xml:space="preserve"> izbūve, un būtiski pieauga patēriņam izbūvētās jaudas apjoms, sasniedzot papildu izbūvētus 499 MW. Savukārt izbūvēto pieteikumu skaits samazinājās pret iepriekšējos gados izbūvēto, bet to veido mazākas jaudas </w:t>
      </w:r>
      <w:proofErr w:type="spellStart"/>
      <w:r w:rsidRPr="00365CC5">
        <w:t>pieslēgumu</w:t>
      </w:r>
      <w:proofErr w:type="spellEnd"/>
      <w:r w:rsidRPr="00365CC5">
        <w:t xml:space="preserve"> izbūve. Lielāko jaudas pieaugumu veidoja elektrostacijās pieslēgtās elektroenerģijas </w:t>
      </w:r>
      <w:proofErr w:type="spellStart"/>
      <w:r w:rsidRPr="00365CC5">
        <w:t>uzkrātuves</w:t>
      </w:r>
      <w:proofErr w:type="spellEnd"/>
      <w:r w:rsidRPr="00365CC5">
        <w:t xml:space="preserve"> (133 MW), tad sekoja </w:t>
      </w:r>
      <w:proofErr w:type="spellStart"/>
      <w:r w:rsidRPr="00365CC5">
        <w:t>pieslēgumi</w:t>
      </w:r>
      <w:proofErr w:type="spellEnd"/>
      <w:r w:rsidRPr="00365CC5">
        <w:t xml:space="preserve"> līdz 100 A </w:t>
      </w:r>
      <w:proofErr w:type="spellStart"/>
      <w:r w:rsidRPr="00365CC5">
        <w:t>ampērmaksas</w:t>
      </w:r>
      <w:proofErr w:type="spellEnd"/>
      <w:r w:rsidRPr="00365CC5">
        <w:t xml:space="preserve"> zonā (109 MW), kas bija zemākais apjoms pēdējo gadu laikā, un trešā lielākā grupa bija </w:t>
      </w:r>
      <w:proofErr w:type="spellStart"/>
      <w:r w:rsidRPr="00365CC5">
        <w:t>elektroauto</w:t>
      </w:r>
      <w:proofErr w:type="spellEnd"/>
      <w:r w:rsidRPr="00365CC5">
        <w:t xml:space="preserve"> uzlādes infrastruktūras izbūve. Izbūvēto </w:t>
      </w:r>
      <w:proofErr w:type="spellStart"/>
      <w:r w:rsidRPr="00365CC5">
        <w:t>pieslēgumu</w:t>
      </w:r>
      <w:proofErr w:type="spellEnd"/>
      <w:r w:rsidRPr="00365CC5">
        <w:t xml:space="preserve"> jaudas pieaugums bija vērojams arī rūpniecības/lauksaimniecības pieteikumos, kur pēdējos 2 gados ir būtisks pieaugums, salīdzinot ar vēsturiskajiem datiem.</w:t>
      </w:r>
    </w:p>
    <w:p w14:paraId="6FE07A3E" w14:textId="32840F81" w:rsidR="0082180E" w:rsidRDefault="0082180E" w:rsidP="00C82ACC">
      <w:pPr>
        <w:jc w:val="center"/>
        <w:rPr>
          <w:b/>
          <w:bCs/>
        </w:rPr>
      </w:pPr>
      <w:r>
        <w:rPr>
          <w:noProof/>
        </w:rPr>
        <w:lastRenderedPageBreak/>
        <w:drawing>
          <wp:inline distT="0" distB="0" distL="0" distR="0" wp14:anchorId="049AB797" wp14:editId="63F3AD7A">
            <wp:extent cx="6567170" cy="3276000"/>
            <wp:effectExtent l="0" t="0" r="5080" b="635"/>
            <wp:docPr id="1672021192" name="Chart 1">
              <a:extLst xmlns:a="http://schemas.openxmlformats.org/drawingml/2006/main">
                <a:ext uri="{FF2B5EF4-FFF2-40B4-BE49-F238E27FC236}">
                  <a16:creationId xmlns:a16="http://schemas.microsoft.com/office/drawing/2014/main" id="{472AFB94-5A6A-409E-9714-BB9D094ADF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407F95E8" w14:textId="16F78DF6" w:rsidR="002C7EC4" w:rsidRDefault="00D07C1B" w:rsidP="00007041">
      <w:pPr>
        <w:pStyle w:val="Paskaidrojoaisteksts"/>
        <w:jc w:val="center"/>
      </w:pPr>
      <w:r>
        <w:t xml:space="preserve">Attēls </w:t>
      </w:r>
      <w:r w:rsidR="00761CBE">
        <w:t xml:space="preserve">8. </w:t>
      </w:r>
      <w:r>
        <w:t xml:space="preserve">Izbūvēto </w:t>
      </w:r>
      <w:proofErr w:type="spellStart"/>
      <w:r>
        <w:t>pieslēgumu</w:t>
      </w:r>
      <w:proofErr w:type="spellEnd"/>
      <w:r>
        <w:t xml:space="preserve"> skaits un </w:t>
      </w:r>
      <w:proofErr w:type="spellStart"/>
      <w:r>
        <w:t>pieslēgumu</w:t>
      </w:r>
      <w:proofErr w:type="spellEnd"/>
      <w:r>
        <w:t xml:space="preserve"> jaudas izmaiņas, MW</w:t>
      </w:r>
    </w:p>
    <w:p w14:paraId="2302D37D" w14:textId="77777777" w:rsidR="004F58C8" w:rsidRDefault="004F58C8" w:rsidP="00EC6305">
      <w:pPr>
        <w:spacing w:after="0"/>
        <w:jc w:val="center"/>
      </w:pPr>
    </w:p>
    <w:p w14:paraId="0AF8EE20" w14:textId="716BEF20" w:rsidR="00E93BF6" w:rsidRDefault="00FC64A6" w:rsidP="00E93BF6">
      <w:pPr>
        <w:jc w:val="both"/>
        <w:rPr>
          <w:noProof/>
        </w:rPr>
      </w:pPr>
      <w:r w:rsidRPr="00FC64A6">
        <w:t xml:space="preserve">Lielākā aktivitāte gan skaita, gan jaudas ziņā bija Rīgas </w:t>
      </w:r>
      <w:proofErr w:type="spellStart"/>
      <w:r w:rsidRPr="00FC64A6">
        <w:t>valstspilsētā</w:t>
      </w:r>
      <w:proofErr w:type="spellEnd"/>
      <w:r w:rsidRPr="00FC64A6">
        <w:t xml:space="preserve"> (92 MW un 2 172 pieteikumi), tālāk sekoja Valmieras novads (40 MW un 304 pieteikumi) un tad vairāki novadi (</w:t>
      </w:r>
      <w:proofErr w:type="spellStart"/>
      <w:r w:rsidRPr="00FC64A6">
        <w:t>Cēsu</w:t>
      </w:r>
      <w:proofErr w:type="spellEnd"/>
      <w:r w:rsidRPr="00FC64A6">
        <w:t xml:space="preserve">, Mārupes un Ogres) un Liepājas </w:t>
      </w:r>
      <w:proofErr w:type="spellStart"/>
      <w:r w:rsidRPr="00FC64A6">
        <w:t>valstspilsēta</w:t>
      </w:r>
      <w:proofErr w:type="spellEnd"/>
      <w:r w:rsidRPr="00FC64A6">
        <w:t xml:space="preserve"> ar jaudas pieaugumu (vairāk nekā 20 MW)</w:t>
      </w:r>
      <w:r w:rsidR="00C70AF0">
        <w:t>.</w:t>
      </w:r>
    </w:p>
    <w:p w14:paraId="2C3D9475" w14:textId="0B088675" w:rsidR="00E93BF6" w:rsidRDefault="00E93BF6" w:rsidP="00C35687">
      <w:pPr>
        <w:rPr>
          <w:noProof/>
        </w:rPr>
        <w:sectPr w:rsidR="00E93BF6" w:rsidSect="003B67DD">
          <w:type w:val="continuous"/>
          <w:pgSz w:w="11906" w:h="16838"/>
          <w:pgMar w:top="720" w:right="720" w:bottom="720" w:left="720" w:header="283" w:footer="0" w:gutter="0"/>
          <w:cols w:space="708"/>
          <w:docGrid w:linePitch="360"/>
        </w:sectPr>
      </w:pPr>
      <w:r w:rsidRPr="00DF404D">
        <w:rPr>
          <w:noProof/>
        </w:rPr>
        <w:drawing>
          <wp:anchor distT="0" distB="0" distL="114300" distR="114300" simplePos="0" relativeHeight="251664384" behindDoc="0" locked="0" layoutInCell="1" allowOverlap="1" wp14:anchorId="4637EC10" wp14:editId="254A5002">
            <wp:simplePos x="0" y="0"/>
            <wp:positionH relativeFrom="column">
              <wp:posOffset>491509</wp:posOffset>
            </wp:positionH>
            <wp:positionV relativeFrom="paragraph">
              <wp:posOffset>278061</wp:posOffset>
            </wp:positionV>
            <wp:extent cx="2785110" cy="1799590"/>
            <wp:effectExtent l="0" t="0" r="0" b="0"/>
            <wp:wrapTopAndBottom/>
            <wp:docPr id="49612675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6126757" name=""/>
                    <pic:cNvPicPr/>
                  </pic:nvPicPr>
                  <pic:blipFill>
                    <a:blip r:embed="rId29" cstate="screen">
                      <a:extLst>
                        <a:ext uri="{BEBA8EAE-BF5A-486C-A8C5-ECC9F3942E4B}">
                          <a14:imgProps xmlns:a14="http://schemas.microsoft.com/office/drawing/2010/main">
                            <a14:imgLayer r:embed="rId30">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785110" cy="1799590"/>
                    </a:xfrm>
                    <a:prstGeom prst="rect">
                      <a:avLst/>
                    </a:prstGeom>
                  </pic:spPr>
                </pic:pic>
              </a:graphicData>
            </a:graphic>
          </wp:anchor>
        </w:drawing>
      </w:r>
    </w:p>
    <w:p w14:paraId="663B9340" w14:textId="037FEE25" w:rsidR="00166F0D" w:rsidRDefault="006828FC" w:rsidP="006828FC">
      <w:pPr>
        <w:pStyle w:val="H4"/>
        <w:jc w:val="center"/>
        <w:rPr>
          <w:noProof/>
        </w:rPr>
      </w:pPr>
      <w:r>
        <w:rPr>
          <w:noProof/>
        </w:rPr>
        <w:br/>
      </w:r>
      <w:r w:rsidR="00B76066">
        <w:rPr>
          <w:noProof/>
        </w:rPr>
        <w:t>Reģistrēto pieteikumu skaits</w:t>
      </w:r>
    </w:p>
    <w:p w14:paraId="384A5D7E" w14:textId="77777777" w:rsidR="006947D3" w:rsidRDefault="00266963" w:rsidP="00007041">
      <w:pPr>
        <w:pStyle w:val="H4"/>
        <w:jc w:val="center"/>
        <w:rPr>
          <w:noProof/>
        </w:rPr>
      </w:pPr>
      <w:r w:rsidRPr="00266963">
        <w:rPr>
          <w:noProof/>
        </w:rPr>
        <w:drawing>
          <wp:inline distT="0" distB="0" distL="0" distR="0" wp14:anchorId="3A8565CB" wp14:editId="69ED5AA2">
            <wp:extent cx="2802530" cy="1800000"/>
            <wp:effectExtent l="0" t="0" r="0" b="0"/>
            <wp:docPr id="94962895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9628951" name=""/>
                    <pic:cNvPicPr/>
                  </pic:nvPicPr>
                  <pic:blipFill>
                    <a:blip r:embed="rId31" cstate="screen">
                      <a:extLst>
                        <a:ext uri="{BEBA8EAE-BF5A-486C-A8C5-ECC9F3942E4B}">
                          <a14:imgProps xmlns:a14="http://schemas.microsoft.com/office/drawing/2010/main">
                            <a14:imgLayer r:embed="rId32">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02530" cy="1800000"/>
                    </a:xfrm>
                    <a:prstGeom prst="rect">
                      <a:avLst/>
                    </a:prstGeom>
                  </pic:spPr>
                </pic:pic>
              </a:graphicData>
            </a:graphic>
          </wp:inline>
        </w:drawing>
      </w:r>
    </w:p>
    <w:p w14:paraId="51751BA1" w14:textId="26A237FB" w:rsidR="00B76066" w:rsidRDefault="00B76066" w:rsidP="00007041">
      <w:pPr>
        <w:pStyle w:val="H4"/>
        <w:jc w:val="center"/>
        <w:rPr>
          <w:noProof/>
        </w:rPr>
        <w:sectPr w:rsidR="00B76066" w:rsidSect="003B67DD">
          <w:type w:val="continuous"/>
          <w:pgSz w:w="11906" w:h="16838"/>
          <w:pgMar w:top="1440" w:right="1800" w:bottom="1440" w:left="1800" w:header="708" w:footer="708" w:gutter="0"/>
          <w:cols w:num="2" w:space="708"/>
          <w:docGrid w:linePitch="360"/>
        </w:sectPr>
      </w:pPr>
      <w:r>
        <w:rPr>
          <w:noProof/>
        </w:rPr>
        <w:t>Izpildīto pieteikumu skaits</w:t>
      </w:r>
    </w:p>
    <w:p w14:paraId="2D88AE4D" w14:textId="3B0A0CA3" w:rsidR="00B76066" w:rsidRDefault="00B76066" w:rsidP="006828FC">
      <w:pPr>
        <w:pStyle w:val="Paskaidrojoaisteksts"/>
        <w:jc w:val="center"/>
      </w:pPr>
      <w:r>
        <w:t>Attēls</w:t>
      </w:r>
      <w:r w:rsidR="00EA7604">
        <w:t xml:space="preserve"> 9.</w:t>
      </w:r>
      <w:r>
        <w:t xml:space="preserve"> Reģistrēto un izpildīto </w:t>
      </w:r>
      <w:proofErr w:type="spellStart"/>
      <w:r w:rsidR="00A436DE">
        <w:t>pieslēgumu</w:t>
      </w:r>
      <w:proofErr w:type="spellEnd"/>
      <w:r w:rsidR="00A436DE">
        <w:t xml:space="preserve"> </w:t>
      </w:r>
      <w:r>
        <w:t>pieteikumu skaits 2025.</w:t>
      </w:r>
      <w:r w:rsidR="00EA7604">
        <w:t xml:space="preserve"> </w:t>
      </w:r>
      <w:r>
        <w:t xml:space="preserve">gadā sadalījumā pa </w:t>
      </w:r>
      <w:proofErr w:type="spellStart"/>
      <w:r>
        <w:t>valstspilsētām</w:t>
      </w:r>
      <w:proofErr w:type="spellEnd"/>
      <w:r>
        <w:t xml:space="preserve"> un </w:t>
      </w:r>
      <w:r w:rsidR="006828FC">
        <w:br/>
      </w:r>
      <w:r>
        <w:t>novadiem</w:t>
      </w:r>
      <w:r w:rsidR="00EA7604">
        <w:t>, izņemot Rīgu</w:t>
      </w:r>
    </w:p>
    <w:p w14:paraId="692708CD" w14:textId="77777777" w:rsidR="00281566" w:rsidRDefault="00281566" w:rsidP="00B76066">
      <w:pPr>
        <w:jc w:val="center"/>
      </w:pPr>
    </w:p>
    <w:p w14:paraId="3D01766E" w14:textId="2FD5B9CE" w:rsidR="00E17A53" w:rsidRDefault="00E17A53" w:rsidP="00C51E08">
      <w:pPr>
        <w:jc w:val="both"/>
        <w:rPr>
          <w:noProof/>
        </w:rPr>
        <w:sectPr w:rsidR="00E17A53" w:rsidSect="003B67DD">
          <w:type w:val="continuous"/>
          <w:pgSz w:w="11906" w:h="16838"/>
          <w:pgMar w:top="720" w:right="720" w:bottom="720" w:left="720" w:header="708" w:footer="708" w:gutter="0"/>
          <w:cols w:space="708"/>
          <w:docGrid w:linePitch="360"/>
        </w:sectPr>
      </w:pPr>
      <w:r w:rsidRPr="00E17A53">
        <w:rPr>
          <w:noProof/>
        </w:rPr>
        <w:t>Vislielākais reģistrēto pieslēgumu pieteikumu skaits ir Rīgā (ap 20%) un tai tuvākajos novados (Mārupes, Ropažu, Ogres, Ķekavas, Siguldas un Ādažu novados), bet mazākais – Latvijas austrumu novados. Un zemāk attēlā redzams, ka faktiski izpildīto pieslēgumu pieteikumu skaita ziņā ir līdzīga situācija – visvairāk Rīgā (ap 20% jeb 2 172 pieteikumi) un tai tuvākajos novados, vismazāk – Valkas novadā (tikai 19 pieteikumi) un Latvijas austrumu novados.</w:t>
      </w:r>
    </w:p>
    <w:p w14:paraId="1C287626" w14:textId="56947580" w:rsidR="00A50F0C" w:rsidRDefault="00A50F0C" w:rsidP="00FD4634">
      <w:pPr>
        <w:jc w:val="center"/>
        <w:rPr>
          <w:noProof/>
        </w:rPr>
      </w:pPr>
    </w:p>
    <w:p w14:paraId="6D96AEB7" w14:textId="6B03019D" w:rsidR="00A50F0C" w:rsidRDefault="00474A6D" w:rsidP="00474A6D">
      <w:pPr>
        <w:pStyle w:val="H4"/>
        <w:jc w:val="center"/>
        <w:rPr>
          <w:noProof/>
        </w:rPr>
      </w:pPr>
      <w:r>
        <w:rPr>
          <w:noProof/>
        </w:rPr>
        <w:lastRenderedPageBreak/>
        <w:br/>
      </w:r>
      <w:r w:rsidRPr="005643BE">
        <w:rPr>
          <w:noProof/>
        </w:rPr>
        <w:drawing>
          <wp:inline distT="0" distB="0" distL="0" distR="0" wp14:anchorId="71651D59" wp14:editId="1C7454AF">
            <wp:extent cx="2887200" cy="1800000"/>
            <wp:effectExtent l="0" t="0" r="8890" b="0"/>
            <wp:docPr id="1585717139"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85717139" name=""/>
                    <pic:cNvPicPr preferRelativeResize="0"/>
                  </pic:nvPicPr>
                  <pic:blipFill>
                    <a:blip r:embed="rId33" cstate="screen">
                      <a:extLst>
                        <a:ext uri="{BEBA8EAE-BF5A-486C-A8C5-ECC9F3942E4B}">
                          <a14:imgProps xmlns:a14="http://schemas.microsoft.com/office/drawing/2010/main">
                            <a14:imgLayer r:embed="rId34">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87200" cy="1800000"/>
                    </a:xfrm>
                    <a:prstGeom prst="rect">
                      <a:avLst/>
                    </a:prstGeom>
                  </pic:spPr>
                </pic:pic>
              </a:graphicData>
            </a:graphic>
          </wp:inline>
        </w:drawing>
      </w:r>
      <w:r w:rsidR="00A50F0C">
        <w:rPr>
          <w:noProof/>
        </w:rPr>
        <w:t>Reģistrēto pieteikumu skaita izmaiņas</w:t>
      </w:r>
    </w:p>
    <w:p w14:paraId="79E39A32" w14:textId="6FBE1A47" w:rsidR="000B3692" w:rsidRDefault="00AD1042" w:rsidP="00FD4634">
      <w:pPr>
        <w:jc w:val="center"/>
        <w:rPr>
          <w:noProof/>
        </w:rPr>
      </w:pPr>
      <w:r w:rsidRPr="00007041">
        <w:rPr>
          <w:noProof/>
          <w:sz w:val="16"/>
          <w:szCs w:val="16"/>
        </w:rPr>
        <w:drawing>
          <wp:inline distT="0" distB="0" distL="0" distR="0" wp14:anchorId="01FA75E1" wp14:editId="386072C7">
            <wp:extent cx="2852657" cy="1800000"/>
            <wp:effectExtent l="0" t="0" r="5080" b="0"/>
            <wp:docPr id="18823765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2376552" name=""/>
                    <pic:cNvPicPr/>
                  </pic:nvPicPr>
                  <pic:blipFill>
                    <a:blip r:embed="rId35" cstate="screen">
                      <a:extLst>
                        <a:ext uri="{BEBA8EAE-BF5A-486C-A8C5-ECC9F3942E4B}">
                          <a14:imgProps xmlns:a14="http://schemas.microsoft.com/office/drawing/2010/main">
                            <a14:imgLayer r:embed="rId36">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52657" cy="1800000"/>
                    </a:xfrm>
                    <a:prstGeom prst="rect">
                      <a:avLst/>
                    </a:prstGeom>
                  </pic:spPr>
                </pic:pic>
              </a:graphicData>
            </a:graphic>
          </wp:inline>
        </w:drawing>
      </w:r>
    </w:p>
    <w:p w14:paraId="4DD7D630" w14:textId="756F53C8" w:rsidR="00A50F0C" w:rsidRDefault="00A50F0C" w:rsidP="00474A6D">
      <w:pPr>
        <w:pStyle w:val="H4"/>
        <w:jc w:val="center"/>
        <w:rPr>
          <w:noProof/>
        </w:rPr>
      </w:pPr>
      <w:r>
        <w:rPr>
          <w:noProof/>
        </w:rPr>
        <w:t>Izpildīto pieteikumu skaita izmaiņas</w:t>
      </w:r>
    </w:p>
    <w:p w14:paraId="4AEE20AF" w14:textId="77777777" w:rsidR="00A50F0C" w:rsidRDefault="00A50F0C" w:rsidP="00FD4634">
      <w:pPr>
        <w:jc w:val="center"/>
        <w:rPr>
          <w:noProof/>
        </w:rPr>
        <w:sectPr w:rsidR="00A50F0C" w:rsidSect="003B67DD">
          <w:type w:val="continuous"/>
          <w:pgSz w:w="11906" w:h="16838"/>
          <w:pgMar w:top="720" w:right="720" w:bottom="720" w:left="720" w:header="283" w:footer="0" w:gutter="0"/>
          <w:cols w:num="2" w:space="708"/>
          <w:docGrid w:linePitch="360"/>
        </w:sectPr>
      </w:pPr>
    </w:p>
    <w:p w14:paraId="63C8AB76" w14:textId="20DAFC6A" w:rsidR="00A50F0C" w:rsidRDefault="00A50F0C" w:rsidP="00474A6D">
      <w:pPr>
        <w:pStyle w:val="Paskaidrojoaisteksts"/>
        <w:jc w:val="center"/>
      </w:pPr>
      <w:r>
        <w:t xml:space="preserve">Attēls </w:t>
      </w:r>
      <w:r w:rsidR="001A2D69">
        <w:t xml:space="preserve">10. </w:t>
      </w:r>
      <w:r>
        <w:t xml:space="preserve">Reģistrēto un izpildīto </w:t>
      </w:r>
      <w:proofErr w:type="spellStart"/>
      <w:r w:rsidR="00A436DE">
        <w:t>pieslēgumu</w:t>
      </w:r>
      <w:proofErr w:type="spellEnd"/>
      <w:r w:rsidR="00A436DE">
        <w:t xml:space="preserve"> </w:t>
      </w:r>
      <w:r>
        <w:t>pieteikumu skaita izmaiņas 2025.</w:t>
      </w:r>
      <w:r w:rsidR="001A2D69">
        <w:t xml:space="preserve"> </w:t>
      </w:r>
      <w:r>
        <w:t>gadā salīdzinājumā ar 2024.</w:t>
      </w:r>
      <w:r w:rsidR="001A2D69">
        <w:t xml:space="preserve"> </w:t>
      </w:r>
      <w:r>
        <w:t xml:space="preserve">gadu sadalījumā pa </w:t>
      </w:r>
      <w:proofErr w:type="spellStart"/>
      <w:r>
        <w:t>valstspilsētām</w:t>
      </w:r>
      <w:proofErr w:type="spellEnd"/>
      <w:r>
        <w:t xml:space="preserve"> un novadiem</w:t>
      </w:r>
      <w:r w:rsidR="001A2D69">
        <w:t>, izņemot Rīgu</w:t>
      </w:r>
      <w:r w:rsidR="00B662C8">
        <w:t xml:space="preserve">, </w:t>
      </w:r>
      <w:r>
        <w:t>%</w:t>
      </w:r>
    </w:p>
    <w:p w14:paraId="45DC1E41" w14:textId="5DECFFEC" w:rsidR="002C0D0E" w:rsidRDefault="00474A6D" w:rsidP="00C02E95">
      <w:r w:rsidRPr="00C54B4C">
        <w:rPr>
          <w:noProof/>
        </w:rPr>
        <w:drawing>
          <wp:anchor distT="0" distB="0" distL="114300" distR="114300" simplePos="0" relativeHeight="251666432" behindDoc="0" locked="0" layoutInCell="1" allowOverlap="1" wp14:anchorId="4E9EE7D9" wp14:editId="1EB29B28">
            <wp:simplePos x="0" y="0"/>
            <wp:positionH relativeFrom="column">
              <wp:posOffset>-530860</wp:posOffset>
            </wp:positionH>
            <wp:positionV relativeFrom="paragraph">
              <wp:posOffset>278765</wp:posOffset>
            </wp:positionV>
            <wp:extent cx="2802640" cy="1800000"/>
            <wp:effectExtent l="0" t="0" r="0" b="0"/>
            <wp:wrapTopAndBottom/>
            <wp:docPr id="7391639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9163950" name=""/>
                    <pic:cNvPicPr/>
                  </pic:nvPicPr>
                  <pic:blipFill>
                    <a:blip r:embed="rId37" cstate="screen">
                      <a:extLst>
                        <a:ext uri="{BEBA8EAE-BF5A-486C-A8C5-ECC9F3942E4B}">
                          <a14:imgProps xmlns:a14="http://schemas.microsoft.com/office/drawing/2010/main">
                            <a14:imgLayer r:embed="rId38">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02640" cy="1800000"/>
                    </a:xfrm>
                    <a:prstGeom prst="rect">
                      <a:avLst/>
                    </a:prstGeom>
                  </pic:spPr>
                </pic:pic>
              </a:graphicData>
            </a:graphic>
            <wp14:sizeRelH relativeFrom="margin">
              <wp14:pctWidth>0</wp14:pctWidth>
            </wp14:sizeRelH>
            <wp14:sizeRelV relativeFrom="margin">
              <wp14:pctHeight>0</wp14:pctHeight>
            </wp14:sizeRelV>
          </wp:anchor>
        </w:drawing>
      </w:r>
    </w:p>
    <w:p w14:paraId="50278BF8" w14:textId="77777777" w:rsidR="002C0D0E" w:rsidRDefault="002C0D0E" w:rsidP="00C02E95">
      <w:pPr>
        <w:sectPr w:rsidR="002C0D0E" w:rsidSect="003B67DD">
          <w:type w:val="continuous"/>
          <w:pgSz w:w="11906" w:h="16838"/>
          <w:pgMar w:top="1440" w:right="1800" w:bottom="1440" w:left="1800" w:header="708" w:footer="708" w:gutter="0"/>
          <w:cols w:space="708"/>
          <w:docGrid w:linePitch="360"/>
        </w:sectPr>
      </w:pPr>
    </w:p>
    <w:p w14:paraId="4B60B878" w14:textId="5AA9412A" w:rsidR="00BF7636" w:rsidRDefault="00474A6D" w:rsidP="00474A6D">
      <w:pPr>
        <w:pStyle w:val="H4"/>
        <w:jc w:val="center"/>
      </w:pPr>
      <w:r>
        <w:br/>
      </w:r>
      <w:r w:rsidR="00BF7636">
        <w:t>Reģistrēt</w:t>
      </w:r>
      <w:r w:rsidR="00495ED2">
        <w:t>ais</w:t>
      </w:r>
      <w:r w:rsidR="00BF7636">
        <w:t xml:space="preserve"> jaud</w:t>
      </w:r>
      <w:r w:rsidR="00495ED2">
        <w:t>as</w:t>
      </w:r>
      <w:r w:rsidR="00BF7636">
        <w:t xml:space="preserve"> pieaugums</w:t>
      </w:r>
    </w:p>
    <w:p w14:paraId="1B87C972" w14:textId="32B63BA9" w:rsidR="00D44A54" w:rsidRDefault="00C54B4C" w:rsidP="00166F0D">
      <w:pPr>
        <w:jc w:val="center"/>
      </w:pPr>
      <w:r w:rsidRPr="00C54B4C">
        <w:rPr>
          <w:noProof/>
        </w:rPr>
        <w:drawing>
          <wp:inline distT="0" distB="0" distL="0" distR="0" wp14:anchorId="6A80B529" wp14:editId="075C7EAB">
            <wp:extent cx="2850000" cy="1800000"/>
            <wp:effectExtent l="0" t="0" r="7620" b="0"/>
            <wp:docPr id="5951092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5109266" name=""/>
                    <pic:cNvPicPr/>
                  </pic:nvPicPr>
                  <pic:blipFill>
                    <a:blip r:embed="rId39" cstate="screen">
                      <a:extLst>
                        <a:ext uri="{BEBA8EAE-BF5A-486C-A8C5-ECC9F3942E4B}">
                          <a14:imgProps xmlns:a14="http://schemas.microsoft.com/office/drawing/2010/main">
                            <a14:imgLayer r:embed="rId40">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50000" cy="1800000"/>
                    </a:xfrm>
                    <a:prstGeom prst="rect">
                      <a:avLst/>
                    </a:prstGeom>
                  </pic:spPr>
                </pic:pic>
              </a:graphicData>
            </a:graphic>
          </wp:inline>
        </w:drawing>
      </w:r>
    </w:p>
    <w:p w14:paraId="18318CE7" w14:textId="50FB44C5" w:rsidR="00BF7636" w:rsidRDefault="00BF7636" w:rsidP="00474A6D">
      <w:pPr>
        <w:pStyle w:val="H4"/>
        <w:jc w:val="center"/>
        <w:sectPr w:rsidR="00BF7636" w:rsidSect="003B67DD">
          <w:type w:val="continuous"/>
          <w:pgSz w:w="11906" w:h="16838"/>
          <w:pgMar w:top="1440" w:right="707" w:bottom="1440" w:left="709" w:header="708" w:footer="708" w:gutter="0"/>
          <w:cols w:num="2" w:space="708"/>
          <w:docGrid w:linePitch="360"/>
        </w:sectPr>
      </w:pPr>
      <w:r>
        <w:t>Izpildīt</w:t>
      </w:r>
      <w:r w:rsidR="00495ED2">
        <w:t>ais</w:t>
      </w:r>
      <w:r>
        <w:t xml:space="preserve"> jaud</w:t>
      </w:r>
      <w:r w:rsidR="00495ED2">
        <w:t xml:space="preserve">as </w:t>
      </w:r>
      <w:r>
        <w:t>pieaugums</w:t>
      </w:r>
    </w:p>
    <w:p w14:paraId="5A0B0061" w14:textId="26A07731" w:rsidR="00D33479" w:rsidRDefault="00D33479" w:rsidP="00474A6D">
      <w:pPr>
        <w:pStyle w:val="Paskaidrojoaisteksts"/>
        <w:jc w:val="center"/>
      </w:pPr>
      <w:r>
        <w:t xml:space="preserve">Attēls </w:t>
      </w:r>
      <w:r w:rsidR="00DB24A5">
        <w:t xml:space="preserve">11. </w:t>
      </w:r>
      <w:r>
        <w:t>Reģistrēt</w:t>
      </w:r>
      <w:r w:rsidR="00495ED2">
        <w:t>ais</w:t>
      </w:r>
      <w:r>
        <w:t xml:space="preserve"> </w:t>
      </w:r>
      <w:r w:rsidR="00992CBA">
        <w:t>un izpildīt</w:t>
      </w:r>
      <w:r w:rsidR="00495ED2">
        <w:t xml:space="preserve">ais </w:t>
      </w:r>
      <w:r>
        <w:t>jaud</w:t>
      </w:r>
      <w:r w:rsidR="00495ED2">
        <w:t>as</w:t>
      </w:r>
      <w:r>
        <w:t xml:space="preserve"> pieaugums 2025.</w:t>
      </w:r>
      <w:r w:rsidR="00DB24A5">
        <w:t xml:space="preserve"> </w:t>
      </w:r>
      <w:r>
        <w:t xml:space="preserve">gadā sadalījumā pa </w:t>
      </w:r>
      <w:proofErr w:type="spellStart"/>
      <w:r>
        <w:t>valstspilsētām</w:t>
      </w:r>
      <w:proofErr w:type="spellEnd"/>
      <w:r>
        <w:t xml:space="preserve"> un </w:t>
      </w:r>
      <w:r w:rsidR="00474A6D">
        <w:br/>
      </w:r>
      <w:r>
        <w:t>novadiem</w:t>
      </w:r>
      <w:r w:rsidR="00DB24A5">
        <w:t>, izņemot Rīgu</w:t>
      </w:r>
      <w:r w:rsidR="00B662C8">
        <w:t xml:space="preserve">, </w:t>
      </w:r>
      <w:r>
        <w:t>MW</w:t>
      </w:r>
    </w:p>
    <w:p w14:paraId="0A6E31E0" w14:textId="77777777" w:rsidR="00281566" w:rsidRDefault="00281566" w:rsidP="00D33479">
      <w:pPr>
        <w:jc w:val="center"/>
      </w:pPr>
    </w:p>
    <w:p w14:paraId="4CB8482E" w14:textId="1752FF8A" w:rsidR="00A80AF1" w:rsidRDefault="00A80AF1" w:rsidP="00A80AF1">
      <w:pPr>
        <w:jc w:val="both"/>
      </w:pPr>
      <w:r w:rsidRPr="0050101D">
        <w:rPr>
          <w:noProof/>
        </w:rPr>
        <w:t>Līdzīgi pieteikumu skaita dinamikai arī reģistrētais jaudas pieaugums vislielākais ir Rīgā (ap 30%) un tai tuvākajos novados (Mārupes, Olaines un Ādažu) un Dienvidkurzemes un Talsu novados, bet mazākais – Latvijas austrumu novados. Faktiski izpildītais jaudas pieaugums vislielākais ir Rīgā (ap 18% jeb 92 MW) un tai tuvākajos novados, Valmieras novadā (8% jeb 39,5 MW) un Liepājas valstspilsētā (gandrīz 5% jeb 23</w:t>
      </w:r>
      <w:r w:rsidR="00BC0004">
        <w:rPr>
          <w:noProof/>
        </w:rPr>
        <w:t> </w:t>
      </w:r>
      <w:r w:rsidRPr="0050101D">
        <w:rPr>
          <w:noProof/>
        </w:rPr>
        <w:t>MW), vismazākais – Valkas novadā (mazāk par 1% jeb 0,3 MW) un Latvijas austrumu novados</w:t>
      </w:r>
      <w:r>
        <w:rPr>
          <w:noProof/>
        </w:rPr>
        <w:t>.</w:t>
      </w:r>
    </w:p>
    <w:p w14:paraId="3B72B43F" w14:textId="1B11B72E" w:rsidR="00F33F7F" w:rsidRDefault="00474A6D" w:rsidP="00F33F7F">
      <w:pPr>
        <w:jc w:val="both"/>
        <w:rPr>
          <w:noProof/>
        </w:rPr>
        <w:sectPr w:rsidR="00F33F7F" w:rsidSect="003B67DD">
          <w:type w:val="continuous"/>
          <w:pgSz w:w="11906" w:h="16838"/>
          <w:pgMar w:top="720" w:right="720" w:bottom="720" w:left="720" w:header="708" w:footer="708" w:gutter="0"/>
          <w:cols w:space="708"/>
          <w:docGrid w:linePitch="360"/>
        </w:sectPr>
      </w:pPr>
      <w:r w:rsidRPr="00CD4F0D">
        <w:rPr>
          <w:noProof/>
          <w:color w:val="FF0000"/>
        </w:rPr>
        <w:drawing>
          <wp:anchor distT="0" distB="0" distL="114300" distR="114300" simplePos="0" relativeHeight="251667456" behindDoc="0" locked="0" layoutInCell="1" allowOverlap="1" wp14:anchorId="061D7075" wp14:editId="76945149">
            <wp:simplePos x="0" y="0"/>
            <wp:positionH relativeFrom="column">
              <wp:posOffset>273298</wp:posOffset>
            </wp:positionH>
            <wp:positionV relativeFrom="paragraph">
              <wp:posOffset>279400</wp:posOffset>
            </wp:positionV>
            <wp:extent cx="2816864" cy="1800000"/>
            <wp:effectExtent l="0" t="0" r="2540" b="0"/>
            <wp:wrapTopAndBottom/>
            <wp:docPr id="15227777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277779" name=""/>
                    <pic:cNvPicPr/>
                  </pic:nvPicPr>
                  <pic:blipFill>
                    <a:blip r:embed="rId41" cstate="screen">
                      <a:extLst>
                        <a:ext uri="{BEBA8EAE-BF5A-486C-A8C5-ECC9F3942E4B}">
                          <a14:imgProps xmlns:a14="http://schemas.microsoft.com/office/drawing/2010/main">
                            <a14:imgLayer r:embed="rId42">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16864" cy="1800000"/>
                    </a:xfrm>
                    <a:prstGeom prst="rect">
                      <a:avLst/>
                    </a:prstGeom>
                  </pic:spPr>
                </pic:pic>
              </a:graphicData>
            </a:graphic>
            <wp14:sizeRelH relativeFrom="margin">
              <wp14:pctWidth>0</wp14:pctWidth>
            </wp14:sizeRelH>
            <wp14:sizeRelV relativeFrom="margin">
              <wp14:pctHeight>0</wp14:pctHeight>
            </wp14:sizeRelV>
          </wp:anchor>
        </w:drawing>
      </w:r>
    </w:p>
    <w:p w14:paraId="7543CD27" w14:textId="06FDCF56" w:rsidR="00704E7F" w:rsidRPr="00704E7F" w:rsidRDefault="00474A6D" w:rsidP="00474A6D">
      <w:pPr>
        <w:pStyle w:val="H4"/>
        <w:jc w:val="center"/>
      </w:pPr>
      <w:r>
        <w:br/>
      </w:r>
      <w:r w:rsidR="00704E7F" w:rsidRPr="00704E7F">
        <w:t>Reģistrēt</w:t>
      </w:r>
      <w:r w:rsidR="00495ED2">
        <w:t>ās</w:t>
      </w:r>
      <w:r w:rsidR="00704E7F" w:rsidRPr="00704E7F">
        <w:t xml:space="preserve"> jaud</w:t>
      </w:r>
      <w:r w:rsidR="00495ED2">
        <w:t xml:space="preserve">as </w:t>
      </w:r>
      <w:r w:rsidR="00704E7F" w:rsidRPr="00704E7F">
        <w:t>pieauguma izmaiņas</w:t>
      </w:r>
    </w:p>
    <w:p w14:paraId="5F0534D4" w14:textId="0FE01AED" w:rsidR="00704E7F" w:rsidRPr="00704E7F" w:rsidRDefault="00CD4F0D" w:rsidP="00704E7F">
      <w:pPr>
        <w:jc w:val="center"/>
      </w:pPr>
      <w:r w:rsidRPr="00CD4F0D">
        <w:rPr>
          <w:noProof/>
        </w:rPr>
        <w:drawing>
          <wp:inline distT="0" distB="0" distL="0" distR="0" wp14:anchorId="50ABFFF3" wp14:editId="192BBE11">
            <wp:extent cx="2823979" cy="1800000"/>
            <wp:effectExtent l="0" t="0" r="0" b="0"/>
            <wp:docPr id="18930854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3085416" name=""/>
                    <pic:cNvPicPr/>
                  </pic:nvPicPr>
                  <pic:blipFill>
                    <a:blip r:embed="rId43" cstate="screen">
                      <a:extLst>
                        <a:ext uri="{BEBA8EAE-BF5A-486C-A8C5-ECC9F3942E4B}">
                          <a14:imgProps xmlns:a14="http://schemas.microsoft.com/office/drawing/2010/main">
                            <a14:imgLayer r:embed="rId44">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23979" cy="1800000"/>
                    </a:xfrm>
                    <a:prstGeom prst="rect">
                      <a:avLst/>
                    </a:prstGeom>
                  </pic:spPr>
                </pic:pic>
              </a:graphicData>
            </a:graphic>
          </wp:inline>
        </w:drawing>
      </w:r>
    </w:p>
    <w:p w14:paraId="68DC1004" w14:textId="18C59507" w:rsidR="00704E7F" w:rsidRPr="00704E7F" w:rsidRDefault="00704E7F" w:rsidP="00474A6D">
      <w:pPr>
        <w:pStyle w:val="H4"/>
        <w:jc w:val="center"/>
      </w:pPr>
      <w:r w:rsidRPr="00704E7F">
        <w:t>Izpildīt</w:t>
      </w:r>
      <w:r w:rsidR="00495ED2">
        <w:t xml:space="preserve">ās </w:t>
      </w:r>
      <w:r w:rsidRPr="00704E7F">
        <w:t>jaud</w:t>
      </w:r>
      <w:r w:rsidR="00495ED2">
        <w:t>as</w:t>
      </w:r>
      <w:r w:rsidRPr="00704E7F">
        <w:t xml:space="preserve"> pieauguma izmaiņas</w:t>
      </w:r>
    </w:p>
    <w:p w14:paraId="49415573" w14:textId="77777777" w:rsidR="00704E7F" w:rsidRDefault="00704E7F" w:rsidP="00704E7F">
      <w:pPr>
        <w:jc w:val="center"/>
        <w:sectPr w:rsidR="00704E7F" w:rsidSect="003B67DD">
          <w:type w:val="continuous"/>
          <w:pgSz w:w="11906" w:h="16838"/>
          <w:pgMar w:top="1440" w:right="849" w:bottom="1440" w:left="993" w:header="708" w:footer="708" w:gutter="0"/>
          <w:cols w:num="2" w:space="708"/>
          <w:docGrid w:linePitch="360"/>
        </w:sectPr>
      </w:pPr>
    </w:p>
    <w:p w14:paraId="47AD358A" w14:textId="7BF5BD9E" w:rsidR="00704E7F" w:rsidRDefault="00704E7F" w:rsidP="00474A6D">
      <w:pPr>
        <w:pStyle w:val="Paskaidrojoaisteksts"/>
        <w:jc w:val="center"/>
      </w:pPr>
      <w:r>
        <w:t xml:space="preserve">Attēls </w:t>
      </w:r>
      <w:r w:rsidR="00CE7158">
        <w:t xml:space="preserve">12. </w:t>
      </w:r>
      <w:r>
        <w:t>Reģistrēt</w:t>
      </w:r>
      <w:r w:rsidR="00495ED2">
        <w:t xml:space="preserve">ās </w:t>
      </w:r>
      <w:r>
        <w:t>un izpildī</w:t>
      </w:r>
      <w:r w:rsidR="00495ED2">
        <w:t>tās</w:t>
      </w:r>
      <w:r>
        <w:t xml:space="preserve"> jaud</w:t>
      </w:r>
      <w:r w:rsidR="00495ED2">
        <w:t xml:space="preserve">as </w:t>
      </w:r>
      <w:r>
        <w:t>pieauguma izmaiņas 2025.</w:t>
      </w:r>
      <w:r w:rsidR="00CE7158">
        <w:t xml:space="preserve"> </w:t>
      </w:r>
      <w:r>
        <w:t>gadā salīdzinājumā ar 2024.</w:t>
      </w:r>
      <w:r w:rsidR="00CE7158">
        <w:t xml:space="preserve"> </w:t>
      </w:r>
      <w:r>
        <w:t xml:space="preserve">gadu sadalījumā pa </w:t>
      </w:r>
      <w:proofErr w:type="spellStart"/>
      <w:r>
        <w:t>valstspilsētām</w:t>
      </w:r>
      <w:proofErr w:type="spellEnd"/>
      <w:r>
        <w:t xml:space="preserve"> un </w:t>
      </w:r>
      <w:r w:rsidR="00007041">
        <w:br/>
      </w:r>
      <w:r>
        <w:t>novadiem</w:t>
      </w:r>
      <w:r w:rsidR="00CE7158">
        <w:t>, izņemot Rīgu</w:t>
      </w:r>
      <w:r w:rsidR="00B662C8">
        <w:t xml:space="preserve">, </w:t>
      </w:r>
      <w:r>
        <w:t>%</w:t>
      </w:r>
    </w:p>
    <w:p w14:paraId="7EB60763" w14:textId="1B843B6E" w:rsidR="00704E7F" w:rsidRPr="00022473" w:rsidRDefault="00704E7F" w:rsidP="00BA265B">
      <w:pPr>
        <w:jc w:val="both"/>
      </w:pPr>
    </w:p>
    <w:p w14:paraId="6222C9F2" w14:textId="193CC631" w:rsidR="00012744" w:rsidRPr="00022473" w:rsidRDefault="00012744" w:rsidP="00BA265B">
      <w:pPr>
        <w:jc w:val="both"/>
      </w:pPr>
      <w:r w:rsidRPr="00012744">
        <w:lastRenderedPageBreak/>
        <w:t>Šobrīd ST norit darbs pie esošo pakalpojumu pārskatīšanas, lai tie stimulētu elektroapgādes atjaunošanu un elektrifikāciju, kā arī 2026. gadā plānots uzsākt pilota projektu par projektēšanas pakalpojumu sniegšanu saistībā ar pieteikumiem, kuriem ir nepieciešami izbūves darbi.</w:t>
      </w:r>
    </w:p>
    <w:p w14:paraId="3EFD4EB3" w14:textId="77777777" w:rsidR="00022473" w:rsidRPr="00022473" w:rsidRDefault="00022473" w:rsidP="00BA265B">
      <w:pPr>
        <w:jc w:val="both"/>
      </w:pPr>
    </w:p>
    <w:p w14:paraId="05BACA32" w14:textId="20BC64CC" w:rsidR="00324EC4" w:rsidRDefault="00324EC4" w:rsidP="00474A6D">
      <w:pPr>
        <w:pStyle w:val="Heading2"/>
      </w:pPr>
      <w:bookmarkStart w:id="17" w:name="_Toc238115204"/>
      <w:r>
        <w:t>Elektroenerģijas jaudas pieprasījums un patēriņa dinamika</w:t>
      </w:r>
      <w:bookmarkEnd w:id="17"/>
      <w:r>
        <w:t xml:space="preserve"> </w:t>
      </w:r>
    </w:p>
    <w:p w14:paraId="4BF77E7A" w14:textId="1EB0F52F" w:rsidR="00A11E7D" w:rsidRDefault="00BA265B" w:rsidP="00474A6D">
      <w:pPr>
        <w:pStyle w:val="Heading3"/>
      </w:pPr>
      <w:r>
        <w:t>Elektrotransports</w:t>
      </w:r>
    </w:p>
    <w:p w14:paraId="18A27644" w14:textId="77777777" w:rsidR="00941768" w:rsidRDefault="00941768" w:rsidP="00156FA7">
      <w:pPr>
        <w:spacing w:before="120"/>
        <w:jc w:val="both"/>
        <w:sectPr w:rsidR="00941768" w:rsidSect="003B67DD">
          <w:type w:val="continuous"/>
          <w:pgSz w:w="11906" w:h="16838"/>
          <w:pgMar w:top="720" w:right="720" w:bottom="720" w:left="720" w:header="283" w:footer="0" w:gutter="0"/>
          <w:cols w:space="708"/>
          <w:docGrid w:linePitch="360"/>
        </w:sectPr>
      </w:pPr>
    </w:p>
    <w:p w14:paraId="2B9FDA9B" w14:textId="45DB0DA1" w:rsidR="00594095" w:rsidRDefault="00594095" w:rsidP="00046216">
      <w:pPr>
        <w:spacing w:before="120"/>
        <w:jc w:val="both"/>
        <w:sectPr w:rsidR="00594095" w:rsidSect="003B67DD">
          <w:type w:val="continuous"/>
          <w:pgSz w:w="11906" w:h="16838"/>
          <w:pgMar w:top="720" w:right="720" w:bottom="720" w:left="720" w:header="708" w:footer="0" w:gutter="0"/>
          <w:cols w:space="708"/>
          <w:docGrid w:linePitch="360"/>
        </w:sectPr>
      </w:pPr>
      <w:r w:rsidRPr="00594095">
        <w:t xml:space="preserve">Viens no būtiskākajiem elektrifikācijas veicinātājiem tuvākajos gados būs </w:t>
      </w:r>
      <w:proofErr w:type="spellStart"/>
      <w:r w:rsidRPr="00594095">
        <w:t>elektroauto</w:t>
      </w:r>
      <w:proofErr w:type="spellEnd"/>
      <w:r w:rsidRPr="00594095">
        <w:t xml:space="preserve"> segments, kurā ir liels </w:t>
      </w:r>
      <w:proofErr w:type="spellStart"/>
      <w:r w:rsidRPr="00594095">
        <w:t>elektroauto</w:t>
      </w:r>
      <w:proofErr w:type="spellEnd"/>
      <w:r w:rsidRPr="00594095">
        <w:t xml:space="preserve"> skaita pieaugums. Saskaņā ar CSDD datiem 2026. gada 1. jūlijā Latvijā uzskaitē bija 16</w:t>
      </w:r>
      <w:r w:rsidR="004F738A">
        <w:t> </w:t>
      </w:r>
      <w:r w:rsidRPr="00594095">
        <w:t>842</w:t>
      </w:r>
      <w:r w:rsidR="004F738A">
        <w:t> </w:t>
      </w:r>
      <w:proofErr w:type="spellStart"/>
      <w:r w:rsidRPr="00594095">
        <w:t>elektroauto</w:t>
      </w:r>
      <w:proofErr w:type="spellEnd"/>
      <w:r w:rsidRPr="00594095">
        <w:t xml:space="preserve"> (t.sk. 16 298 – vieglie, 544 – kravas) un 201 </w:t>
      </w:r>
      <w:proofErr w:type="spellStart"/>
      <w:r w:rsidRPr="00594095">
        <w:t>elektroautobuss</w:t>
      </w:r>
      <w:proofErr w:type="spellEnd"/>
      <w:r w:rsidRPr="00594095">
        <w:t xml:space="preserve">. 2025. gadā, salīdzinot ar 2024. gadu, bija vērojams straujš </w:t>
      </w:r>
      <w:proofErr w:type="spellStart"/>
      <w:r w:rsidRPr="00594095">
        <w:t>elektroauto</w:t>
      </w:r>
      <w:proofErr w:type="spellEnd"/>
      <w:r w:rsidRPr="00594095">
        <w:t xml:space="preserve"> skaita pieaugums par 65%. 2025. gadā kopā tika reģistrēti 4</w:t>
      </w:r>
      <w:r w:rsidR="004F738A">
        <w:t> </w:t>
      </w:r>
      <w:r w:rsidRPr="00594095">
        <w:t xml:space="preserve">860 </w:t>
      </w:r>
      <w:proofErr w:type="spellStart"/>
      <w:r w:rsidRPr="00594095">
        <w:t>elektroauto</w:t>
      </w:r>
      <w:proofErr w:type="spellEnd"/>
      <w:r w:rsidRPr="00594095">
        <w:t xml:space="preserve"> (t.sk. 4 682 – vieglie un 178 – kravas) un 52 </w:t>
      </w:r>
      <w:proofErr w:type="spellStart"/>
      <w:r w:rsidRPr="00594095">
        <w:t>elektroautobusi</w:t>
      </w:r>
      <w:proofErr w:type="spellEnd"/>
      <w:r w:rsidR="009735F6">
        <w:t>.</w:t>
      </w:r>
    </w:p>
    <w:p w14:paraId="47D441AA" w14:textId="3F4CE777" w:rsidR="00AB2C42" w:rsidRDefault="00B61BC2" w:rsidP="008171BE">
      <w:pPr>
        <w:jc w:val="center"/>
      </w:pPr>
      <w:r>
        <w:rPr>
          <w:noProof/>
        </w:rPr>
        <w:drawing>
          <wp:inline distT="0" distB="0" distL="0" distR="0" wp14:anchorId="04589414" wp14:editId="21F185BD">
            <wp:extent cx="6667500" cy="3895725"/>
            <wp:effectExtent l="0" t="0" r="0" b="0"/>
            <wp:docPr id="1741399934" name="Chart 1">
              <a:extLst xmlns:a="http://schemas.openxmlformats.org/drawingml/2006/main">
                <a:ext uri="{FF2B5EF4-FFF2-40B4-BE49-F238E27FC236}">
                  <a16:creationId xmlns:a16="http://schemas.microsoft.com/office/drawing/2014/main" id="{44A1511C-7C8E-2E57-60B9-A94D0F3C7BF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49F2CEFB" w14:textId="5A15CDD6" w:rsidR="004712B3" w:rsidRDefault="00D0643A" w:rsidP="00474A6D">
      <w:pPr>
        <w:pStyle w:val="Paskaidrojoaisteksts"/>
        <w:jc w:val="center"/>
      </w:pPr>
      <w:r>
        <w:t xml:space="preserve">Attēls </w:t>
      </w:r>
      <w:r w:rsidR="00370B4F">
        <w:t>1</w:t>
      </w:r>
      <w:r w:rsidR="00AD1D7C">
        <w:t>3</w:t>
      </w:r>
      <w:r w:rsidR="00370B4F">
        <w:t xml:space="preserve">. </w:t>
      </w:r>
      <w:r w:rsidR="00BA265B" w:rsidRPr="00EF2629">
        <w:t xml:space="preserve">Latvijā reģistrēto </w:t>
      </w:r>
      <w:proofErr w:type="spellStart"/>
      <w:r w:rsidR="00BA265B" w:rsidRPr="00EF2629">
        <w:t>elektro</w:t>
      </w:r>
      <w:r w:rsidR="00DF12DE" w:rsidRPr="00EF2629">
        <w:t>transportlīdzekļu</w:t>
      </w:r>
      <w:proofErr w:type="spellEnd"/>
      <w:r w:rsidR="00DF12DE" w:rsidRPr="00EF2629">
        <w:t xml:space="preserve"> </w:t>
      </w:r>
      <w:r w:rsidR="00BA265B" w:rsidRPr="00EF2629">
        <w:t>skaits</w:t>
      </w:r>
      <w:r w:rsidR="00474A6D">
        <w:br/>
      </w:r>
      <w:r w:rsidR="00BA265B" w:rsidRPr="00EF2629">
        <w:t xml:space="preserve">Avots: CSDD, </w:t>
      </w:r>
      <w:hyperlink r:id="rId46" w:history="1">
        <w:r w:rsidR="00BA265B" w:rsidRPr="00941768">
          <w:rPr>
            <w:rStyle w:val="Hyperlink"/>
            <w:color w:val="A6A6A6" w:themeColor="background1" w:themeShade="A6"/>
          </w:rPr>
          <w:t>https://www.e-transports.org/</w:t>
        </w:r>
      </w:hyperlink>
    </w:p>
    <w:p w14:paraId="0AC9374C" w14:textId="77777777" w:rsidR="00022473" w:rsidRDefault="00022473" w:rsidP="00E009A0">
      <w:pPr>
        <w:jc w:val="both"/>
      </w:pPr>
    </w:p>
    <w:p w14:paraId="596C0979" w14:textId="14D21ED0" w:rsidR="00370B4F" w:rsidRDefault="00370B4F" w:rsidP="00370B4F">
      <w:pPr>
        <w:spacing w:before="120"/>
        <w:jc w:val="both"/>
      </w:pPr>
      <w:r>
        <w:t xml:space="preserve">Straujo </w:t>
      </w:r>
      <w:proofErr w:type="spellStart"/>
      <w:r>
        <w:t>elektroauto</w:t>
      </w:r>
      <w:proofErr w:type="spellEnd"/>
      <w:r>
        <w:t xml:space="preserve"> skaita pieaugumu veicina valsts atbalsts </w:t>
      </w:r>
      <w:proofErr w:type="spellStart"/>
      <w:r>
        <w:t>elektrotransportlīdzekļu</w:t>
      </w:r>
      <w:proofErr w:type="spellEnd"/>
      <w:r>
        <w:t xml:space="preserve"> iegādei. Ņemot vērā lielo sabiedrības interesi un atsaucību iepriekšējā </w:t>
      </w:r>
      <w:proofErr w:type="spellStart"/>
      <w:r>
        <w:t>elektroauto</w:t>
      </w:r>
      <w:proofErr w:type="spellEnd"/>
      <w:r>
        <w:t xml:space="preserve"> iegādes atbalsta programmā kopš 2022. gada, Klimata un enerģētikas ministrija (turpmāk – KEM) plāno turpināt atbalstu. Jaunās atbalsta programmas finansējums ir 40 milj. EUR, un programmu paredzēts īstenot līdz brīdim, kamēr tiek izmantots viss pieejamais finansējums, bet ne ilgāk kā līdz 31.12.2029. Paredzams, ka </w:t>
      </w:r>
      <w:proofErr w:type="spellStart"/>
      <w:r>
        <w:t>elektroauto</w:t>
      </w:r>
      <w:proofErr w:type="spellEnd"/>
      <w:r>
        <w:t xml:space="preserve"> skaita pieaugums turpināsies un KEM izstrādātā Latvijas enerģētikas stratēģijā līdz 2050. gadam (turpmāk – KEM Enerģētikas stratēģija 2050) 2035. gadā tiek prognozēti ap 141 tūkst. </w:t>
      </w:r>
      <w:proofErr w:type="spellStart"/>
      <w:r>
        <w:t>elektroauto</w:t>
      </w:r>
      <w:proofErr w:type="spellEnd"/>
      <w:r>
        <w:t>, t.i., gandrīz 10 reizes vairāk nekā pašreiz. Līdz ar to var prognozēt, ka šāds elektrotransporta pieaugums izraisīs papildu patēriņu 200-400</w:t>
      </w:r>
      <w:r w:rsidR="00CF7C29">
        <w:t xml:space="preserve"> </w:t>
      </w:r>
      <w:proofErr w:type="spellStart"/>
      <w:r>
        <w:t>GWh</w:t>
      </w:r>
      <w:proofErr w:type="spellEnd"/>
      <w:r>
        <w:t xml:space="preserve"> apmērā gadā jeb patēriņa pieaugumu par 1,5-3%.</w:t>
      </w:r>
    </w:p>
    <w:p w14:paraId="6D304459" w14:textId="0DF3CD22" w:rsidR="004B095C" w:rsidRDefault="00370B4F" w:rsidP="001D6577">
      <w:pPr>
        <w:spacing w:before="120"/>
        <w:jc w:val="both"/>
      </w:pPr>
      <w:r>
        <w:t xml:space="preserve">Pēdējos gados ir būtiski paplašinājusies </w:t>
      </w:r>
      <w:proofErr w:type="spellStart"/>
      <w:r>
        <w:t>elektroauto</w:t>
      </w:r>
      <w:proofErr w:type="spellEnd"/>
      <w:r>
        <w:t xml:space="preserve"> uzlādes infrastruktūra. ST laika posmā no 2024. līdz 2026. gadam piesaistīja vairāk nekā 5 milj. EUR no Atjaunošanas un noturības mehānisma finansējuma, kura ietvaros izbūvēja elektrotīkla </w:t>
      </w:r>
      <w:proofErr w:type="spellStart"/>
      <w:r>
        <w:t>pieslēgumus</w:t>
      </w:r>
      <w:proofErr w:type="spellEnd"/>
      <w:r>
        <w:t xml:space="preserve"> 250 adresēs, kuros ir pieejami 740 </w:t>
      </w:r>
      <w:proofErr w:type="spellStart"/>
      <w:r>
        <w:t>pieslēgumpunkti</w:t>
      </w:r>
      <w:proofErr w:type="spellEnd"/>
      <w:r>
        <w:t xml:space="preserve"> (spraudņi) ar kopējo pieslēgto jaudu 35 MW. Saskaņā ar publiski pieejamo informāciju par </w:t>
      </w:r>
      <w:proofErr w:type="spellStart"/>
      <w:r>
        <w:t>elektroauto</w:t>
      </w:r>
      <w:proofErr w:type="spellEnd"/>
      <w:r>
        <w:t xml:space="preserve"> </w:t>
      </w:r>
      <w:r>
        <w:lastRenderedPageBreak/>
        <w:t xml:space="preserve">uzlādes stacijām, visblīvāk tās atrodas Rīgā un apkārtnē, kas saskan ar datiem par </w:t>
      </w:r>
      <w:proofErr w:type="spellStart"/>
      <w:r>
        <w:t>elektroauto</w:t>
      </w:r>
      <w:proofErr w:type="spellEnd"/>
      <w:r>
        <w:t xml:space="preserve"> sadalījumu pa novadiem</w:t>
      </w:r>
      <w:r w:rsidR="00A66B47">
        <w:t xml:space="preserve">. </w:t>
      </w:r>
    </w:p>
    <w:p w14:paraId="23912DE7" w14:textId="6FBB0AC2" w:rsidR="00BD6446" w:rsidRPr="00007041" w:rsidRDefault="00007041" w:rsidP="004B095C">
      <w:pPr>
        <w:spacing w:before="120"/>
        <w:jc w:val="both"/>
        <w:rPr>
          <w:color w:val="A6A6A6" w:themeColor="background1" w:themeShade="A6"/>
        </w:rPr>
      </w:pPr>
      <w:r w:rsidRPr="006E3EBB">
        <w:rPr>
          <w:noProof/>
        </w:rPr>
        <w:drawing>
          <wp:anchor distT="0" distB="0" distL="114300" distR="114300" simplePos="0" relativeHeight="251668480" behindDoc="0" locked="0" layoutInCell="1" allowOverlap="1" wp14:anchorId="6F667EBD" wp14:editId="3C9AC95D">
            <wp:simplePos x="0" y="0"/>
            <wp:positionH relativeFrom="page">
              <wp:align>left</wp:align>
            </wp:positionH>
            <wp:positionV relativeFrom="paragraph">
              <wp:posOffset>242570</wp:posOffset>
            </wp:positionV>
            <wp:extent cx="7554595" cy="4345940"/>
            <wp:effectExtent l="0" t="0" r="8255" b="0"/>
            <wp:wrapTopAndBottom/>
            <wp:docPr id="1555792372" name="Picture 1" descr="A map with green circles and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5792372" name="Picture 1" descr="A map with green circles and white text&#10;&#10;AI-generated content may be incorrect."/>
                    <pic:cNvPicPr/>
                  </pic:nvPicPr>
                  <pic:blipFill rotWithShape="1">
                    <a:blip r:embed="rId47" cstate="screen">
                      <a:extLst>
                        <a:ext uri="{28A0092B-C50C-407E-A947-70E740481C1C}">
                          <a14:useLocalDpi xmlns:a14="http://schemas.microsoft.com/office/drawing/2010/main"/>
                        </a:ext>
                      </a:extLst>
                    </a:blip>
                    <a:srcRect b="4730"/>
                    <a:stretch>
                      <a:fillRect/>
                    </a:stretch>
                  </pic:blipFill>
                  <pic:spPr bwMode="auto">
                    <a:xfrm>
                      <a:off x="0" y="0"/>
                      <a:ext cx="7564553" cy="4352098"/>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A1E136C" w14:textId="6BE758A2" w:rsidR="00156FA7" w:rsidRPr="00007041" w:rsidRDefault="00281566" w:rsidP="00AD1D7C">
      <w:pPr>
        <w:pStyle w:val="Paskaidrojoaisteksts"/>
        <w:spacing w:before="240"/>
        <w:jc w:val="center"/>
      </w:pPr>
      <w:r w:rsidRPr="00007041">
        <w:t>Attēls</w:t>
      </w:r>
      <w:r w:rsidR="00811870" w:rsidRPr="00007041">
        <w:t xml:space="preserve"> </w:t>
      </w:r>
      <w:r w:rsidR="0050362D">
        <w:t>1</w:t>
      </w:r>
      <w:r w:rsidR="00AD1D7C">
        <w:t>4</w:t>
      </w:r>
      <w:r w:rsidR="0050362D">
        <w:t xml:space="preserve">. </w:t>
      </w:r>
      <w:proofErr w:type="spellStart"/>
      <w:r w:rsidR="00811870" w:rsidRPr="00007041">
        <w:t>Elektrouzlādes</w:t>
      </w:r>
      <w:proofErr w:type="spellEnd"/>
      <w:r w:rsidR="00811870" w:rsidRPr="00007041">
        <w:t xml:space="preserve"> </w:t>
      </w:r>
      <w:r w:rsidR="0050362D">
        <w:t>vietas</w:t>
      </w:r>
      <w:r w:rsidR="00007041">
        <w:br/>
      </w:r>
      <w:r w:rsidR="00204F97" w:rsidRPr="00007041">
        <w:t>Avots:</w:t>
      </w:r>
      <w:r w:rsidR="006C24E4" w:rsidRPr="00007041">
        <w:t xml:space="preserve"> </w:t>
      </w:r>
      <w:hyperlink r:id="rId48" w:history="1">
        <w:r w:rsidR="00FF1213" w:rsidRPr="00007041">
          <w:rPr>
            <w:rStyle w:val="Hyperlink"/>
            <w:color w:val="A6A6A6" w:themeColor="background1" w:themeShade="A6"/>
          </w:rPr>
          <w:t>https://map.transportdata.gov.lv/</w:t>
        </w:r>
      </w:hyperlink>
    </w:p>
    <w:p w14:paraId="12986A6B" w14:textId="77777777" w:rsidR="00156FA7" w:rsidRDefault="00156FA7" w:rsidP="00C1059F">
      <w:pPr>
        <w:spacing w:before="120"/>
        <w:jc w:val="both"/>
      </w:pPr>
    </w:p>
    <w:p w14:paraId="23C4F8FE" w14:textId="56F4A955" w:rsidR="00C67B37" w:rsidRDefault="006A3644" w:rsidP="00417BE4">
      <w:pPr>
        <w:spacing w:before="120"/>
        <w:jc w:val="both"/>
      </w:pPr>
      <w:proofErr w:type="spellStart"/>
      <w:r w:rsidRPr="006A3644">
        <w:t>Elektroauto</w:t>
      </w:r>
      <w:proofErr w:type="spellEnd"/>
      <w:r w:rsidRPr="006A3644">
        <w:t xml:space="preserve"> uzlādes vietas tiek izbūvētas gan kā atsevišķi </w:t>
      </w:r>
      <w:proofErr w:type="spellStart"/>
      <w:r w:rsidRPr="006A3644">
        <w:t>pieslēgumi</w:t>
      </w:r>
      <w:proofErr w:type="spellEnd"/>
      <w:r w:rsidRPr="006A3644">
        <w:t xml:space="preserve">, gan integrēti kopā ar citiem patēriņa avotiem (biroji, veikali utt.). ST var novērtēt tos </w:t>
      </w:r>
      <w:proofErr w:type="spellStart"/>
      <w:r w:rsidRPr="006A3644">
        <w:t>pieslēgumus</w:t>
      </w:r>
      <w:proofErr w:type="spellEnd"/>
      <w:r w:rsidRPr="006A3644">
        <w:t xml:space="preserve">, kuri ir tieši saistīti ar </w:t>
      </w:r>
      <w:proofErr w:type="spellStart"/>
      <w:r w:rsidRPr="006A3644">
        <w:t>elektroauto</w:t>
      </w:r>
      <w:proofErr w:type="spellEnd"/>
      <w:r w:rsidRPr="006A3644">
        <w:t xml:space="preserve"> uzlādi un ir pieslēgti pie ST elektrotīkla. 2026. gada sākumā izbūvētā jauda šajos </w:t>
      </w:r>
      <w:proofErr w:type="spellStart"/>
      <w:r w:rsidRPr="006A3644">
        <w:t>pieslēgumpunktos</w:t>
      </w:r>
      <w:proofErr w:type="spellEnd"/>
      <w:r w:rsidRPr="006A3644">
        <w:t xml:space="preserve"> pārsniedza 117 MW un stabilu pieaugumu var novērot arī to patēriņā. Pēdējā gada laikā katru mēnesi tiek patērēts par aptuveni 80% vairāk, nekā iepriekšējā gada attiecīgajā mēnesī</w:t>
      </w:r>
      <w:r w:rsidR="00C1059F">
        <w:t>.</w:t>
      </w:r>
    </w:p>
    <w:p w14:paraId="4B28797A" w14:textId="146CEE90" w:rsidR="007B7C7A" w:rsidRDefault="007B7C7A" w:rsidP="00242411">
      <w:pPr>
        <w:spacing w:before="120"/>
        <w:jc w:val="center"/>
      </w:pPr>
      <w:r>
        <w:rPr>
          <w:noProof/>
        </w:rPr>
        <w:drawing>
          <wp:inline distT="0" distB="0" distL="0" distR="0" wp14:anchorId="3208C150" wp14:editId="260E4E40">
            <wp:extent cx="6660000" cy="2844000"/>
            <wp:effectExtent l="0" t="0" r="7620" b="0"/>
            <wp:docPr id="1895088469" name="Chart 1">
              <a:extLst xmlns:a="http://schemas.openxmlformats.org/drawingml/2006/main">
                <a:ext uri="{FF2B5EF4-FFF2-40B4-BE49-F238E27FC236}">
                  <a16:creationId xmlns:a16="http://schemas.microsoft.com/office/drawing/2014/main" id="{7E75B521-3C71-80C8-7E14-D2C63BFEF4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595CD3DA" w14:textId="3916FFE8" w:rsidR="00281566" w:rsidRDefault="00281566" w:rsidP="00242411">
      <w:pPr>
        <w:pStyle w:val="Paskaidrojoaisteksts"/>
        <w:jc w:val="center"/>
      </w:pPr>
      <w:r w:rsidRPr="00D0643A">
        <w:t>Attēls</w:t>
      </w:r>
      <w:r>
        <w:t xml:space="preserve"> </w:t>
      </w:r>
      <w:r w:rsidR="00C023CC">
        <w:t>1</w:t>
      </w:r>
      <w:r w:rsidR="00D7585E">
        <w:t>5</w:t>
      </w:r>
      <w:r w:rsidR="00C023CC">
        <w:t xml:space="preserve">. </w:t>
      </w:r>
      <w:r w:rsidR="007B7C7A">
        <w:t xml:space="preserve">ST identificējamo </w:t>
      </w:r>
      <w:proofErr w:type="spellStart"/>
      <w:r w:rsidR="007B7C7A">
        <w:t>e</w:t>
      </w:r>
      <w:r>
        <w:t>lektro</w:t>
      </w:r>
      <w:r w:rsidR="007B7C7A">
        <w:t>auto</w:t>
      </w:r>
      <w:proofErr w:type="spellEnd"/>
      <w:r w:rsidR="007B7C7A">
        <w:t xml:space="preserve"> </w:t>
      </w:r>
      <w:r>
        <w:t xml:space="preserve">uzlādes </w:t>
      </w:r>
      <w:proofErr w:type="spellStart"/>
      <w:r w:rsidR="007B7C7A">
        <w:t>pieslēgumu</w:t>
      </w:r>
      <w:proofErr w:type="spellEnd"/>
      <w:r w:rsidR="007B7C7A">
        <w:t xml:space="preserve"> </w:t>
      </w:r>
      <w:r>
        <w:t>patēriņa dinamika</w:t>
      </w:r>
      <w:r w:rsidR="00625F7D">
        <w:t xml:space="preserve">, </w:t>
      </w:r>
      <w:proofErr w:type="spellStart"/>
      <w:r w:rsidR="00625F7D">
        <w:t>MWh</w:t>
      </w:r>
      <w:proofErr w:type="spellEnd"/>
    </w:p>
    <w:p w14:paraId="15A2C678" w14:textId="35B9D4AD" w:rsidR="007C27D7" w:rsidRPr="00EC093E" w:rsidRDefault="00CD0103" w:rsidP="00BA265B">
      <w:pPr>
        <w:jc w:val="both"/>
      </w:pPr>
      <w:bookmarkStart w:id="18" w:name="_Hlk233629141"/>
      <w:r w:rsidRPr="00CD0103">
        <w:lastRenderedPageBreak/>
        <w:t>Eiropas transporta tīkla (TEN</w:t>
      </w:r>
      <w:r w:rsidRPr="00CD0103">
        <w:rPr>
          <w:rFonts w:ascii="Cambria Math" w:hAnsi="Cambria Math" w:cs="Cambria Math"/>
        </w:rPr>
        <w:t>‑</w:t>
      </w:r>
      <w:r w:rsidRPr="00CD0103">
        <w:t>T) regula un Alternat</w:t>
      </w:r>
      <w:r w:rsidRPr="00CD0103">
        <w:rPr>
          <w:rFonts w:ascii="Arial" w:hAnsi="Arial" w:cs="Arial"/>
        </w:rPr>
        <w:t>ī</w:t>
      </w:r>
      <w:r w:rsidRPr="00CD0103">
        <w:t>vo degvielu infrastrukt</w:t>
      </w:r>
      <w:r w:rsidRPr="00CD0103">
        <w:rPr>
          <w:rFonts w:ascii="Arial" w:hAnsi="Arial" w:cs="Arial"/>
        </w:rPr>
        <w:t>ū</w:t>
      </w:r>
      <w:r w:rsidRPr="00CD0103">
        <w:t>ras regula (AFIR) nosaka, ka Latvijai l</w:t>
      </w:r>
      <w:r w:rsidRPr="00CD0103">
        <w:rPr>
          <w:rFonts w:ascii="Arial" w:hAnsi="Arial" w:cs="Arial"/>
        </w:rPr>
        <w:t>ī</w:t>
      </w:r>
      <w:r w:rsidRPr="00CD0103">
        <w:t>dz 2030. gada 31. decembrim uz TEN-T galvenajiem autoce</w:t>
      </w:r>
      <w:r w:rsidRPr="00CD0103">
        <w:rPr>
          <w:rFonts w:ascii="Arial" w:hAnsi="Arial" w:cs="Arial"/>
        </w:rPr>
        <w:t>ļ</w:t>
      </w:r>
      <w:r w:rsidRPr="00CD0103">
        <w:t>iem un to tuvum</w:t>
      </w:r>
      <w:r w:rsidRPr="00CD0103">
        <w:rPr>
          <w:rFonts w:ascii="Arial" w:hAnsi="Arial" w:cs="Arial"/>
        </w:rPr>
        <w:t>ā</w:t>
      </w:r>
      <w:r w:rsidRPr="00CD0103">
        <w:t xml:space="preserve"> j</w:t>
      </w:r>
      <w:r w:rsidRPr="00CD0103">
        <w:rPr>
          <w:rFonts w:ascii="Arial" w:hAnsi="Arial" w:cs="Arial"/>
        </w:rPr>
        <w:t>ā</w:t>
      </w:r>
      <w:r w:rsidRPr="00CD0103">
        <w:t>izb</w:t>
      </w:r>
      <w:r w:rsidRPr="00CD0103">
        <w:rPr>
          <w:rFonts w:ascii="Arial" w:hAnsi="Arial" w:cs="Arial"/>
        </w:rPr>
        <w:t>ū</w:t>
      </w:r>
      <w:r w:rsidRPr="00CD0103">
        <w:t>v</w:t>
      </w:r>
      <w:r w:rsidRPr="00CD0103">
        <w:rPr>
          <w:rFonts w:ascii="Arial" w:hAnsi="Arial" w:cs="Arial"/>
        </w:rPr>
        <w:t>ē</w:t>
      </w:r>
      <w:r w:rsidRPr="00CD0103">
        <w:t xml:space="preserve"> lieljaudas elektroener</w:t>
      </w:r>
      <w:r w:rsidRPr="00CD0103">
        <w:rPr>
          <w:rFonts w:ascii="Arial" w:hAnsi="Arial" w:cs="Arial"/>
        </w:rPr>
        <w:t>ģ</w:t>
      </w:r>
      <w:r w:rsidRPr="00CD0103">
        <w:t>ijas uzl</w:t>
      </w:r>
      <w:r w:rsidRPr="00CD0103">
        <w:rPr>
          <w:rFonts w:ascii="Arial" w:hAnsi="Arial" w:cs="Arial"/>
        </w:rPr>
        <w:t>ā</w:t>
      </w:r>
      <w:r w:rsidRPr="00CD0103">
        <w:t>des punkti, k</w:t>
      </w:r>
      <w:r w:rsidRPr="00CD0103">
        <w:rPr>
          <w:rFonts w:ascii="Arial" w:hAnsi="Arial" w:cs="Arial"/>
        </w:rPr>
        <w:t>ā</w:t>
      </w:r>
      <w:r w:rsidRPr="00CD0103">
        <w:t xml:space="preserve"> ar</w:t>
      </w:r>
      <w:r w:rsidRPr="00CD0103">
        <w:rPr>
          <w:rFonts w:ascii="Arial" w:hAnsi="Arial" w:cs="Arial"/>
        </w:rPr>
        <w:t>ī</w:t>
      </w:r>
      <w:r w:rsidRPr="00CD0103">
        <w:t xml:space="preserve"> </w:t>
      </w:r>
      <w:proofErr w:type="spellStart"/>
      <w:r w:rsidRPr="00CD0103">
        <w:t>uzpildes</w:t>
      </w:r>
      <w:proofErr w:type="spellEnd"/>
      <w:r w:rsidRPr="00CD0103">
        <w:t xml:space="preserve"> vietas </w:t>
      </w:r>
      <w:proofErr w:type="spellStart"/>
      <w:r w:rsidRPr="00CD0103">
        <w:t>atjaunīgajām</w:t>
      </w:r>
      <w:proofErr w:type="spellEnd"/>
      <w:r w:rsidRPr="00CD0103">
        <w:t xml:space="preserve"> un nebioloģiskas izcelsmes degvielām, īpaši kravas transportlīdzekļu vajadzībām, lai nodrošinātu pāreju uz </w:t>
      </w:r>
      <w:proofErr w:type="spellStart"/>
      <w:r w:rsidRPr="00CD0103">
        <w:t>bezemisiju</w:t>
      </w:r>
      <w:proofErr w:type="spellEnd"/>
      <w:r w:rsidRPr="00CD0103">
        <w:t xml:space="preserve"> mobilitāti, transporta sektora dekarbonizāciju un konkurētspēju, kā arī integrāciju Eiropas transporta koridoros. Līdz 2027. gada beigām jānodrošina, ka lieljaudas uzlāde (vismaz 2 800 </w:t>
      </w:r>
      <w:proofErr w:type="spellStart"/>
      <w:r w:rsidRPr="00CD0103">
        <w:t>kW</w:t>
      </w:r>
      <w:proofErr w:type="spellEnd"/>
      <w:r w:rsidRPr="00CD0103">
        <w:t xml:space="preserve"> kopējā jauda un vismaz divi spraudņi ar 350 </w:t>
      </w:r>
      <w:proofErr w:type="spellStart"/>
      <w:r w:rsidRPr="00CD0103">
        <w:t>kW</w:t>
      </w:r>
      <w:proofErr w:type="spellEnd"/>
      <w:r w:rsidRPr="00CD0103">
        <w:t xml:space="preserve"> jaudu) ir ierīkota vismaz 50% no TEN-T ceļu tīkla garuma un ik pēc 60 km ir ierīkota mazjaudas uzlāde (vismaz</w:t>
      </w:r>
      <w:r w:rsidR="00CF7C29">
        <w:t xml:space="preserve"> </w:t>
      </w:r>
      <w:r w:rsidRPr="00CD0103">
        <w:t>600</w:t>
      </w:r>
      <w:r w:rsidR="00CF7C29">
        <w:t> </w:t>
      </w:r>
      <w:proofErr w:type="spellStart"/>
      <w:r w:rsidRPr="00CD0103">
        <w:t>kW</w:t>
      </w:r>
      <w:proofErr w:type="spellEnd"/>
      <w:r w:rsidRPr="00CD0103">
        <w:t xml:space="preserve"> kopējā jauda un vismaz divi spraudņi ar 150 </w:t>
      </w:r>
      <w:proofErr w:type="spellStart"/>
      <w:r w:rsidRPr="00CD0103">
        <w:t>kW</w:t>
      </w:r>
      <w:proofErr w:type="spellEnd"/>
      <w:r w:rsidRPr="00CD0103">
        <w:t xml:space="preserve"> jaudu). Līdz 2030. gadam lieljaudas uzlādei jābūt ik pēc 60 km TEN-T pamattīklā un ik pēc 100 km TEN-T visaptverošā tīklā. Lai nodrošinātu šādu </w:t>
      </w:r>
      <w:proofErr w:type="spellStart"/>
      <w:r w:rsidRPr="00CD0103">
        <w:t>pieslēgumu</w:t>
      </w:r>
      <w:proofErr w:type="spellEnd"/>
      <w:r w:rsidRPr="00CD0103">
        <w:t xml:space="preserve"> pieejamību vismaz 110 </w:t>
      </w:r>
      <w:proofErr w:type="spellStart"/>
      <w:r w:rsidRPr="00CD0103">
        <w:t>kV</w:t>
      </w:r>
      <w:proofErr w:type="spellEnd"/>
      <w:r w:rsidRPr="00CD0103">
        <w:t xml:space="preserve"> transformatoru līmenī, ST iniciējusi vairākus projektus to jaudas palielināšanai TEN-T tīklā</w:t>
      </w:r>
      <w:r w:rsidR="007C27D7">
        <w:t>.</w:t>
      </w:r>
    </w:p>
    <w:bookmarkEnd w:id="18"/>
    <w:p w14:paraId="17C016BB" w14:textId="77777777" w:rsidR="004712B3" w:rsidRDefault="004712B3" w:rsidP="007C27D7">
      <w:pPr>
        <w:rPr>
          <w:b/>
          <w:bCs/>
        </w:rPr>
      </w:pPr>
    </w:p>
    <w:p w14:paraId="2A1258C4" w14:textId="7EA90A9A" w:rsidR="006D5C58" w:rsidRPr="00BA265B" w:rsidRDefault="00E31420" w:rsidP="00B6441F">
      <w:pPr>
        <w:pStyle w:val="Heading3"/>
      </w:pPr>
      <w:r>
        <w:t xml:space="preserve">Elektroenerģijas </w:t>
      </w:r>
      <w:proofErr w:type="spellStart"/>
      <w:r>
        <w:t>uzkrātuves</w:t>
      </w:r>
      <w:proofErr w:type="spellEnd"/>
      <w:r>
        <w:t xml:space="preserve"> </w:t>
      </w:r>
      <w:r w:rsidR="006D5C58">
        <w:t>(BESS</w:t>
      </w:r>
      <w:r w:rsidR="00897EEB">
        <w:t xml:space="preserve">, </w:t>
      </w:r>
      <w:proofErr w:type="spellStart"/>
      <w:r w:rsidR="00862C76" w:rsidRPr="00862C76">
        <w:t>Battery</w:t>
      </w:r>
      <w:proofErr w:type="spellEnd"/>
      <w:r w:rsidR="00862C76" w:rsidRPr="00862C76">
        <w:t xml:space="preserve"> </w:t>
      </w:r>
      <w:proofErr w:type="spellStart"/>
      <w:r w:rsidR="00862C76" w:rsidRPr="00862C76">
        <w:t>Energy</w:t>
      </w:r>
      <w:proofErr w:type="spellEnd"/>
      <w:r w:rsidR="00862C76" w:rsidRPr="00862C76">
        <w:t xml:space="preserve"> </w:t>
      </w:r>
      <w:proofErr w:type="spellStart"/>
      <w:r w:rsidR="00862C76" w:rsidRPr="00862C76">
        <w:t>Storage</w:t>
      </w:r>
      <w:proofErr w:type="spellEnd"/>
      <w:r w:rsidR="00862C76" w:rsidRPr="00862C76">
        <w:t xml:space="preserve"> </w:t>
      </w:r>
      <w:proofErr w:type="spellStart"/>
      <w:r w:rsidR="00862C76" w:rsidRPr="00862C76">
        <w:t>System</w:t>
      </w:r>
      <w:proofErr w:type="spellEnd"/>
      <w:r w:rsidR="006D5C58">
        <w:t>)</w:t>
      </w:r>
    </w:p>
    <w:p w14:paraId="136A224B" w14:textId="77777777" w:rsidR="00450CC7" w:rsidRDefault="00450CC7" w:rsidP="00450CC7">
      <w:pPr>
        <w:jc w:val="both"/>
      </w:pPr>
      <w:r>
        <w:t xml:space="preserve">Šobrīd ir ļoti aktīva interese un uzsākta izbūve elektroenerģijas </w:t>
      </w:r>
      <w:proofErr w:type="spellStart"/>
      <w:r>
        <w:t>uzkrātuvju</w:t>
      </w:r>
      <w:proofErr w:type="spellEnd"/>
      <w:r>
        <w:t xml:space="preserve"> pieslēgšanai pie ST elektrotīkla. 2026. gada vidū ir pieslēgtas mazliet vairāk nekā 66 MW atsevišķā </w:t>
      </w:r>
      <w:proofErr w:type="spellStart"/>
      <w:r>
        <w:t>pieslēgumā</w:t>
      </w:r>
      <w:proofErr w:type="spellEnd"/>
      <w:r>
        <w:t xml:space="preserve"> izbūvētas </w:t>
      </w:r>
      <w:proofErr w:type="spellStart"/>
      <w:r>
        <w:t>uzkrātuves</w:t>
      </w:r>
      <w:proofErr w:type="spellEnd"/>
      <w:r>
        <w:t xml:space="preserve"> un vairāk nekā 300 MW </w:t>
      </w:r>
      <w:proofErr w:type="spellStart"/>
      <w:r>
        <w:t>uzkrātuves</w:t>
      </w:r>
      <w:proofErr w:type="spellEnd"/>
      <w:r>
        <w:t xml:space="preserve"> ir izbūvētas esošo elektrostaciju ietvaros. Interese pieaug ļoti strauji, un 2026. gada vidū </w:t>
      </w:r>
      <w:proofErr w:type="spellStart"/>
      <w:r>
        <w:t>pieslēgumu</w:t>
      </w:r>
      <w:proofErr w:type="spellEnd"/>
      <w:r>
        <w:t xml:space="preserve"> procesa ietvaros ir saņemti pieteikumi par kopējo jaudu vairāk nekā 900 MW apjomā gan uzlādes jaudai no ST tīkla, gan izlādes virzienā, t.i., šīs uzkrāšanas iekārtas tiek paredzētas ne tikai elektrostacijās saražotās elektroenerģijas uzglabāšanai, bet arī dalībai tirgos, kur nepieciešama izlāde un uzlāde no elektrotīkla. </w:t>
      </w:r>
    </w:p>
    <w:p w14:paraId="69B26120" w14:textId="77777777" w:rsidR="00450CC7" w:rsidRDefault="00450CC7" w:rsidP="00450CC7">
      <w:pPr>
        <w:jc w:val="both"/>
      </w:pPr>
      <w:r>
        <w:t xml:space="preserve">Šāda interese attīstīt ātru </w:t>
      </w:r>
      <w:proofErr w:type="spellStart"/>
      <w:r>
        <w:t>uzkrātuves</w:t>
      </w:r>
      <w:proofErr w:type="spellEnd"/>
      <w:r>
        <w:t xml:space="preserve"> uzlādi no elektrotīkla īpaši ietekmē kopējo situāciju ar patēriņam nepieciešamo jaudu. Lai arī ST šiem </w:t>
      </w:r>
      <w:proofErr w:type="spellStart"/>
      <w:r>
        <w:t>pieslēgumiem</w:t>
      </w:r>
      <w:proofErr w:type="spellEnd"/>
      <w:r>
        <w:t xml:space="preserve"> piemēro papildu elastības nosacījumus, kā jaudas samazināšana elektrotīkla nestandarta režīmos, ko var izraisīt bojājumi vai </w:t>
      </w:r>
      <w:proofErr w:type="spellStart"/>
      <w:r>
        <w:t>atslēgumi</w:t>
      </w:r>
      <w:proofErr w:type="spellEnd"/>
      <w:r>
        <w:t xml:space="preserve">, tiek pieļauts nedrošāks elektrotīkla darbības režīms, kad darbā tiek ieslēgts otrais 110 </w:t>
      </w:r>
      <w:proofErr w:type="spellStart"/>
      <w:r>
        <w:t>kV</w:t>
      </w:r>
      <w:proofErr w:type="spellEnd"/>
      <w:r>
        <w:t xml:space="preserve"> transformators, un vērtējot darbības vienlaicību, veidojas īslaicīgi brīži, kad būtiski pieaug elektrotīkla noslodze. </w:t>
      </w:r>
    </w:p>
    <w:p w14:paraId="77FA812D" w14:textId="7B44E635" w:rsidR="009C53D5" w:rsidRDefault="00450CC7" w:rsidP="00450CC7">
      <w:pPr>
        <w:jc w:val="both"/>
      </w:pPr>
      <w:r>
        <w:t xml:space="preserve">KEM Enerģētikas stratēģijā 2050 tiek prognozēts, ka līdz 2035. gadam gan pārvades, gan sadales elektrotīklos būs pieslēgtas </w:t>
      </w:r>
      <w:proofErr w:type="spellStart"/>
      <w:r>
        <w:t>uzkrātuves</w:t>
      </w:r>
      <w:proofErr w:type="spellEnd"/>
      <w:r>
        <w:t xml:space="preserve"> ar 512 MW jaudu. Ņemot vērā esošo interesi, visticamāk kopējais sistēmai pieslēgtais </w:t>
      </w:r>
      <w:proofErr w:type="spellStart"/>
      <w:r>
        <w:t>uzkrātuvju</w:t>
      </w:r>
      <w:proofErr w:type="spellEnd"/>
      <w:r>
        <w:t xml:space="preserve"> apjoms būs lielāks: ST tas līdz 2035. gadam varētu sasniegt 500-800 MW, kas palielinātu sadalītās elektroenerģijas apjomu par 250-500 </w:t>
      </w:r>
      <w:proofErr w:type="spellStart"/>
      <w:r>
        <w:t>GWh</w:t>
      </w:r>
      <w:proofErr w:type="spellEnd"/>
      <w:r>
        <w:t xml:space="preserve"> gadā jeb 5-8% diapazonā. Ilgtermiņā šo iekārtu esamību ļoti ietekmēs gan pakalpojumu cenas, gan elektroenerģijas cena, kā arī operatīvās izmaksas</w:t>
      </w:r>
      <w:r w:rsidR="009C53D5">
        <w:t>.</w:t>
      </w:r>
    </w:p>
    <w:p w14:paraId="0EDA84D6" w14:textId="77777777" w:rsidR="006D5C58" w:rsidRDefault="006D5C58" w:rsidP="006D5C58">
      <w:pPr>
        <w:jc w:val="both"/>
      </w:pPr>
    </w:p>
    <w:p w14:paraId="18FE269F" w14:textId="77777777" w:rsidR="006D5C58" w:rsidRPr="00A11E7D" w:rsidRDefault="006D5C58" w:rsidP="00B6441F">
      <w:pPr>
        <w:pStyle w:val="Heading3"/>
      </w:pPr>
      <w:r w:rsidRPr="00A11E7D">
        <w:t>Datu centri</w:t>
      </w:r>
    </w:p>
    <w:p w14:paraId="7F7F1DFD" w14:textId="77777777" w:rsidR="002C4CEC" w:rsidRDefault="002C4CEC" w:rsidP="002C4CEC">
      <w:pPr>
        <w:jc w:val="both"/>
      </w:pPr>
      <w:r>
        <w:t xml:space="preserve">Ļoti būtisku ietekmi uz pieejamo jaudu un elektroenerģijas patēriņu veidos datu centri. Pašreiz varam novērot pirmos </w:t>
      </w:r>
      <w:proofErr w:type="spellStart"/>
      <w:r>
        <w:t>pieslēgumus</w:t>
      </w:r>
      <w:proofErr w:type="spellEnd"/>
      <w:r>
        <w:t xml:space="preserve"> un pieaugošu interesi par lielākas jaudas datu centriem. Jāņem vērā, ka ST elektrotīklā tiks pieslēgti salīdzinoši neliela izmēra datu centri, bet lielākajā daļā gadījumu tas ir, iespējams, salīdzinoši īsā termiņā, izmantojot 110 </w:t>
      </w:r>
      <w:proofErr w:type="spellStart"/>
      <w:r>
        <w:t>kV</w:t>
      </w:r>
      <w:proofErr w:type="spellEnd"/>
      <w:r>
        <w:t xml:space="preserve"> apakšstacijās pieejamo jaudu. Papildus ST 2026. gadā izstrādājis priekšlikumu par jauna tarifa izveidi, kurš atbalsta </w:t>
      </w:r>
      <w:proofErr w:type="spellStart"/>
      <w:r>
        <w:t>pieslēgumus</w:t>
      </w:r>
      <w:proofErr w:type="spellEnd"/>
      <w:r>
        <w:t xml:space="preserve"> ar efektīvu patēriņu. Šobrīd norit nepieciešamie darbi, lai tas tiktu ieviests no 2027. gada sākuma.</w:t>
      </w:r>
    </w:p>
    <w:p w14:paraId="3415F98D" w14:textId="4AAE6819" w:rsidR="003065E9" w:rsidRPr="00695179" w:rsidRDefault="002C4CEC" w:rsidP="002C4CEC">
      <w:pPr>
        <w:jc w:val="both"/>
      </w:pPr>
      <w:r>
        <w:t xml:space="preserve">2026. gada sākumā ST ir pieslēgti datu centri ar kopējo jaudu ap 20 MW, bet </w:t>
      </w:r>
      <w:proofErr w:type="spellStart"/>
      <w:r>
        <w:t>pieslēgumu</w:t>
      </w:r>
      <w:proofErr w:type="spellEnd"/>
      <w:r>
        <w:t xml:space="preserve"> procesā ir pieteikumi ar pieprasīto jaudu ap 40 MW. Šis pieprasījums, visticamāk, pieaugs, un var prognozēt, ka, visticamāk, līdz 2035. gadam tiks sasniegti KEM Enerģētikas stratēģijā 2050 prognozētie 128,6 MW (kopā ar pārvades tīklā pieslēgto). Pieņemot, ka ST līdz tam varētu būt pieslēgti datu centri ar kopējo jaudu 50-100 MW, kas palielinātu elektroenerģijas patēriņu par 200-600 </w:t>
      </w:r>
      <w:proofErr w:type="spellStart"/>
      <w:r>
        <w:t>GWh</w:t>
      </w:r>
      <w:proofErr w:type="spellEnd"/>
      <w:r>
        <w:t xml:space="preserve"> gadā jeb 3-10% diapazonā</w:t>
      </w:r>
      <w:r w:rsidR="00C759BF" w:rsidRPr="00695179">
        <w:t>.</w:t>
      </w:r>
    </w:p>
    <w:p w14:paraId="7C239E5B" w14:textId="77777777" w:rsidR="00F15914" w:rsidRPr="00695179" w:rsidRDefault="00F15914" w:rsidP="006D5C58">
      <w:pPr>
        <w:jc w:val="both"/>
        <w:rPr>
          <w:b/>
          <w:bCs/>
        </w:rPr>
      </w:pPr>
    </w:p>
    <w:p w14:paraId="7CDFA636" w14:textId="15623BEB" w:rsidR="00697B2B" w:rsidRPr="00695179" w:rsidRDefault="00697B2B" w:rsidP="00B6441F">
      <w:pPr>
        <w:pStyle w:val="Heading3"/>
      </w:pPr>
      <w:r w:rsidRPr="00695179">
        <w:t>Centralizētā siltumapgāde</w:t>
      </w:r>
    </w:p>
    <w:p w14:paraId="0157F012" w14:textId="77777777" w:rsidR="00F928E5" w:rsidRDefault="00F928E5" w:rsidP="00F928E5">
      <w:pPr>
        <w:jc w:val="both"/>
      </w:pPr>
      <w:r>
        <w:t xml:space="preserve">Ilgtermiņā nozīmīgu ietekmi uz jaudu nepieciešamību un patēriņa pieaugumu veidos siltumapgādes virzība uz elektrifikāciju, paredzot, ka arvien lielāka patēriņa daļa centralizētajā siltumapgādē tiks nodrošināta ar </w:t>
      </w:r>
      <w:proofErr w:type="spellStart"/>
      <w:r>
        <w:t>siltumsūkņu</w:t>
      </w:r>
      <w:proofErr w:type="spellEnd"/>
      <w:r>
        <w:t xml:space="preserve"> un </w:t>
      </w:r>
      <w:proofErr w:type="spellStart"/>
      <w:r>
        <w:t>elektrokatlu</w:t>
      </w:r>
      <w:proofErr w:type="spellEnd"/>
      <w:r>
        <w:t xml:space="preserve"> saražoto siltumenerģiju. Šobrīd centralizētā siltuma apgāde (CSA) nodrošina aptuveni 33% jeb ~7 </w:t>
      </w:r>
      <w:proofErr w:type="spellStart"/>
      <w:r>
        <w:t>TWh</w:t>
      </w:r>
      <w:proofErr w:type="spellEnd"/>
      <w:r>
        <w:t xml:space="preserve"> no kopējā ~20 </w:t>
      </w:r>
      <w:proofErr w:type="spellStart"/>
      <w:r>
        <w:t>TWh</w:t>
      </w:r>
      <w:proofErr w:type="spellEnd"/>
      <w:r>
        <w:t xml:space="preserve"> siltuma pieprasījuma Latvijā. Lielākā daļa no siltumenerģijas </w:t>
      </w:r>
      <w:r>
        <w:lastRenderedPageBreak/>
        <w:t xml:space="preserve">2025. gadā tika saražota, izmantojot koksnes kurināmo un gāzi. KEM Enerģētikas stratēģijā 2050 stratēģiskais mērķis ir panākt, ka 2050. gadā CSA siltumenerģijas daļa, kas tiek saražota ar lieljaudas </w:t>
      </w:r>
      <w:proofErr w:type="spellStart"/>
      <w:r>
        <w:t>siltumsūkņiem</w:t>
      </w:r>
      <w:proofErr w:type="spellEnd"/>
      <w:r>
        <w:t>, sasniedz 10%.</w:t>
      </w:r>
    </w:p>
    <w:p w14:paraId="25A1A381" w14:textId="77777777" w:rsidR="00F928E5" w:rsidRDefault="00F928E5" w:rsidP="00F928E5">
      <w:pPr>
        <w:jc w:val="both"/>
      </w:pPr>
      <w:r>
        <w:t xml:space="preserve">Lai veicinātu elektrifikācijas risinājumu izmantošanu CSA, 2024. gada 10. maijā tika parakstīts Sadarbības memorands starp KEM, Sabiedrisko pakalpojumu regulēšanas komisiju (turpmāk – SPRK), ST un Latvijas </w:t>
      </w:r>
      <w:proofErr w:type="spellStart"/>
      <w:r>
        <w:t>siltumuzņēmumu</w:t>
      </w:r>
      <w:proofErr w:type="spellEnd"/>
      <w:r>
        <w:t xml:space="preserve"> asociāciju, kura mērķis ir ar saskaņotu sadarbību un kopīgu publiskā finansējuma plānošanu efektīvāk izmantot esošo infrastruktūru CSA elektrifikācijai. Memorands paredz regulāru pušu sadarbību un kopīgu pilotprojektu izstrādi, nosakot ST par koordinācijas centru.</w:t>
      </w:r>
    </w:p>
    <w:p w14:paraId="450A51D9" w14:textId="77777777" w:rsidR="00F928E5" w:rsidRDefault="00F928E5" w:rsidP="00F928E5">
      <w:pPr>
        <w:jc w:val="both"/>
      </w:pPr>
      <w:r>
        <w:t xml:space="preserve">2026. gada 19. februārī SPRK pieņēma lēmumu par SIA "Salaspils Siltums" un ST tiesībām īstenot speciālo regulatīvo vidi pilotprojektā, kas paredz centralizētās siltumapgādes elektrifikāciju, aizvietojot fosilo kurināmo ar liela mēroga </w:t>
      </w:r>
      <w:proofErr w:type="spellStart"/>
      <w:r>
        <w:t>siltumsūkņa</w:t>
      </w:r>
      <w:proofErr w:type="spellEnd"/>
      <w:r>
        <w:t xml:space="preserve"> risinājumu, to integrējot esošajā SIA “Salaspils Siltums” infrastruktūrā. Pilotprojekta gaitā ST izvērtēs nepieciešamību pilnveidot elektroenerģijas sadales sistēmas pakalpojumu tarifu struktūru un jauna elektroenerģijas sadales sistēmas pakalpojumu tarifa ieviešanu, paredzot optimālu risinājumu siltumapgādes elektrificēšanas veicināšanai. Speciālās regulatīvās vides īstenošanas laika periods ir divi gadi (no 2026. gada 1. novembra līdz 2028. gada 1. novembrim), kura laikā SIA “Salaspils Siltums” izmantos elektroenerģijas sadales sistēmā šobrīd esošo brīvo jaudu (jau esošajai pieprasītajai jaudai papildus piešķirot vēl 1,3 MW gadā), nepiemērojot elektroenerģijas sadales sistēmas pakalpojumu tarifu fiksēto daļu par papildu jaudas izmantošanu. Savukārt pilotprojekta rezultāti tiks izmantoti kā pamata piemērs līdzīgu risinājumu ieviešanai citās Latvijas pašvaldībās ar līdzīgiem apstākļiem. </w:t>
      </w:r>
    </w:p>
    <w:p w14:paraId="5A12CBB2" w14:textId="37F2C9D6" w:rsidR="00697B2B" w:rsidRPr="00BF1913" w:rsidRDefault="00F928E5" w:rsidP="00F928E5">
      <w:pPr>
        <w:jc w:val="both"/>
      </w:pPr>
      <w:r>
        <w:t xml:space="preserve">Paredzams, ka sākotnēji elektroenerģijas patēriņa pieaugums gadā sasniegs 140-150 </w:t>
      </w:r>
      <w:proofErr w:type="spellStart"/>
      <w:r>
        <w:t>GWh</w:t>
      </w:r>
      <w:proofErr w:type="spellEnd"/>
      <w:r>
        <w:t>, kas ļaus palielināt patēriņu par 2-3%</w:t>
      </w:r>
      <w:r w:rsidR="00105EE8" w:rsidRPr="00695179">
        <w:t>.</w:t>
      </w:r>
    </w:p>
    <w:p w14:paraId="4541E0AD" w14:textId="77777777" w:rsidR="00105EE8" w:rsidRDefault="00105EE8" w:rsidP="00105EE8">
      <w:pPr>
        <w:jc w:val="both"/>
        <w:rPr>
          <w:color w:val="FF0000"/>
          <w:highlight w:val="yellow"/>
        </w:rPr>
      </w:pPr>
    </w:p>
    <w:p w14:paraId="4E0FFC35" w14:textId="77777777" w:rsidR="009C53D5" w:rsidRPr="00B22D54" w:rsidRDefault="009C53D5" w:rsidP="00B6441F">
      <w:pPr>
        <w:pStyle w:val="Heading3"/>
      </w:pPr>
      <w:r w:rsidRPr="00B22D54">
        <w:t xml:space="preserve">Dzelzceļa elektrifikācija </w:t>
      </w:r>
    </w:p>
    <w:p w14:paraId="57318686" w14:textId="77777777" w:rsidR="00961A83" w:rsidRDefault="00961A83" w:rsidP="00961A83">
      <w:pPr>
        <w:jc w:val="both"/>
      </w:pPr>
      <w:r>
        <w:t xml:space="preserve">Tuvāko 10 gadu laikā ir paredzama arī nozīmīga dzelzceļa elektrifikācija, kuru sākotnēji veicinās bateriju elektrovilcieni uz Cēsīm un Daugavpili. Paredzēts, ka, sākot ar 2029. gadu, darbosies 9 elektrovilcieni, kuru uzlāde notiks 7 stacijās. Nepieciešamā jauda 110 </w:t>
      </w:r>
      <w:proofErr w:type="spellStart"/>
      <w:r>
        <w:t>kV</w:t>
      </w:r>
      <w:proofErr w:type="spellEnd"/>
      <w:r>
        <w:t xml:space="preserve"> līmenī ir pieejama un pašreiz norit 20 </w:t>
      </w:r>
      <w:proofErr w:type="spellStart"/>
      <w:r>
        <w:t>kV</w:t>
      </w:r>
      <w:proofErr w:type="spellEnd"/>
      <w:r>
        <w:t xml:space="preserve"> elektrotīkla </w:t>
      </w:r>
      <w:proofErr w:type="spellStart"/>
      <w:r>
        <w:t>pieslēgumu</w:t>
      </w:r>
      <w:proofErr w:type="spellEnd"/>
      <w:r>
        <w:t xml:space="preserve"> projektēšanas darbi. Var prognozēt, ka šo elektrovilcienu uzlāde palielinās sadalītās elektroenerģijas apjomu par 2,5-3 </w:t>
      </w:r>
      <w:proofErr w:type="spellStart"/>
      <w:r>
        <w:t>GWh</w:t>
      </w:r>
      <w:proofErr w:type="spellEnd"/>
      <w:r>
        <w:t xml:space="preserve"> gadā jeb līdz 0,1%. </w:t>
      </w:r>
    </w:p>
    <w:p w14:paraId="22730FBD" w14:textId="2202963A" w:rsidR="009C53D5" w:rsidRDefault="00961A83" w:rsidP="00961A83">
      <w:pPr>
        <w:jc w:val="both"/>
      </w:pPr>
      <w:r>
        <w:t xml:space="preserve">Nozīmīgākajā </w:t>
      </w:r>
      <w:proofErr w:type="spellStart"/>
      <w:r>
        <w:t>RailBaltic</w:t>
      </w:r>
      <w:proofErr w:type="spellEnd"/>
      <w:r>
        <w:t xml:space="preserve"> dzelzceļa elektrifikācijas projektā plānots, ka pie ST elektrotīkla tiks izveidoti </w:t>
      </w:r>
      <w:proofErr w:type="spellStart"/>
      <w:r>
        <w:t>pieslēgumi</w:t>
      </w:r>
      <w:proofErr w:type="spellEnd"/>
      <w:r>
        <w:t xml:space="preserve"> stacijām, pārkraušanas punktiem un </w:t>
      </w:r>
      <w:proofErr w:type="spellStart"/>
      <w:r>
        <w:t>signāltīklam</w:t>
      </w:r>
      <w:proofErr w:type="spellEnd"/>
      <w:r>
        <w:t xml:space="preserve">. Patēriņš tajās visticamāk, būs novērojams tikai pēc 2030. gada līdz ar pamata trases izbūvi. Pašreiz norit plānošanas darbi par nepieciešamo </w:t>
      </w:r>
      <w:proofErr w:type="spellStart"/>
      <w:r>
        <w:t>pieslēgumu</w:t>
      </w:r>
      <w:proofErr w:type="spellEnd"/>
      <w:r>
        <w:t xml:space="preserve"> izbūvi pie ST infrastruktūras, kur izaicinošākais uzdevums ir komunikāciju trases saskaņošana. Kopējā paredzamā </w:t>
      </w:r>
      <w:proofErr w:type="spellStart"/>
      <w:r>
        <w:t>pieslēgumu</w:t>
      </w:r>
      <w:proofErr w:type="spellEnd"/>
      <w:r>
        <w:t xml:space="preserve"> jauda ir 13-15 MW, kas varētu veidot 22-25 </w:t>
      </w:r>
      <w:proofErr w:type="spellStart"/>
      <w:r>
        <w:t>GWh</w:t>
      </w:r>
      <w:proofErr w:type="spellEnd"/>
      <w:r>
        <w:t xml:space="preserve"> patēriņu gadā un palielināt gada patēriņu par 0,3%</w:t>
      </w:r>
      <w:r w:rsidR="009C53D5">
        <w:t>.</w:t>
      </w:r>
    </w:p>
    <w:p w14:paraId="2E9E062B" w14:textId="77777777" w:rsidR="00090B02" w:rsidRDefault="00090B02" w:rsidP="002C7EC4">
      <w:pPr>
        <w:jc w:val="both"/>
        <w:rPr>
          <w:b/>
          <w:bCs/>
        </w:rPr>
      </w:pPr>
    </w:p>
    <w:p w14:paraId="710C00D8" w14:textId="02D48925" w:rsidR="002C7EC4" w:rsidRPr="00BA265B" w:rsidRDefault="00695179" w:rsidP="00B6441F">
      <w:pPr>
        <w:pStyle w:val="Heading3"/>
      </w:pPr>
      <w:r>
        <w:t>Izkliedētā ģ</w:t>
      </w:r>
      <w:r w:rsidR="002C7EC4" w:rsidRPr="00BA265B">
        <w:t>enerācija</w:t>
      </w:r>
    </w:p>
    <w:p w14:paraId="3AAF2E68" w14:textId="77777777" w:rsidR="00732EAB" w:rsidRDefault="00732EAB" w:rsidP="00732EAB">
      <w:pPr>
        <w:jc w:val="both"/>
      </w:pPr>
      <w:r>
        <w:t xml:space="preserve">2025. gadā sadales sistēmai tika pieslēgtas 484 jaunas saules elektrostacijas (SES), to kopējam skaitam pārsniedzot 1 550 un kopējai uzstādītajai jaudai sasniedzot aptuveni 710 MW. ST pieslēgto </w:t>
      </w:r>
      <w:proofErr w:type="spellStart"/>
      <w:r>
        <w:t>mikroģeneratoru</w:t>
      </w:r>
      <w:proofErr w:type="spellEnd"/>
      <w:r>
        <w:t xml:space="preserve"> skaits pārsniedz 24 tūkstošus, bet to kopējā ražošanas jauda sasniegusi vairāk nekā 210 MW. 2025. gada jūnijā tika pārsniegts 1 GW kopējās uzstādītās jaudas slieksnis pie ST pieslēgto elektrostaciju un </w:t>
      </w:r>
      <w:proofErr w:type="spellStart"/>
      <w:r>
        <w:t>mikroģeneratoru</w:t>
      </w:r>
      <w:proofErr w:type="spellEnd"/>
      <w:r>
        <w:t xml:space="preserve"> </w:t>
      </w:r>
      <w:proofErr w:type="spellStart"/>
      <w:r>
        <w:t>pieslēgumos</w:t>
      </w:r>
      <w:proofErr w:type="spellEnd"/>
      <w:r>
        <w:t xml:space="preserve">. 2025. gadā sadales sistēmā kopējā tīklā nodotas apmēram 600 </w:t>
      </w:r>
      <w:proofErr w:type="spellStart"/>
      <w:r>
        <w:t>GWh</w:t>
      </w:r>
      <w:proofErr w:type="spellEnd"/>
      <w:r>
        <w:t xml:space="preserve"> no SES saražotas elektroenerģijas, kas veido aptuveni 10% no kopējā ST sadalītās elektroenerģijas apjoma, un ir 1,5 reizēs vairāk nekā 2024. gadā. Salīdzinājumam: no visām koģenerācijas stacijām pagājušajā gadā ir nodots gandrīz uz pusi mazāk apjoms – ap 320 </w:t>
      </w:r>
      <w:proofErr w:type="spellStart"/>
      <w:r>
        <w:t>GWh</w:t>
      </w:r>
      <w:proofErr w:type="spellEnd"/>
      <w:r>
        <w:t xml:space="preserve"> elektroenerģijas. Visas pieslēgtās elektrostacijas un </w:t>
      </w:r>
      <w:proofErr w:type="spellStart"/>
      <w:r>
        <w:t>mikroģeneratori</w:t>
      </w:r>
      <w:proofErr w:type="spellEnd"/>
      <w:r>
        <w:t xml:space="preserve"> 2025. gadā ir nodevuši kopā 1 075 </w:t>
      </w:r>
      <w:proofErr w:type="spellStart"/>
      <w:r>
        <w:t>GWh</w:t>
      </w:r>
      <w:proofErr w:type="spellEnd"/>
      <w:r>
        <w:t xml:space="preserve"> elektroenerģijas ST tīklā, kas sastāda ap 17% no kopējā ST sadalītās elektroenerģijas apjoma.</w:t>
      </w:r>
    </w:p>
    <w:p w14:paraId="0B4D84FF" w14:textId="6D940CD1" w:rsidR="0039034B" w:rsidRDefault="00732EAB" w:rsidP="00732EAB">
      <w:pPr>
        <w:jc w:val="both"/>
      </w:pPr>
      <w:r>
        <w:t xml:space="preserve">Pēdējo gadu laikā ģenerācija ST tīklā ir piedzīvojusi būtisku pieaugumu, ko galvenokārt veicinājusi tehnoloģiju izmaksu samazināšanās, atbalsta mehānismi, pieaugošā klientu interese par elektroenerģijas </w:t>
      </w:r>
      <w:proofErr w:type="spellStart"/>
      <w:r>
        <w:t>pašražošanu</w:t>
      </w:r>
      <w:proofErr w:type="spellEnd"/>
      <w:r>
        <w:t xml:space="preserve"> un elektroenerģijas ražošanu komercdarbībai. Kā redzams attēlā, laika periodā no 2023. līdz 2025. gadam kopējā pieslēgtā ģenerācijas jauda pieauga gandrīz eksponenciāli, īpaši būtiski pieaugot SES </w:t>
      </w:r>
      <w:r>
        <w:lastRenderedPageBreak/>
        <w:t xml:space="preserve">īpatsvaram, kas kļūst par dominējošo izkliedētās ģenerācijas ražošanas veidu: 2026. gada vidū saules ģenerācija veido ap 77% no kopējās uzstādītās ģenerācijas jaudas ST elektrotīklā. 2025. gadā būtiski pieauga interese par elektroenerģijas </w:t>
      </w:r>
      <w:proofErr w:type="spellStart"/>
      <w:r>
        <w:t>uzkrātuvēm</w:t>
      </w:r>
      <w:proofErr w:type="spellEnd"/>
      <w:r>
        <w:t>, kuras nav integrētas esošajās elektrostacijās. Turpmākos gados tiek prognozēta mērena attīstība un jaudas pieaugumu lielākoties veidos BESS</w:t>
      </w:r>
      <w:r w:rsidR="00A5007F">
        <w:t>.</w:t>
      </w:r>
    </w:p>
    <w:p w14:paraId="5FBAA307" w14:textId="7B10816A" w:rsidR="00050F17" w:rsidRDefault="00A5007F" w:rsidP="00B6441F">
      <w:r>
        <w:rPr>
          <w:noProof/>
        </w:rPr>
        <w:drawing>
          <wp:inline distT="0" distB="0" distL="0" distR="0" wp14:anchorId="4341ABB4" wp14:editId="3E47CC3B">
            <wp:extent cx="6659880" cy="4543425"/>
            <wp:effectExtent l="0" t="0" r="7620" b="3810"/>
            <wp:docPr id="537559392" name="Chart 1">
              <a:extLst xmlns:a="http://schemas.openxmlformats.org/drawingml/2006/main">
                <a:ext uri="{FF2B5EF4-FFF2-40B4-BE49-F238E27FC236}">
                  <a16:creationId xmlns:a16="http://schemas.microsoft.com/office/drawing/2014/main" id="{3C7AAC96-0807-4379-BD5D-B241CCD8DC2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p>
    <w:p w14:paraId="160D3C08" w14:textId="1C50E65B" w:rsidR="00050F17" w:rsidRDefault="00050F17" w:rsidP="00274B18">
      <w:pPr>
        <w:pStyle w:val="Paskaidrojoaisteksts"/>
        <w:jc w:val="center"/>
      </w:pPr>
      <w:r>
        <w:t>Attēls</w:t>
      </w:r>
      <w:r w:rsidR="00007738">
        <w:t xml:space="preserve"> 1</w:t>
      </w:r>
      <w:r w:rsidR="00D7585E">
        <w:t>6</w:t>
      </w:r>
      <w:r>
        <w:t>. Ģenerācijas uzstādīto jaudu</w:t>
      </w:r>
      <w:r w:rsidR="00CC3945">
        <w:t xml:space="preserve"> izmaiņas un</w:t>
      </w:r>
      <w:r>
        <w:t xml:space="preserve"> prognoze</w:t>
      </w:r>
      <w:r w:rsidR="005B0248">
        <w:t xml:space="preserve">, </w:t>
      </w:r>
      <w:r>
        <w:t>MW</w:t>
      </w:r>
    </w:p>
    <w:p w14:paraId="04801D02" w14:textId="77777777" w:rsidR="005D159F" w:rsidRDefault="005D159F" w:rsidP="00050F17">
      <w:pPr>
        <w:jc w:val="center"/>
      </w:pPr>
    </w:p>
    <w:p w14:paraId="6F114EB4" w14:textId="77777777" w:rsidR="00CC5FE3" w:rsidRDefault="00CC5FE3" w:rsidP="00CC5FE3">
      <w:pPr>
        <w:jc w:val="both"/>
      </w:pPr>
      <w:r>
        <w:t xml:space="preserve">Elektroenerģijas </w:t>
      </w:r>
      <w:proofErr w:type="spellStart"/>
      <w:r>
        <w:t>uzkrātuvju</w:t>
      </w:r>
      <w:proofErr w:type="spellEnd"/>
      <w:r>
        <w:t xml:space="preserve"> izbūves pieprasījumi būtiski pieauga arī no esošām elektrostacijām. Mērķis ir gan saražotās elektroenerģijas uzkrāšana, gan izlāde vakara periodos, kad ir augstāka elektroenerģijas biržas cena, kā arī rīta periodos ar uzlādi no elektrotīkla (tiek palielināta </w:t>
      </w:r>
      <w:proofErr w:type="spellStart"/>
      <w:r>
        <w:t>pieslēguma</w:t>
      </w:r>
      <w:proofErr w:type="spellEnd"/>
      <w:r>
        <w:t xml:space="preserve"> jauda). 2026. gada vidū sadales infrastruktūrai ir pieslēgtas vairāk nekā 300 elektrostacijas un 3800 </w:t>
      </w:r>
      <w:proofErr w:type="spellStart"/>
      <w:r>
        <w:t>mikroģeneratori</w:t>
      </w:r>
      <w:proofErr w:type="spellEnd"/>
      <w:r>
        <w:t xml:space="preserve"> ar elektroenerģijas uzkrāšanas iespēju, un to kopējā jauda pārsniedz 300 MW.</w:t>
      </w:r>
    </w:p>
    <w:p w14:paraId="0E6BBA04" w14:textId="060537B2" w:rsidR="0073149B" w:rsidRPr="00B16F7C" w:rsidRDefault="00CC5FE3" w:rsidP="00CC5FE3">
      <w:pPr>
        <w:jc w:val="both"/>
      </w:pPr>
      <w:r>
        <w:t xml:space="preserve">Interese par vēja elektrostaciju (VES) </w:t>
      </w:r>
      <w:proofErr w:type="spellStart"/>
      <w:r>
        <w:t>pieslēgumiem</w:t>
      </w:r>
      <w:proofErr w:type="spellEnd"/>
      <w:r>
        <w:t xml:space="preserve"> ST tīklā ir ļoti zema un, visticamāk, tāda arī saglabāsies turpmāk. Ekonomiski pamatotāk ir izbūvēt lielākas jaudas (5-7 MW) vēja turbīnas, līdz ar to vēja parku pieslēgšanai nepieciešamās jaudas pārsniedz 15 MW, kas ir pie ST pieslēdzamais maksimālais jaudas apjoms</w:t>
      </w:r>
      <w:r w:rsidR="0086077F">
        <w:t>.</w:t>
      </w:r>
    </w:p>
    <w:p w14:paraId="78266571" w14:textId="77777777" w:rsidR="00020AC3" w:rsidRDefault="00020AC3" w:rsidP="003C3911">
      <w:pPr>
        <w:jc w:val="both"/>
      </w:pPr>
    </w:p>
    <w:p w14:paraId="6EE4BDD8" w14:textId="77777777" w:rsidR="00020AC3" w:rsidRDefault="00020AC3" w:rsidP="003C3911">
      <w:pPr>
        <w:jc w:val="both"/>
      </w:pPr>
    </w:p>
    <w:p w14:paraId="262257FF" w14:textId="77777777" w:rsidR="00020AC3" w:rsidRDefault="00020AC3" w:rsidP="003C3911">
      <w:pPr>
        <w:jc w:val="both"/>
      </w:pPr>
    </w:p>
    <w:p w14:paraId="24DA6864" w14:textId="30DBA777" w:rsidR="00D939A7" w:rsidRDefault="00967C25" w:rsidP="003C3911">
      <w:pPr>
        <w:jc w:val="both"/>
      </w:pPr>
      <w:r w:rsidRPr="005249C8">
        <w:rPr>
          <w:noProof/>
        </w:rPr>
        <w:lastRenderedPageBreak/>
        <w:drawing>
          <wp:anchor distT="0" distB="0" distL="114300" distR="114300" simplePos="0" relativeHeight="251669504" behindDoc="0" locked="0" layoutInCell="1" allowOverlap="1" wp14:anchorId="6AEE704D" wp14:editId="74EA0346">
            <wp:simplePos x="0" y="0"/>
            <wp:positionH relativeFrom="margin">
              <wp:posOffset>471032</wp:posOffset>
            </wp:positionH>
            <wp:positionV relativeFrom="paragraph">
              <wp:posOffset>1151890</wp:posOffset>
            </wp:positionV>
            <wp:extent cx="2797200" cy="1800000"/>
            <wp:effectExtent l="0" t="0" r="3175" b="0"/>
            <wp:wrapTopAndBottom/>
            <wp:docPr id="1829050499" name="Picture 1"/>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829050499" name=""/>
                    <pic:cNvPicPr preferRelativeResize="0"/>
                  </pic:nvPicPr>
                  <pic:blipFill>
                    <a:blip r:embed="rId51" cstate="screen">
                      <a:extLst>
                        <a:ext uri="{BEBA8EAE-BF5A-486C-A8C5-ECC9F3942E4B}">
                          <a14:imgProps xmlns:a14="http://schemas.microsoft.com/office/drawing/2010/main">
                            <a14:imgLayer r:embed="rId52">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797200" cy="1800000"/>
                    </a:xfrm>
                    <a:prstGeom prst="rect">
                      <a:avLst/>
                    </a:prstGeom>
                  </pic:spPr>
                </pic:pic>
              </a:graphicData>
            </a:graphic>
            <wp14:sizeRelH relativeFrom="margin">
              <wp14:pctWidth>0</wp14:pctWidth>
            </wp14:sizeRelH>
            <wp14:sizeRelV relativeFrom="margin">
              <wp14:pctHeight>0</wp14:pctHeight>
            </wp14:sizeRelV>
          </wp:anchor>
        </w:drawing>
      </w:r>
      <w:r w:rsidR="00CC5FE3" w:rsidRPr="00CC5FE3">
        <w:t xml:space="preserve">Elektrostaciju kopējās uzstādītās jaudas lielākais apjoms ir </w:t>
      </w:r>
      <w:proofErr w:type="spellStart"/>
      <w:r w:rsidR="00CC5FE3" w:rsidRPr="00CC5FE3">
        <w:t>Dienvidkurzemes</w:t>
      </w:r>
      <w:proofErr w:type="spellEnd"/>
      <w:r w:rsidR="00CC5FE3" w:rsidRPr="00CC5FE3">
        <w:t xml:space="preserve"> novadā, kur vērojama visaugstākā kopējā uzstādītā jauda (ap 85 MW, jeb 8% no kopējās elektrostaciju uzstādītās jaudas ST tīklā). Savukārt zemākā ražotāju kopējā uzstādītā jauda ir Saulkrastu, Preiļu un Valkas novados. </w:t>
      </w:r>
      <w:proofErr w:type="spellStart"/>
      <w:r w:rsidR="00CC5FE3" w:rsidRPr="00CC5FE3">
        <w:t>Mikroģeneratoriem</w:t>
      </w:r>
      <w:proofErr w:type="spellEnd"/>
      <w:r w:rsidR="00CC5FE3" w:rsidRPr="00CC5FE3">
        <w:t xml:space="preserve"> vislielākās kopējās uzstādītās jaudas ir Pierīgā (Mārupes novadā (ap 19 MW), Ropažu novadā (ap 16 MW), Ķekavas novadā (ap 14 MW)) un Ogres novadā (ap 12 MW). Tikmēr zemākā </w:t>
      </w:r>
      <w:proofErr w:type="spellStart"/>
      <w:r w:rsidR="00CC5FE3" w:rsidRPr="00CC5FE3">
        <w:t>mikroģeneratoru</w:t>
      </w:r>
      <w:proofErr w:type="spellEnd"/>
      <w:r w:rsidR="00CC5FE3" w:rsidRPr="00CC5FE3">
        <w:t xml:space="preserve"> kopējā jauda novērojama attālākos austrumu reģionos – Ludzas, Krāslavas un Alūksnes novados</w:t>
      </w:r>
      <w:r w:rsidR="003C3911" w:rsidRPr="003C3911">
        <w:t>.</w:t>
      </w:r>
      <w:r w:rsidR="003C3911">
        <w:t xml:space="preserve"> </w:t>
      </w:r>
    </w:p>
    <w:p w14:paraId="22C8C806" w14:textId="5A38948C" w:rsidR="00090B02" w:rsidRDefault="00090B02" w:rsidP="003C3911">
      <w:pPr>
        <w:jc w:val="both"/>
        <w:sectPr w:rsidR="00090B02" w:rsidSect="003B67DD">
          <w:type w:val="continuous"/>
          <w:pgSz w:w="11906" w:h="16838"/>
          <w:pgMar w:top="720" w:right="720" w:bottom="720" w:left="720" w:header="283" w:footer="0" w:gutter="0"/>
          <w:cols w:space="708"/>
          <w:docGrid w:linePitch="360"/>
        </w:sectPr>
      </w:pPr>
    </w:p>
    <w:p w14:paraId="3D125A30" w14:textId="6EBCC0AD" w:rsidR="003C77A3" w:rsidRDefault="00274B18" w:rsidP="00274B18">
      <w:pPr>
        <w:pStyle w:val="H4"/>
        <w:jc w:val="center"/>
      </w:pPr>
      <w:r>
        <w:br/>
      </w:r>
      <w:r w:rsidR="003C77A3">
        <w:t>R</w:t>
      </w:r>
      <w:r w:rsidR="005249C8">
        <w:t>ažotāju jauda</w:t>
      </w:r>
    </w:p>
    <w:p w14:paraId="75180B47" w14:textId="3C210BB8" w:rsidR="003C77A3" w:rsidRDefault="005249C8" w:rsidP="00274B18">
      <w:pPr>
        <w:pStyle w:val="H4"/>
        <w:jc w:val="center"/>
        <w:sectPr w:rsidR="003C77A3" w:rsidSect="003B67DD">
          <w:type w:val="continuous"/>
          <w:pgSz w:w="11906" w:h="16838"/>
          <w:pgMar w:top="1440" w:right="991" w:bottom="1440" w:left="1276" w:header="708" w:footer="708" w:gutter="0"/>
          <w:cols w:num="2" w:space="708"/>
          <w:docGrid w:linePitch="360"/>
        </w:sectPr>
      </w:pPr>
      <w:r w:rsidRPr="005249C8">
        <w:rPr>
          <w:noProof/>
        </w:rPr>
        <w:drawing>
          <wp:inline distT="0" distB="0" distL="0" distR="0" wp14:anchorId="110CA927" wp14:editId="2AE308A3">
            <wp:extent cx="2844000" cy="1825200"/>
            <wp:effectExtent l="0" t="0" r="0" b="3810"/>
            <wp:docPr id="24706574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7065742" name=""/>
                    <pic:cNvPicPr/>
                  </pic:nvPicPr>
                  <pic:blipFill>
                    <a:blip r:embed="rId53" cstate="screen">
                      <a:extLst>
                        <a:ext uri="{BEBA8EAE-BF5A-486C-A8C5-ECC9F3942E4B}">
                          <a14:imgProps xmlns:a14="http://schemas.microsoft.com/office/drawing/2010/main">
                            <a14:imgLayer r:embed="rId54">
                              <a14:imgEffect>
                                <a14:saturation sat="66000"/>
                              </a14:imgEffect>
                            </a14:imgLayer>
                          </a14:imgProps>
                        </a:ext>
                        <a:ext uri="{28A0092B-C50C-407E-A947-70E740481C1C}">
                          <a14:useLocalDpi xmlns:a14="http://schemas.microsoft.com/office/drawing/2010/main"/>
                        </a:ext>
                      </a:extLst>
                    </a:blip>
                    <a:stretch>
                      <a:fillRect/>
                    </a:stretch>
                  </pic:blipFill>
                  <pic:spPr>
                    <a:xfrm>
                      <a:off x="0" y="0"/>
                      <a:ext cx="2844000" cy="1825200"/>
                    </a:xfrm>
                    <a:prstGeom prst="rect">
                      <a:avLst/>
                    </a:prstGeom>
                  </pic:spPr>
                </pic:pic>
              </a:graphicData>
            </a:graphic>
          </wp:inline>
        </w:drawing>
      </w:r>
      <w:r w:rsidR="00274B18">
        <w:br/>
      </w:r>
      <w:r w:rsidR="00274B18">
        <w:br/>
      </w:r>
      <w:proofErr w:type="spellStart"/>
      <w:r>
        <w:t>Mikroģeneratoru</w:t>
      </w:r>
      <w:proofErr w:type="spellEnd"/>
      <w:r>
        <w:t xml:space="preserve"> jauda</w:t>
      </w:r>
    </w:p>
    <w:p w14:paraId="36759EBA" w14:textId="6FDC9E7E" w:rsidR="003C77A3" w:rsidRDefault="003C77A3" w:rsidP="00274B18">
      <w:pPr>
        <w:pStyle w:val="Paskaidrojoaisteksts"/>
        <w:jc w:val="center"/>
      </w:pPr>
      <w:r>
        <w:t xml:space="preserve">Attēls </w:t>
      </w:r>
      <w:r w:rsidR="00115D81">
        <w:t>1</w:t>
      </w:r>
      <w:r w:rsidR="00D7585E">
        <w:t>7</w:t>
      </w:r>
      <w:r w:rsidR="00115D81">
        <w:t xml:space="preserve">. </w:t>
      </w:r>
      <w:r w:rsidR="005249C8">
        <w:t>Ražotāju</w:t>
      </w:r>
      <w:r>
        <w:t xml:space="preserve"> un </w:t>
      </w:r>
      <w:proofErr w:type="spellStart"/>
      <w:r w:rsidR="005249C8">
        <w:t>mikroģeneratoru</w:t>
      </w:r>
      <w:proofErr w:type="spellEnd"/>
      <w:r w:rsidR="005249C8">
        <w:t xml:space="preserve"> jauda</w:t>
      </w:r>
      <w:r>
        <w:t xml:space="preserve"> sadalījumā pa </w:t>
      </w:r>
      <w:proofErr w:type="spellStart"/>
      <w:r>
        <w:t>valstspilsētām</w:t>
      </w:r>
      <w:proofErr w:type="spellEnd"/>
      <w:r>
        <w:t xml:space="preserve"> un novadiem</w:t>
      </w:r>
      <w:r w:rsidR="00BD65AA">
        <w:t>, izņemot Rīgu</w:t>
      </w:r>
      <w:r>
        <w:t>, MW</w:t>
      </w:r>
    </w:p>
    <w:p w14:paraId="0C36ADC3" w14:textId="121891CB" w:rsidR="005364D6" w:rsidRDefault="005364D6" w:rsidP="002C7EC4">
      <w:pPr>
        <w:jc w:val="both"/>
      </w:pPr>
    </w:p>
    <w:p w14:paraId="257C7737" w14:textId="1A84C9FA" w:rsidR="00381A22" w:rsidRPr="00447079" w:rsidRDefault="00381A22" w:rsidP="00274B18">
      <w:pPr>
        <w:pStyle w:val="Heading2"/>
        <w:rPr>
          <w:bCs/>
        </w:rPr>
      </w:pPr>
      <w:bookmarkStart w:id="19" w:name="_Toc238115205"/>
      <w:r w:rsidRPr="00695179">
        <w:t>Jaudu pieejamība</w:t>
      </w:r>
      <w:bookmarkEnd w:id="19"/>
    </w:p>
    <w:p w14:paraId="260F441A" w14:textId="1451AD85" w:rsidR="00D939A7" w:rsidRPr="00D939A7" w:rsidRDefault="00D939A7" w:rsidP="00274B18">
      <w:pPr>
        <w:pStyle w:val="Heading3"/>
      </w:pPr>
      <w:r w:rsidRPr="00D939A7">
        <w:t xml:space="preserve">110 </w:t>
      </w:r>
      <w:proofErr w:type="spellStart"/>
      <w:r w:rsidRPr="00D939A7">
        <w:t>kV</w:t>
      </w:r>
      <w:proofErr w:type="spellEnd"/>
      <w:r w:rsidRPr="00D939A7">
        <w:t xml:space="preserve"> apakšstacijas</w:t>
      </w:r>
    </w:p>
    <w:p w14:paraId="296A924C" w14:textId="677426E7" w:rsidR="00381A22" w:rsidRDefault="00A120B6" w:rsidP="00381A22">
      <w:pPr>
        <w:jc w:val="both"/>
      </w:pPr>
      <w:r w:rsidRPr="00A120B6">
        <w:t xml:space="preserve">2025. gadā nozīmīgs pieaugums ir vērojams patēriņam nepieciešamās jaudas rezervēšanā, ko būtiski ietekmēja elektroenerģijas uzkrāšanas iekārtu </w:t>
      </w:r>
      <w:proofErr w:type="spellStart"/>
      <w:r w:rsidRPr="00A120B6">
        <w:t>pieslēgumu</w:t>
      </w:r>
      <w:proofErr w:type="spellEnd"/>
      <w:r w:rsidRPr="00A120B6">
        <w:t xml:space="preserve"> pieteikumu pieaugošais skaits. Gada laikā </w:t>
      </w:r>
      <w:proofErr w:type="spellStart"/>
      <w:r w:rsidRPr="00A120B6">
        <w:t>pieslēgumos</w:t>
      </w:r>
      <w:proofErr w:type="spellEnd"/>
      <w:r w:rsidRPr="00A120B6">
        <w:t xml:space="preserve"> rezervētā jauda ir dubultojusies</w:t>
      </w:r>
      <w:r w:rsidR="00A77E15">
        <w:t>.</w:t>
      </w:r>
    </w:p>
    <w:p w14:paraId="787B3E74" w14:textId="77777777" w:rsidR="00381A22" w:rsidRDefault="00381A22" w:rsidP="00274B18">
      <w:pPr>
        <w:jc w:val="center"/>
      </w:pPr>
      <w:r>
        <w:rPr>
          <w:noProof/>
        </w:rPr>
        <w:drawing>
          <wp:inline distT="0" distB="0" distL="0" distR="0" wp14:anchorId="64072C6B" wp14:editId="41EE0CDE">
            <wp:extent cx="6659880" cy="3348000"/>
            <wp:effectExtent l="0" t="0" r="7620" b="5080"/>
            <wp:docPr id="1574657118" name="Chart 1">
              <a:extLst xmlns:a="http://schemas.openxmlformats.org/drawingml/2006/main">
                <a:ext uri="{FF2B5EF4-FFF2-40B4-BE49-F238E27FC236}">
                  <a16:creationId xmlns:a16="http://schemas.microsoft.com/office/drawing/2014/main" id="{8C1B2E54-0F8F-EBF9-17ED-BA1D1278603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6CA47C2A" w14:textId="480273E1" w:rsidR="00CA02B9" w:rsidRDefault="00CA02B9" w:rsidP="00274B18">
      <w:pPr>
        <w:pStyle w:val="Paskaidrojoaisteksts"/>
        <w:jc w:val="center"/>
      </w:pPr>
      <w:r>
        <w:t xml:space="preserve">Attēls </w:t>
      </w:r>
      <w:r w:rsidR="00BA328B">
        <w:t>1</w:t>
      </w:r>
      <w:r w:rsidR="00D7585E">
        <w:t>8</w:t>
      </w:r>
      <w:r w:rsidR="00BA328B">
        <w:t xml:space="preserve">. </w:t>
      </w:r>
      <w:r>
        <w:t xml:space="preserve">110 </w:t>
      </w:r>
      <w:proofErr w:type="spellStart"/>
      <w:r>
        <w:t>kV</w:t>
      </w:r>
      <w:proofErr w:type="spellEnd"/>
      <w:r>
        <w:t xml:space="preserve"> apakšstaciju transformatoros patēriņam pieejamā jauda, MW</w:t>
      </w:r>
    </w:p>
    <w:p w14:paraId="074FCACA" w14:textId="77777777" w:rsidR="00CA02B9" w:rsidRDefault="00CA02B9" w:rsidP="00381A22">
      <w:pPr>
        <w:jc w:val="both"/>
      </w:pPr>
    </w:p>
    <w:p w14:paraId="03DDF72F" w14:textId="2604400F" w:rsidR="008D4F5A" w:rsidRPr="00281566" w:rsidRDefault="003172FB" w:rsidP="008D4F5A">
      <w:pPr>
        <w:jc w:val="both"/>
      </w:pPr>
      <w:r w:rsidRPr="003172FB">
        <w:t xml:space="preserve">Brīvo jaudu ierobežojumus elektroenerģijas ražošanai 110 </w:t>
      </w:r>
      <w:proofErr w:type="spellStart"/>
      <w:r w:rsidRPr="003172FB">
        <w:t>kV</w:t>
      </w:r>
      <w:proofErr w:type="spellEnd"/>
      <w:r w:rsidRPr="003172FB">
        <w:t xml:space="preserve"> līmenī jau ilgāku laiku ir noteicis ekonomiskais faktors jeb ST ikgadējās izmaksas AST par 110 </w:t>
      </w:r>
      <w:proofErr w:type="spellStart"/>
      <w:r w:rsidRPr="003172FB">
        <w:t>kV</w:t>
      </w:r>
      <w:proofErr w:type="spellEnd"/>
      <w:r w:rsidRPr="003172FB">
        <w:t xml:space="preserve"> transformatora jaudu. Lielākie ierobežojumi ir lauku elektrotīklā, ko izskaidro SES izbūves iespējas un fakts, ka lauku reģionos ir mazākas jaudas 110 </w:t>
      </w:r>
      <w:proofErr w:type="spellStart"/>
      <w:r w:rsidRPr="003172FB">
        <w:t>kV</w:t>
      </w:r>
      <w:proofErr w:type="spellEnd"/>
      <w:r w:rsidRPr="003172FB">
        <w:t xml:space="preserve"> transformatori (zemāks patēriņš)</w:t>
      </w:r>
      <w:r w:rsidR="008D4F5A">
        <w:t>.</w:t>
      </w:r>
      <w:r w:rsidR="00A77E15">
        <w:t xml:space="preserve"> </w:t>
      </w:r>
    </w:p>
    <w:p w14:paraId="3C70A042" w14:textId="77777777" w:rsidR="00381A22" w:rsidRDefault="00381A22" w:rsidP="00274B18">
      <w:pPr>
        <w:jc w:val="center"/>
      </w:pPr>
      <w:r>
        <w:rPr>
          <w:noProof/>
        </w:rPr>
        <w:lastRenderedPageBreak/>
        <w:drawing>
          <wp:inline distT="0" distB="0" distL="0" distR="0" wp14:anchorId="6CA2407C" wp14:editId="29F99C6B">
            <wp:extent cx="6659880" cy="3348000"/>
            <wp:effectExtent l="0" t="0" r="7620" b="5080"/>
            <wp:docPr id="685398065" name="Chart 1">
              <a:extLst xmlns:a="http://schemas.openxmlformats.org/drawingml/2006/main">
                <a:ext uri="{FF2B5EF4-FFF2-40B4-BE49-F238E27FC236}">
                  <a16:creationId xmlns:a16="http://schemas.microsoft.com/office/drawing/2014/main" id="{AAD90DA8-740D-28E7-0618-B3124A50FFA1}"/>
                </a:ext>
              </a:extLst>
            </wp:docPr>
            <wp:cNvGraphicFramePr>
              <a:graphicFrameLocks xmlns:a="http://schemas.openxmlformats.org/drawingml/2006/main"/>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6CDA916B" w14:textId="0C32E2C0" w:rsidR="00401D94" w:rsidRDefault="00401D94" w:rsidP="00274B18">
      <w:pPr>
        <w:pStyle w:val="Paskaidrojoaisteksts"/>
        <w:jc w:val="center"/>
      </w:pPr>
      <w:r>
        <w:t xml:space="preserve">Attēls </w:t>
      </w:r>
      <w:r w:rsidR="00546D82">
        <w:t>1</w:t>
      </w:r>
      <w:r w:rsidR="00D7585E">
        <w:t>9</w:t>
      </w:r>
      <w:r w:rsidR="00546D82">
        <w:t xml:space="preserve">. </w:t>
      </w:r>
      <w:r>
        <w:t xml:space="preserve">110 </w:t>
      </w:r>
      <w:proofErr w:type="spellStart"/>
      <w:r>
        <w:t>kV</w:t>
      </w:r>
      <w:proofErr w:type="spellEnd"/>
      <w:r>
        <w:t xml:space="preserve"> apakšstaciju transformatoros ģenerācijai pieejamā jauda, MW</w:t>
      </w:r>
    </w:p>
    <w:p w14:paraId="40CFE7D6" w14:textId="77777777" w:rsidR="000A0D9F" w:rsidRDefault="000A0D9F" w:rsidP="000A0D9F">
      <w:pPr>
        <w:jc w:val="both"/>
      </w:pPr>
    </w:p>
    <w:p w14:paraId="0D8C0D36" w14:textId="77777777" w:rsidR="00274B18" w:rsidRDefault="00274B18" w:rsidP="008D4F5A">
      <w:pPr>
        <w:jc w:val="both"/>
        <w:sectPr w:rsidR="00274B18" w:rsidSect="003B67DD">
          <w:type w:val="continuous"/>
          <w:pgSz w:w="11906" w:h="16838"/>
          <w:pgMar w:top="720" w:right="720" w:bottom="720" w:left="720" w:header="283" w:footer="0" w:gutter="0"/>
          <w:cols w:space="708"/>
          <w:docGrid w:linePitch="360"/>
        </w:sectPr>
      </w:pPr>
    </w:p>
    <w:p w14:paraId="561F52BD" w14:textId="7A8A4087" w:rsidR="00DD4A38" w:rsidRDefault="006F51DB" w:rsidP="008D4F5A">
      <w:pPr>
        <w:jc w:val="both"/>
      </w:pPr>
      <w:r w:rsidRPr="006F51DB">
        <w:t xml:space="preserve">Kopumā 110 </w:t>
      </w:r>
      <w:proofErr w:type="spellStart"/>
      <w:r w:rsidRPr="006F51DB">
        <w:t>kV</w:t>
      </w:r>
      <w:proofErr w:type="spellEnd"/>
      <w:r w:rsidRPr="006F51DB">
        <w:t xml:space="preserve"> apakšstaciju līmenī jaudu pieejamība pašreiz ir apmierinoša, ja vērtē patēriņa maksimumus, lieljaudas </w:t>
      </w:r>
      <w:proofErr w:type="spellStart"/>
      <w:r w:rsidRPr="006F51DB">
        <w:t>pieslēgumu</w:t>
      </w:r>
      <w:proofErr w:type="spellEnd"/>
      <w:r w:rsidRPr="006F51DB">
        <w:t xml:space="preserve"> izbūves varbūtību un pieejamo jaudu, taču sāk palielināties 110 </w:t>
      </w:r>
      <w:proofErr w:type="spellStart"/>
      <w:r w:rsidRPr="006F51DB">
        <w:t>kV</w:t>
      </w:r>
      <w:proofErr w:type="spellEnd"/>
      <w:r w:rsidRPr="006F51DB">
        <w:t xml:space="preserve"> apakšstaciju skaits, kurās tā ir ierobežota </w:t>
      </w:r>
      <w:proofErr w:type="spellStart"/>
      <w:r w:rsidRPr="006F51DB">
        <w:t>pieslēgumu</w:t>
      </w:r>
      <w:proofErr w:type="spellEnd"/>
      <w:r w:rsidRPr="006F51DB">
        <w:t xml:space="preserve"> pieteikumos rezervētām jaudām dēļ. 2026. gada vidū 54 apakšstacijās nav pieejama jauda izkliedētās ģenerācijas </w:t>
      </w:r>
      <w:proofErr w:type="spellStart"/>
      <w:r w:rsidRPr="006F51DB">
        <w:t>pieslēgumiem</w:t>
      </w:r>
      <w:proofErr w:type="spellEnd"/>
      <w:r w:rsidRPr="006F51DB">
        <w:t xml:space="preserve"> un 30 apakšstacijās ir ierobežota (līdz 1 MW) jauda, lai pieslēgtu jaunus patēriņa klientus. Vienpadsmit apakšstacijās šobrīd faktiski nav pieejama brīva jauda papildu </w:t>
      </w:r>
      <w:proofErr w:type="spellStart"/>
      <w:r w:rsidRPr="006F51DB">
        <w:t>pieslēgumu</w:t>
      </w:r>
      <w:proofErr w:type="spellEnd"/>
      <w:r w:rsidRPr="006F51DB">
        <w:t xml:space="preserve"> ierīkošanai</w:t>
      </w:r>
      <w:r w:rsidR="001F360F">
        <w:t>.</w:t>
      </w:r>
    </w:p>
    <w:p w14:paraId="4C2E21A6" w14:textId="74C44A34" w:rsidR="00274B18" w:rsidRPr="00623F21" w:rsidRDefault="0057013D" w:rsidP="00274B18">
      <w:pPr>
        <w:pStyle w:val="Paskaidrojoaisteksts"/>
        <w:jc w:val="center"/>
      </w:pPr>
      <w:r w:rsidRPr="009505E6">
        <w:rPr>
          <w:noProof/>
        </w:rPr>
        <w:drawing>
          <wp:inline distT="0" distB="0" distL="0" distR="0" wp14:anchorId="295F927F" wp14:editId="477E79C8">
            <wp:extent cx="3098165" cy="1907539"/>
            <wp:effectExtent l="0" t="0" r="6985" b="0"/>
            <wp:docPr id="723171978" name="Picture 1" descr="A map with many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3171978" name="Picture 1" descr="A map with many dots&#10;&#10;AI-generated content may be incorrect."/>
                    <pic:cNvPicPr/>
                  </pic:nvPicPr>
                  <pic:blipFill>
                    <a:blip r:embed="rId57"/>
                    <a:stretch>
                      <a:fillRect/>
                    </a:stretch>
                  </pic:blipFill>
                  <pic:spPr>
                    <a:xfrm>
                      <a:off x="0" y="0"/>
                      <a:ext cx="3098165" cy="1907539"/>
                    </a:xfrm>
                    <a:prstGeom prst="rect">
                      <a:avLst/>
                    </a:prstGeom>
                  </pic:spPr>
                </pic:pic>
              </a:graphicData>
            </a:graphic>
          </wp:inline>
        </w:drawing>
      </w:r>
      <w:r w:rsidR="00274B18">
        <w:br/>
      </w:r>
      <w:r w:rsidR="00274B18">
        <w:br/>
      </w:r>
      <w:r w:rsidR="00274B18" w:rsidRPr="00623F21">
        <w:t xml:space="preserve">Attēls </w:t>
      </w:r>
      <w:r w:rsidR="00D7585E">
        <w:t>20</w:t>
      </w:r>
      <w:r w:rsidR="00546D82">
        <w:t xml:space="preserve">. </w:t>
      </w:r>
      <w:r w:rsidR="00274B18" w:rsidRPr="00623F21">
        <w:t xml:space="preserve">110 </w:t>
      </w:r>
      <w:proofErr w:type="spellStart"/>
      <w:r w:rsidR="00274B18" w:rsidRPr="00623F21">
        <w:t>kV</w:t>
      </w:r>
      <w:proofErr w:type="spellEnd"/>
      <w:r w:rsidR="00274B18" w:rsidRPr="00623F21">
        <w:t xml:space="preserve"> apakšstaciju </w:t>
      </w:r>
      <w:r w:rsidR="00274B18">
        <w:t>jaudas pieejamība 2026.</w:t>
      </w:r>
      <w:r w:rsidR="00546D82">
        <w:t xml:space="preserve"> </w:t>
      </w:r>
      <w:r w:rsidR="00274B18">
        <w:t>gada augustā</w:t>
      </w:r>
    </w:p>
    <w:p w14:paraId="50E38990" w14:textId="20CDB9FE" w:rsidR="00274B18" w:rsidRDefault="00274B18" w:rsidP="008D4F5A">
      <w:pPr>
        <w:jc w:val="both"/>
        <w:sectPr w:rsidR="00274B18" w:rsidSect="003B67DD">
          <w:type w:val="continuous"/>
          <w:pgSz w:w="11906" w:h="16838"/>
          <w:pgMar w:top="720" w:right="720" w:bottom="720" w:left="720" w:header="708" w:footer="708" w:gutter="0"/>
          <w:cols w:num="2" w:space="708"/>
          <w:docGrid w:linePitch="360"/>
        </w:sectPr>
      </w:pPr>
    </w:p>
    <w:p w14:paraId="416A1B1B" w14:textId="77777777" w:rsidR="00045C68" w:rsidRDefault="00045C68" w:rsidP="00045C68">
      <w:pPr>
        <w:jc w:val="both"/>
      </w:pPr>
      <w:r>
        <w:t xml:space="preserve">Lai spētu nodrošināt pieprasījumu patēriņa un ģenerācijas nepieciešamajai jaudai, ST, piesaistot Atjaunošanas un noturības mehānisma finansējumu, palielināja jaudu 110 </w:t>
      </w:r>
      <w:proofErr w:type="spellStart"/>
      <w:r>
        <w:t>kV</w:t>
      </w:r>
      <w:proofErr w:type="spellEnd"/>
      <w:r>
        <w:t xml:space="preserve"> apakšstacijās, kurās tā bija ierobežotā apjomā. Šī finansējuma ietvaros tika izbūvēta jauna 110 </w:t>
      </w:r>
      <w:proofErr w:type="spellStart"/>
      <w:r>
        <w:t>kV</w:t>
      </w:r>
      <w:proofErr w:type="spellEnd"/>
      <w:r>
        <w:t xml:space="preserve"> apakšstacija Launkalne, papildus izbūvēti 110 </w:t>
      </w:r>
      <w:proofErr w:type="spellStart"/>
      <w:r>
        <w:t>kV</w:t>
      </w:r>
      <w:proofErr w:type="spellEnd"/>
      <w:r>
        <w:t xml:space="preserve"> transformatori apakšstacijās Valdemārpils un TEC-2 (Rīga), kā arī palielināta 110 </w:t>
      </w:r>
      <w:proofErr w:type="spellStart"/>
      <w:r>
        <w:t>kV</w:t>
      </w:r>
      <w:proofErr w:type="spellEnd"/>
      <w:r>
        <w:t xml:space="preserve"> transformatoru jauda apakšstacijās Dobele, </w:t>
      </w:r>
      <w:proofErr w:type="spellStart"/>
      <w:r>
        <w:t>Jāņaparks</w:t>
      </w:r>
      <w:proofErr w:type="spellEnd"/>
      <w:r>
        <w:t xml:space="preserve"> (Valmiera), Olaine un Tēraudlietuve (Jēkabpils). Kopējais jaudas palielinājums ir 103 MVA. </w:t>
      </w:r>
    </w:p>
    <w:p w14:paraId="1E9EBF5D" w14:textId="77777777" w:rsidR="00045C68" w:rsidRDefault="00045C68" w:rsidP="00045C68">
      <w:pPr>
        <w:jc w:val="both"/>
      </w:pPr>
      <w:r>
        <w:t xml:space="preserve">Šobrīd jau ir piesaistīts Modernizācijas un Kohēzijas fondu finansējums, lai izbūvētu jaunu apakšstaciju Saldū un Saulkrastos, veiktu 110 </w:t>
      </w:r>
      <w:proofErr w:type="spellStart"/>
      <w:r>
        <w:t>kV</w:t>
      </w:r>
      <w:proofErr w:type="spellEnd"/>
      <w:r>
        <w:t xml:space="preserve"> elektrolīnijas izbūvi, otra transformatora izbūvi un palielinātu jaudu Salacgrīvas apakšstacijā, kā arī Miezītes (Jelgava) un Tukuma apakšstacijās. Kopējais jaudas palielinājums ir 91 MVA.</w:t>
      </w:r>
    </w:p>
    <w:p w14:paraId="465818B3" w14:textId="4B20237C" w:rsidR="0071546A" w:rsidRDefault="00045C68" w:rsidP="00045C68">
      <w:pPr>
        <w:jc w:val="both"/>
      </w:pPr>
      <w:r>
        <w:t>Demontētie transformatori, kuri ir darba kārtībā, tika pārvietoti uz apakšstacijām, kurās ir nepieciešama papildu jauda, piemēram, Bauskā, Alūksnē un Iecavā</w:t>
      </w:r>
      <w:r w:rsidR="0071546A">
        <w:t>.</w:t>
      </w:r>
    </w:p>
    <w:p w14:paraId="5BC7393E" w14:textId="77777777" w:rsidR="00D939A7" w:rsidRDefault="00D939A7" w:rsidP="00381A22">
      <w:pPr>
        <w:jc w:val="both"/>
      </w:pPr>
    </w:p>
    <w:p w14:paraId="301A5EB2" w14:textId="722E198C" w:rsidR="00D939A7" w:rsidRPr="00D939A7" w:rsidRDefault="00D939A7" w:rsidP="00B6441F">
      <w:pPr>
        <w:pStyle w:val="Heading3"/>
      </w:pPr>
      <w:proofErr w:type="spellStart"/>
      <w:r w:rsidRPr="00D939A7">
        <w:lastRenderedPageBreak/>
        <w:t>V</w:t>
      </w:r>
      <w:r>
        <w:t>idsprieguma</w:t>
      </w:r>
      <w:proofErr w:type="spellEnd"/>
      <w:r w:rsidRPr="00D939A7">
        <w:t xml:space="preserve"> </w:t>
      </w:r>
      <w:r>
        <w:t>elektrotīkls</w:t>
      </w:r>
    </w:p>
    <w:p w14:paraId="5A85C6E2" w14:textId="5B295C54" w:rsidR="002821E4" w:rsidRDefault="00A25058" w:rsidP="002821E4">
      <w:pPr>
        <w:jc w:val="both"/>
      </w:pPr>
      <w:r w:rsidRPr="004D342C">
        <w:rPr>
          <w:noProof/>
        </w:rPr>
        <w:drawing>
          <wp:anchor distT="0" distB="0" distL="114300" distR="114300" simplePos="0" relativeHeight="251675648" behindDoc="0" locked="0" layoutInCell="1" allowOverlap="1" wp14:anchorId="6D5BA661" wp14:editId="6B0F17E5">
            <wp:simplePos x="0" y="0"/>
            <wp:positionH relativeFrom="margin">
              <wp:align>right</wp:align>
            </wp:positionH>
            <wp:positionV relativeFrom="paragraph">
              <wp:posOffset>1155700</wp:posOffset>
            </wp:positionV>
            <wp:extent cx="6645275" cy="4104005"/>
            <wp:effectExtent l="0" t="0" r="3175" b="0"/>
            <wp:wrapTopAndBottom/>
            <wp:docPr id="282531534" name="Picture 1" descr="A map with red dot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2531534" name="Picture 1" descr="A map with red dots&#10;&#10;AI-generated content may be incorrect."/>
                    <pic:cNvPicPr/>
                  </pic:nvPicPr>
                  <pic:blipFill rotWithShape="1">
                    <a:blip r:embed="rId58">
                      <a:extLst>
                        <a:ext uri="{28A0092B-C50C-407E-A947-70E740481C1C}">
                          <a14:useLocalDpi xmlns:a14="http://schemas.microsoft.com/office/drawing/2010/main"/>
                        </a:ext>
                      </a:extLst>
                    </a:blip>
                    <a:srcRect b="3620"/>
                    <a:stretch>
                      <a:fillRect/>
                    </a:stretch>
                  </pic:blipFill>
                  <pic:spPr bwMode="auto">
                    <a:xfrm>
                      <a:off x="0" y="0"/>
                      <a:ext cx="6645275" cy="4104167"/>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CD6BF1" w:rsidRPr="00CD6BF1">
        <w:t xml:space="preserve">Blīvi apdzīvotās vietās, kurās nav 110 </w:t>
      </w:r>
      <w:proofErr w:type="spellStart"/>
      <w:r w:rsidR="00CD6BF1" w:rsidRPr="00CD6BF1">
        <w:t>kV</w:t>
      </w:r>
      <w:proofErr w:type="spellEnd"/>
      <w:r w:rsidR="00CD6BF1" w:rsidRPr="00CD6BF1">
        <w:t xml:space="preserve"> apakšstacijas, ekonomiski pamatotākais risinājums pieejamo jaudu palielināšanai ir </w:t>
      </w:r>
      <w:proofErr w:type="spellStart"/>
      <w:r w:rsidR="00CD6BF1" w:rsidRPr="00CD6BF1">
        <w:t>vidsprieguma</w:t>
      </w:r>
      <w:proofErr w:type="spellEnd"/>
      <w:r w:rsidR="00CD6BF1" w:rsidRPr="00CD6BF1">
        <w:t xml:space="preserve"> kabeļu elektrolīniju izbūve līdz tām. ST elektrotīklam ir pieslēgtas 203 blīvi apdzīvotas vietas, kurās ir vairāk nekā 500 klientu ar gada elektroenerģijas patēriņu pāri 2 </w:t>
      </w:r>
      <w:proofErr w:type="spellStart"/>
      <w:r w:rsidR="00CD6BF1" w:rsidRPr="00CD6BF1">
        <w:t>GWh</w:t>
      </w:r>
      <w:proofErr w:type="spellEnd"/>
      <w:r w:rsidR="00CD6BF1" w:rsidRPr="00CD6BF1">
        <w:t xml:space="preserve">. Šajās apdzīvotajās vietās ir 863 tūkst. </w:t>
      </w:r>
      <w:proofErr w:type="spellStart"/>
      <w:r w:rsidR="00CD6BF1" w:rsidRPr="00CD6BF1">
        <w:t>pieslēgumu</w:t>
      </w:r>
      <w:proofErr w:type="spellEnd"/>
      <w:r w:rsidR="00CD6BF1" w:rsidRPr="00CD6BF1">
        <w:t xml:space="preserve"> punktu jeb 77% no visiem ST </w:t>
      </w:r>
      <w:proofErr w:type="spellStart"/>
      <w:r w:rsidR="00CD6BF1" w:rsidRPr="00CD6BF1">
        <w:t>pieslēgumu</w:t>
      </w:r>
      <w:proofErr w:type="spellEnd"/>
      <w:r w:rsidR="00CD6BF1" w:rsidRPr="00CD6BF1">
        <w:t xml:space="preserve"> punktiem, un 2025. gadā tajos tika patērētas 5,1 </w:t>
      </w:r>
      <w:proofErr w:type="spellStart"/>
      <w:r w:rsidR="00CD6BF1" w:rsidRPr="00CD6BF1">
        <w:t>GWh</w:t>
      </w:r>
      <w:proofErr w:type="spellEnd"/>
      <w:r w:rsidR="00CD6BF1" w:rsidRPr="00CD6BF1">
        <w:t xml:space="preserve"> jeb 82% no kopējā ST sadalītās elektroenerģijas patēriņa. 78 no tām elektroapgādi nodrošina blakus esoša 110 </w:t>
      </w:r>
      <w:proofErr w:type="spellStart"/>
      <w:r w:rsidR="00CD6BF1" w:rsidRPr="00CD6BF1">
        <w:t>kV</w:t>
      </w:r>
      <w:proofErr w:type="spellEnd"/>
      <w:r w:rsidR="00CD6BF1" w:rsidRPr="00CD6BF1">
        <w:t xml:space="preserve"> apakšstacija, pārējās – 20 </w:t>
      </w:r>
      <w:proofErr w:type="spellStart"/>
      <w:r w:rsidR="00CD6BF1" w:rsidRPr="00CD6BF1">
        <w:t>kV</w:t>
      </w:r>
      <w:proofErr w:type="spellEnd"/>
      <w:r w:rsidR="00CD6BF1" w:rsidRPr="00CD6BF1">
        <w:t xml:space="preserve"> elektrotīkla </w:t>
      </w:r>
      <w:proofErr w:type="spellStart"/>
      <w:r w:rsidR="00CD6BF1" w:rsidRPr="00CD6BF1">
        <w:t>pieslēgumi</w:t>
      </w:r>
      <w:proofErr w:type="spellEnd"/>
      <w:r w:rsidR="008246E5" w:rsidRPr="008246E5">
        <w:t xml:space="preserve">. </w:t>
      </w:r>
    </w:p>
    <w:p w14:paraId="505D1AC9" w14:textId="08723CDE" w:rsidR="008246E5" w:rsidRPr="008246E5" w:rsidRDefault="008246E5" w:rsidP="008246E5">
      <w:pPr>
        <w:jc w:val="center"/>
      </w:pPr>
    </w:p>
    <w:p w14:paraId="1ED96863" w14:textId="0C314103" w:rsidR="008246E5" w:rsidRPr="00623F21" w:rsidRDefault="008246E5" w:rsidP="00274B18">
      <w:pPr>
        <w:pStyle w:val="Paskaidrojoaisteksts"/>
        <w:jc w:val="center"/>
      </w:pPr>
      <w:r w:rsidRPr="00623F21">
        <w:t xml:space="preserve">Attēls </w:t>
      </w:r>
      <w:r w:rsidR="00BF7437">
        <w:t>2</w:t>
      </w:r>
      <w:r w:rsidR="00D7585E">
        <w:t>1</w:t>
      </w:r>
      <w:r w:rsidR="00BF7437">
        <w:t xml:space="preserve">. </w:t>
      </w:r>
      <w:r w:rsidRPr="00623F21">
        <w:t>Apdzīvotās vietas, kurās ir vairāk nekā 500 klientu un</w:t>
      </w:r>
      <w:r w:rsidR="00415ABE">
        <w:t>/vai</w:t>
      </w:r>
      <w:r w:rsidRPr="00623F21">
        <w:t xml:space="preserve"> gada elektroenerģijas patēriņš pārsniedz 2 </w:t>
      </w:r>
      <w:proofErr w:type="spellStart"/>
      <w:r w:rsidRPr="00623F21">
        <w:t>GW</w:t>
      </w:r>
      <w:r w:rsidR="00BF7437">
        <w:t>h</w:t>
      </w:r>
      <w:proofErr w:type="spellEnd"/>
      <w:r w:rsidR="00D7585E">
        <w:t>,</w:t>
      </w:r>
      <w:r w:rsidR="00BF7437">
        <w:t xml:space="preserve"> </w:t>
      </w:r>
      <w:r w:rsidRPr="00623F21">
        <w:t xml:space="preserve">un </w:t>
      </w:r>
      <w:r w:rsidR="00274B18">
        <w:br/>
      </w:r>
      <w:r w:rsidRPr="00623F21">
        <w:t xml:space="preserve">110 </w:t>
      </w:r>
      <w:proofErr w:type="spellStart"/>
      <w:r w:rsidRPr="00623F21">
        <w:t>kV</w:t>
      </w:r>
      <w:proofErr w:type="spellEnd"/>
      <w:r w:rsidRPr="00623F21">
        <w:t xml:space="preserve"> apakšstaciju izvietojums</w:t>
      </w:r>
    </w:p>
    <w:p w14:paraId="14A032C6" w14:textId="77777777" w:rsidR="008A166E" w:rsidRDefault="008A166E" w:rsidP="00D617EA">
      <w:pPr>
        <w:jc w:val="both"/>
      </w:pPr>
    </w:p>
    <w:p w14:paraId="411DD3B3" w14:textId="50BFC077" w:rsidR="00B542DD" w:rsidRDefault="00B542DD" w:rsidP="00B542DD">
      <w:pPr>
        <w:jc w:val="both"/>
      </w:pPr>
      <w:r>
        <w:t xml:space="preserve">Šo blīvi apdzīvoto vietu </w:t>
      </w:r>
      <w:proofErr w:type="spellStart"/>
      <w:r>
        <w:t>vidsprieguma</w:t>
      </w:r>
      <w:proofErr w:type="spellEnd"/>
      <w:r>
        <w:t xml:space="preserve"> un zemsprieguma iekšējo elektroapgādi nodrošina ap 20</w:t>
      </w:r>
      <w:r w:rsidR="00864D72">
        <w:t> </w:t>
      </w:r>
      <w:r>
        <w:t>tūkst.</w:t>
      </w:r>
      <w:r w:rsidR="00864D72">
        <w:t> </w:t>
      </w:r>
      <w:r>
        <w:t>kilometru elektrolīniju jeb 22% elektrotīkla un 81% jau ir izbūvētas pazemes kabeļu izpildījumā. 125</w:t>
      </w:r>
      <w:r w:rsidR="00864D72">
        <w:t> </w:t>
      </w:r>
      <w:r>
        <w:t xml:space="preserve">blīvi apdzīvotās vietas atrodas attālāk no 110 </w:t>
      </w:r>
      <w:proofErr w:type="spellStart"/>
      <w:r>
        <w:t>kV</w:t>
      </w:r>
      <w:proofErr w:type="spellEnd"/>
      <w:r>
        <w:t xml:space="preserve"> apakšstacijām un to elektroapgādi nodrošina </w:t>
      </w:r>
      <w:proofErr w:type="spellStart"/>
      <w:r>
        <w:t>vidsprieguma</w:t>
      </w:r>
      <w:proofErr w:type="spellEnd"/>
      <w:r>
        <w:t xml:space="preserve"> elektrolīnijas, kur ap 900 km ir gaisvadu izpildījums. To pārbūve pazemes kabeļu izpildījumā vai tiešas kabeļu elektrolīnijas izbūve samazinās tiem pieslēgto klientu </w:t>
      </w:r>
      <w:proofErr w:type="spellStart"/>
      <w:r>
        <w:t>atslēgumus</w:t>
      </w:r>
      <w:proofErr w:type="spellEnd"/>
      <w:r>
        <w:t>, kā arī būtiski uzlabos jaudas pieejamību.</w:t>
      </w:r>
    </w:p>
    <w:p w14:paraId="086E970C" w14:textId="304F427C" w:rsidR="008246E5" w:rsidRDefault="00B542DD" w:rsidP="00B542DD">
      <w:pPr>
        <w:jc w:val="both"/>
      </w:pPr>
      <w:r>
        <w:t>ST piesaistītā Atjaunošanas un noturības mehānisma finansējuma ietvaros tika uzsākta gan tiešu pazemes kabeļu elektrolīniju izbūve blīvi apdzīvotajās vietās, gan esošo gaisvadu elektrolīniju pārbūve vietās, kur jau daļa elektrolīniju bija izbūvētas pazemes kabeļa izpildījumā, un tuvējā Pierīgā, kur plānota 100% kabeļa tīkla izbūve. Šī finansējuma ietvaros tika izbūvētas kabeļu elektrolīnijas uz Roju, Api, Ādažiem, Baldoni, Jaunmārupi, Kalnciemu, Lapmežciemu, Mālpili, Roju un Ropažiem. ST jau piesaistījis Kohēzijas fonda finansējumu, lai veiktu šādu kabeļu līniju izbūvi vairākās blīvi apdzīvotajās vietās laika posmā no 2027. līdz 2030. gadam</w:t>
      </w:r>
      <w:r w:rsidR="008246E5" w:rsidRPr="008246E5">
        <w:t>.</w:t>
      </w:r>
    </w:p>
    <w:p w14:paraId="4098BFA3" w14:textId="339C0DC1" w:rsidR="006017B9" w:rsidRDefault="006017B9" w:rsidP="00B6441F">
      <w:pPr>
        <w:jc w:val="right"/>
      </w:pPr>
    </w:p>
    <w:p w14:paraId="369A3BE6" w14:textId="04C88660" w:rsidR="00C2090E" w:rsidRDefault="00624336" w:rsidP="00B3009B">
      <w:pPr>
        <w:pStyle w:val="Heading1"/>
      </w:pPr>
      <w:bookmarkStart w:id="20" w:name="_Toc238048494"/>
      <w:bookmarkStart w:id="21" w:name="_Toc238115206"/>
      <w:r>
        <w:rPr>
          <w:noProof/>
        </w:rPr>
        <w:lastRenderedPageBreak/>
        <w:drawing>
          <wp:anchor distT="0" distB="0" distL="114300" distR="114300" simplePos="0" relativeHeight="251676672" behindDoc="1" locked="0" layoutInCell="1" allowOverlap="1" wp14:anchorId="79755870" wp14:editId="78302BD9">
            <wp:simplePos x="0" y="0"/>
            <wp:positionH relativeFrom="margin">
              <wp:align>center</wp:align>
            </wp:positionH>
            <wp:positionV relativeFrom="paragraph">
              <wp:posOffset>-493547</wp:posOffset>
            </wp:positionV>
            <wp:extent cx="16067315" cy="10711543"/>
            <wp:effectExtent l="0" t="0" r="0" b="0"/>
            <wp:wrapNone/>
            <wp:docPr id="1212434047"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59">
                      <a:extLst>
                        <a:ext uri="{28A0092B-C50C-407E-A947-70E740481C1C}">
                          <a14:useLocalDpi xmlns:a14="http://schemas.microsoft.com/office/drawing/2010/main"/>
                        </a:ext>
                      </a:extLst>
                    </a:blip>
                    <a:srcRect/>
                    <a:stretch>
                      <a:fillRect/>
                    </a:stretch>
                  </pic:blipFill>
                  <pic:spPr bwMode="auto">
                    <a:xfrm>
                      <a:off x="0" y="0"/>
                      <a:ext cx="16067315" cy="10711543"/>
                    </a:xfrm>
                    <a:prstGeom prst="rect">
                      <a:avLst/>
                    </a:prstGeom>
                    <a:noFill/>
                    <a:ln>
                      <a:noFill/>
                    </a:ln>
                  </pic:spPr>
                </pic:pic>
              </a:graphicData>
            </a:graphic>
            <wp14:sizeRelH relativeFrom="margin">
              <wp14:pctWidth>0</wp14:pctWidth>
            </wp14:sizeRelH>
            <wp14:sizeRelV relativeFrom="margin">
              <wp14:pctHeight>0</wp14:pctHeight>
            </wp14:sizeRelV>
          </wp:anchor>
        </w:drawing>
      </w:r>
      <w:bookmarkEnd w:id="20"/>
      <w:bookmarkEnd w:id="21"/>
    </w:p>
    <w:p w14:paraId="433611A6" w14:textId="77777777" w:rsidR="00C2090E" w:rsidRDefault="00C2090E" w:rsidP="00B3009B">
      <w:pPr>
        <w:pStyle w:val="Heading1"/>
      </w:pPr>
    </w:p>
    <w:p w14:paraId="6ED979D4" w14:textId="77777777" w:rsidR="00C2090E" w:rsidRDefault="00C2090E" w:rsidP="00B3009B">
      <w:pPr>
        <w:pStyle w:val="Heading1"/>
      </w:pPr>
    </w:p>
    <w:p w14:paraId="7BF9BB8A" w14:textId="77777777" w:rsidR="00C2090E" w:rsidRDefault="00C2090E" w:rsidP="00B3009B">
      <w:pPr>
        <w:pStyle w:val="Heading1"/>
      </w:pPr>
    </w:p>
    <w:p w14:paraId="3280503A" w14:textId="77777777" w:rsidR="00C2090E" w:rsidRDefault="00C2090E" w:rsidP="00B3009B">
      <w:pPr>
        <w:pStyle w:val="Heading1"/>
      </w:pPr>
    </w:p>
    <w:p w14:paraId="357BD7C2" w14:textId="77777777" w:rsidR="00C2090E" w:rsidRDefault="00C2090E" w:rsidP="00B3009B">
      <w:pPr>
        <w:pStyle w:val="Heading1"/>
      </w:pPr>
    </w:p>
    <w:p w14:paraId="6AE55A70" w14:textId="77777777" w:rsidR="00624336" w:rsidRDefault="00624336" w:rsidP="00B3009B">
      <w:pPr>
        <w:pStyle w:val="Heading1"/>
      </w:pPr>
    </w:p>
    <w:p w14:paraId="7CBD5BC8" w14:textId="3E4151A1" w:rsidR="00596F16" w:rsidRPr="00C2090E" w:rsidRDefault="00B3009B" w:rsidP="00B3009B">
      <w:pPr>
        <w:pStyle w:val="Heading1"/>
      </w:pPr>
      <w:bookmarkStart w:id="22" w:name="_Toc238115207"/>
      <w:r w:rsidRPr="00C2090E">
        <w:t xml:space="preserve">Sistēmas attīstības alternatīvo risinājumu novērtējums un </w:t>
      </w:r>
      <w:r w:rsidRPr="00C2090E">
        <w:rPr>
          <w:u w:val="thick" w:color="A2BD30" w:themeColor="accent2"/>
        </w:rPr>
        <w:t>inovāciju vadība</w:t>
      </w:r>
      <w:bookmarkEnd w:id="22"/>
    </w:p>
    <w:p w14:paraId="70E444D5" w14:textId="271C52A8" w:rsidR="00A25058" w:rsidRDefault="00A25058">
      <w:r>
        <w:br w:type="page"/>
      </w:r>
    </w:p>
    <w:p w14:paraId="6E03DB9A" w14:textId="743679CD" w:rsidR="006624AB" w:rsidRPr="008E2781" w:rsidRDefault="00E325FE" w:rsidP="002963A8">
      <w:pPr>
        <w:jc w:val="both"/>
      </w:pPr>
      <w:r w:rsidRPr="00E325FE">
        <w:lastRenderedPageBreak/>
        <w:t>ST attīsta inovācijas kā stratēģisku virzītājspēku elektroenerģijas sadales sistēmas elektrotīkla un digitālās infrastruktūras modernizācijai, drošības stiprināšanai un klientu pieredzes uzlabošanai. Saskaņā ar ST vidējā termiņa darbības stratēģiju uzņēmuma prioritārie inovāciju attīstības virzieni ir</w:t>
      </w:r>
      <w:r w:rsidR="006624AB" w:rsidRPr="008E2781">
        <w:t>:</w:t>
      </w:r>
    </w:p>
    <w:p w14:paraId="250CA5EC" w14:textId="0BA26EE0" w:rsidR="006624AB" w:rsidRPr="008E2781" w:rsidRDefault="006624AB" w:rsidP="006624AB">
      <w:pPr>
        <w:pStyle w:val="ListParagraph"/>
        <w:numPr>
          <w:ilvl w:val="0"/>
          <w:numId w:val="8"/>
        </w:numPr>
        <w:spacing w:line="278" w:lineRule="auto"/>
        <w:jc w:val="both"/>
      </w:pPr>
      <w:r w:rsidRPr="008E2781">
        <w:t>pamatdarbības tehnoloģiskā attīstība</w:t>
      </w:r>
      <w:r w:rsidR="005A26C4">
        <w:t>;</w:t>
      </w:r>
    </w:p>
    <w:p w14:paraId="714615B0" w14:textId="7A4DFDCB" w:rsidR="006624AB" w:rsidRPr="008E2781" w:rsidRDefault="006624AB" w:rsidP="006624AB">
      <w:pPr>
        <w:pStyle w:val="ListParagraph"/>
        <w:numPr>
          <w:ilvl w:val="0"/>
          <w:numId w:val="8"/>
        </w:numPr>
        <w:spacing w:line="278" w:lineRule="auto"/>
        <w:jc w:val="both"/>
      </w:pPr>
      <w:r w:rsidRPr="008E2781">
        <w:t>komerciālās pievienotās vērtības sekmēšana</w:t>
      </w:r>
      <w:r w:rsidR="005A26C4">
        <w:t>;</w:t>
      </w:r>
    </w:p>
    <w:p w14:paraId="28BB01AB" w14:textId="06AB81CC" w:rsidR="006624AB" w:rsidRPr="008E2781" w:rsidRDefault="006624AB" w:rsidP="006624AB">
      <w:pPr>
        <w:pStyle w:val="ListParagraph"/>
        <w:numPr>
          <w:ilvl w:val="0"/>
          <w:numId w:val="8"/>
        </w:numPr>
        <w:spacing w:line="278" w:lineRule="auto"/>
        <w:jc w:val="both"/>
      </w:pPr>
      <w:r w:rsidRPr="008E2781">
        <w:t xml:space="preserve">inovāciju un </w:t>
      </w:r>
      <w:r w:rsidR="006F7F9C">
        <w:t>nepārtrauktas</w:t>
      </w:r>
      <w:r w:rsidR="006F7F9C" w:rsidRPr="009505E6">
        <w:t xml:space="preserve"> </w:t>
      </w:r>
      <w:r w:rsidRPr="008E2781">
        <w:t>pilnveides kultūras veicināšana.</w:t>
      </w:r>
    </w:p>
    <w:p w14:paraId="4F076681" w14:textId="07270112" w:rsidR="006624AB" w:rsidRPr="008E2781" w:rsidRDefault="006F7F9C" w:rsidP="006624AB">
      <w:pPr>
        <w:jc w:val="both"/>
      </w:pPr>
      <w:r w:rsidRPr="006F7F9C">
        <w:t>ST līdz 2031. gadam plāno sasniegt vismaz 1% no apgrozījuma, kas tiek ieguldīts pētniecībā un attīstībā, stiprinot uzņēmuma tehnoloģisko ilgtspēju. Uzņēmuma inovāciju vadība balstās uz pieciem pamatprincipiem, kas nodrošina vienotu izpratni un kvalitāti visās darbībās</w:t>
      </w:r>
      <w:r w:rsidR="006624AB" w:rsidRPr="008E2781">
        <w:t>:</w:t>
      </w:r>
    </w:p>
    <w:p w14:paraId="12F7A37D" w14:textId="77777777" w:rsidR="006F7F9C" w:rsidRDefault="006F7F9C" w:rsidP="006F7F9C">
      <w:pPr>
        <w:pStyle w:val="ListParagraph"/>
        <w:numPr>
          <w:ilvl w:val="0"/>
          <w:numId w:val="9"/>
        </w:numPr>
        <w:spacing w:line="278" w:lineRule="auto"/>
        <w:jc w:val="both"/>
      </w:pPr>
      <w:r>
        <w:t xml:space="preserve">sabiedrības ieguvums – sabiedrība kā neatņemama sastāvdaļa efektīvas tīkla pārvaldības realizēšanā, izmaksu efektivitāte un atbildība; </w:t>
      </w:r>
    </w:p>
    <w:p w14:paraId="4147C0A3" w14:textId="77777777" w:rsidR="006F7F9C" w:rsidRDefault="006F7F9C" w:rsidP="006F7F9C">
      <w:pPr>
        <w:pStyle w:val="ListParagraph"/>
        <w:numPr>
          <w:ilvl w:val="0"/>
          <w:numId w:val="9"/>
        </w:numPr>
        <w:spacing w:line="278" w:lineRule="auto"/>
        <w:jc w:val="both"/>
      </w:pPr>
      <w:r>
        <w:t xml:space="preserve">ekosistēmas iesaiste – Latvijas un starptautisko ekspertu, pētniecības institūciju un partneru iesaistīšana; </w:t>
      </w:r>
    </w:p>
    <w:p w14:paraId="78B5F8F7" w14:textId="77777777" w:rsidR="006F7F9C" w:rsidRDefault="006F7F9C" w:rsidP="006F7F9C">
      <w:pPr>
        <w:pStyle w:val="ListParagraph"/>
        <w:numPr>
          <w:ilvl w:val="0"/>
          <w:numId w:val="9"/>
        </w:numPr>
        <w:spacing w:line="278" w:lineRule="auto"/>
        <w:jc w:val="both"/>
      </w:pPr>
      <w:r>
        <w:t xml:space="preserve">mērogojamība un potenciāls – prioritāte aktivitātēm ar augstu pielietojuma potenciālu; </w:t>
      </w:r>
    </w:p>
    <w:p w14:paraId="781D0E11" w14:textId="77777777" w:rsidR="006F7F9C" w:rsidRDefault="006F7F9C" w:rsidP="006F7F9C">
      <w:pPr>
        <w:pStyle w:val="ListParagraph"/>
        <w:numPr>
          <w:ilvl w:val="0"/>
          <w:numId w:val="9"/>
        </w:numPr>
        <w:spacing w:line="278" w:lineRule="auto"/>
        <w:jc w:val="both"/>
      </w:pPr>
      <w:r>
        <w:t xml:space="preserve">dati un secinājumi – rezultāti balstīti datos, veicina atvērtās zinātnes attīstību; </w:t>
      </w:r>
    </w:p>
    <w:p w14:paraId="5D6B55DD" w14:textId="0DB1A993" w:rsidR="006624AB" w:rsidRPr="008E2781" w:rsidRDefault="006F7F9C" w:rsidP="006F7F9C">
      <w:pPr>
        <w:pStyle w:val="ListParagraph"/>
        <w:numPr>
          <w:ilvl w:val="0"/>
          <w:numId w:val="9"/>
        </w:numPr>
        <w:spacing w:line="278" w:lineRule="auto"/>
        <w:jc w:val="both"/>
      </w:pPr>
      <w:proofErr w:type="spellStart"/>
      <w:r>
        <w:t>klimatneitralitāte</w:t>
      </w:r>
      <w:proofErr w:type="spellEnd"/>
      <w:r>
        <w:t xml:space="preserve"> – inovācijas atbilst Eiropas Zaļā kursa mērķiem un veicina tīkla noturību</w:t>
      </w:r>
      <w:r w:rsidR="006E303B">
        <w:t>.</w:t>
      </w:r>
    </w:p>
    <w:p w14:paraId="29115BE1" w14:textId="1E33593D" w:rsidR="004065FC" w:rsidRDefault="00C92CEA" w:rsidP="006624AB">
      <w:pPr>
        <w:jc w:val="both"/>
      </w:pPr>
      <w:r w:rsidRPr="00C92CEA">
        <w:t>ST ir definējis četras galvenās inovāciju vertikāles: viedā tīkla elementi, mākslīgais intelekts un lielie dati, tradicionālo elektrotīkla investīciju aizvietotāji un Eiropas sadarbības projekti</w:t>
      </w:r>
      <w:r w:rsidR="004065FC">
        <w:t>.</w:t>
      </w:r>
    </w:p>
    <w:p w14:paraId="77DB7BD5" w14:textId="77777777" w:rsidR="00C3059E" w:rsidRPr="008E2781" w:rsidRDefault="00C3059E" w:rsidP="006624AB">
      <w:pPr>
        <w:jc w:val="both"/>
        <w:rPr>
          <w:b/>
          <w:bCs/>
        </w:rPr>
      </w:pPr>
      <w:bookmarkStart w:id="23" w:name="_Toc222126714"/>
    </w:p>
    <w:p w14:paraId="543B3705" w14:textId="43284B20" w:rsidR="004065FC" w:rsidRDefault="004065FC" w:rsidP="00B3009B">
      <w:pPr>
        <w:pStyle w:val="Heading2"/>
      </w:pPr>
      <w:bookmarkStart w:id="24" w:name="_Toc219118244"/>
      <w:bookmarkStart w:id="25" w:name="_Toc219118299"/>
      <w:bookmarkStart w:id="26" w:name="_Toc238115208"/>
      <w:bookmarkEnd w:id="23"/>
      <w:bookmarkEnd w:id="24"/>
      <w:bookmarkEnd w:id="25"/>
      <w:proofErr w:type="spellStart"/>
      <w:r>
        <w:t>Dro</w:t>
      </w:r>
      <w:r w:rsidR="00511713">
        <w:t>nu</w:t>
      </w:r>
      <w:proofErr w:type="spellEnd"/>
      <w:r w:rsidR="00511713">
        <w:t xml:space="preserve"> izmantošana elektrotīkla pārvaldībā</w:t>
      </w:r>
      <w:bookmarkEnd w:id="26"/>
    </w:p>
    <w:p w14:paraId="0698EA1C" w14:textId="77777777" w:rsidR="00783ED5" w:rsidRDefault="00783ED5" w:rsidP="00783ED5">
      <w:pPr>
        <w:jc w:val="both"/>
      </w:pPr>
      <w:r>
        <w:t xml:space="preserve">2025. gadā ST izveidoja pilotprojektu, kura ietvaros nelielā elektrotīkla daļā tā tehnisko defektu noteikšana tika veikta, izmantojot </w:t>
      </w:r>
      <w:proofErr w:type="spellStart"/>
      <w:r>
        <w:t>dronu</w:t>
      </w:r>
      <w:proofErr w:type="spellEnd"/>
      <w:r>
        <w:t xml:space="preserve"> tehnoloģijas pakalpojumu. 2026. gadā šīs tehnoloģijas izmantošana kļūst par ikdienu un tās pielietošanas apjoms arvien pieaug. Šī defektu noteikšanas procesa ietvaros tiks veikta dažāda veida informācijas ieguve par elektrotīkla elementu atrašanos, veģetāciju, tehnisko informāciju utt., izmantojot tādus datu formātus, kā virszemes infrastruktūras elementu RGB attēli un LIDAR datu kopas. Būtiski tiks attīstīta arī šo datu apstrāde, kad ar </w:t>
      </w:r>
      <w:proofErr w:type="spellStart"/>
      <w:r>
        <w:t>mašīnmācīšanās</w:t>
      </w:r>
      <w:proofErr w:type="spellEnd"/>
      <w:r>
        <w:t xml:space="preserve"> rīkiem notiks defektu noteikšana, veģetācijas pārvaldība, ieskaitot tās progresijas novērtēšanu u.c. Iegūtā informācija ļauj daudz precīzāk norādīt elektrolīniju novietojumu ģeogrāfiskā informācijas sistēmā, kā arī ļauj novērtēt vidi ap elektrotīklu. </w:t>
      </w:r>
    </w:p>
    <w:p w14:paraId="5DE9F257" w14:textId="3359D810" w:rsidR="004065FC" w:rsidRPr="004065FC" w:rsidRDefault="00783ED5" w:rsidP="00783ED5">
      <w:pPr>
        <w:jc w:val="both"/>
      </w:pPr>
      <w:r>
        <w:t xml:space="preserve">Viens no lieliem izaicinājumiem elektrotīkla defektu noteikšanā ir iegūt koka balstu puves datus. EUREKA programmas ietvaros līdzfinansēts starptautisks pētniecības projekts, kurā ST piedalās kā partneris kopā ar </w:t>
      </w:r>
      <w:proofErr w:type="spellStart"/>
      <w:r>
        <w:t>InPass</w:t>
      </w:r>
      <w:proofErr w:type="spellEnd"/>
      <w:r>
        <w:t xml:space="preserve"> (Latvija), NORCE un </w:t>
      </w:r>
      <w:proofErr w:type="spellStart"/>
      <w:r>
        <w:t>Aersea</w:t>
      </w:r>
      <w:proofErr w:type="spellEnd"/>
      <w:r>
        <w:t xml:space="preserve"> (Norvēģija). Projekta mērķis ir izstrādāt mobilu sensoru risinājumu (stacionārs/pārnēsājams/montējams uz </w:t>
      </w:r>
      <w:proofErr w:type="spellStart"/>
      <w:r>
        <w:t>droniem</w:t>
      </w:r>
      <w:proofErr w:type="spellEnd"/>
      <w:r>
        <w:t>) koka elektrolīniju balstu tehniskā stāvokļa pārbaudei, kas ļauj automatizēt un paātrināt balstu inspekcijas procesu gan koka balstu ražotnē, gan lauka apstākļos, samazinot manuālā darba apjomu un paaugstinot iegūto novērtējuma datu objektivitāti un atkārtojamību. Projekta laikā tika veikta RADAR prototipa izstrāde un testēšana, kura sākotnēji nebija veiksmīga. Tika veiktas izmaiņas, un pašreiz norit tās tālākā pilnveide un attīstība</w:t>
      </w:r>
      <w:r w:rsidR="004065FC" w:rsidRPr="004065FC">
        <w:t>.</w:t>
      </w:r>
    </w:p>
    <w:p w14:paraId="58028289" w14:textId="77777777" w:rsidR="004065FC" w:rsidRPr="004065FC" w:rsidRDefault="004065FC" w:rsidP="00596F16">
      <w:pPr>
        <w:jc w:val="both"/>
      </w:pPr>
    </w:p>
    <w:p w14:paraId="4A07AB60" w14:textId="49E42139" w:rsidR="004065FC" w:rsidRPr="004065FC" w:rsidRDefault="004065FC" w:rsidP="00B3009B">
      <w:pPr>
        <w:pStyle w:val="Heading2"/>
      </w:pPr>
      <w:bookmarkStart w:id="27" w:name="_Toc238115209"/>
      <w:r w:rsidRPr="004065FC">
        <w:t>Elektrotīkla efektīvas noslodzes veicināšana</w:t>
      </w:r>
      <w:bookmarkEnd w:id="27"/>
      <w:r w:rsidRPr="004065FC">
        <w:t xml:space="preserve"> </w:t>
      </w:r>
    </w:p>
    <w:p w14:paraId="405BB9F6" w14:textId="77777777" w:rsidR="002B50A4" w:rsidRDefault="002B50A4" w:rsidP="002B50A4">
      <w:pPr>
        <w:jc w:val="both"/>
      </w:pPr>
      <w:r>
        <w:t xml:space="preserve">Eiropas sadales operatoriem viens no būtiskiem izaicinājumiem ir jaudu pārvaldība, kur veidojās sastrēgumi gan patēriņa, gan ģenerācijas pusēs. ST pašreiz nav izaicinājumu ar elektrotīkla pārslodzi, tomēr būtiskā interese par lielas jaudas </w:t>
      </w:r>
      <w:proofErr w:type="spellStart"/>
      <w:r>
        <w:t>pieslēgumiem</w:t>
      </w:r>
      <w:proofErr w:type="spellEnd"/>
      <w:r>
        <w:t xml:space="preserve"> to var veidot. ST elektrotīkla elastības ceļa karte paredz lielāku fokusu uz </w:t>
      </w:r>
      <w:proofErr w:type="spellStart"/>
      <w:r>
        <w:t>digitalizāciju</w:t>
      </w:r>
      <w:proofErr w:type="spellEnd"/>
      <w:r>
        <w:t xml:space="preserve"> un aktīvu jaudas pārvaldību reāllaikā, pretstatā tradicionālajiem kapitālieguldījumiem tīkla pārbūvē.</w:t>
      </w:r>
    </w:p>
    <w:p w14:paraId="19F9EC82" w14:textId="77777777" w:rsidR="002B50A4" w:rsidRDefault="002B50A4" w:rsidP="002B50A4">
      <w:pPr>
        <w:jc w:val="both"/>
      </w:pPr>
      <w:r>
        <w:t xml:space="preserve">Izkliedētās ģenerācijas pārvaldības rīks G FLEX tiek aktīvi izmantots kopš 2025. gada. G FLEX ir centralizēts reāllaika izkliedētās ģenerācijas pārvaldības risinājums lielākām elektrostacijām, kuras ir integrētas ST SCADA sistēmā. ST ir pirmais operators Eiropā, kas praksē ieviesis pārvaldes risinājumu ar dinamisku </w:t>
      </w:r>
      <w:r>
        <w:lastRenderedPageBreak/>
        <w:t xml:space="preserve">aktīvās un reaktīvās jaudas izmantošanu sprieguma stabilizācijai, balstoties uz tīkla parametru mērījumiem </w:t>
      </w:r>
      <w:proofErr w:type="spellStart"/>
      <w:r>
        <w:t>pieslēguma</w:t>
      </w:r>
      <w:proofErr w:type="spellEnd"/>
      <w:r>
        <w:t xml:space="preserve"> punktā, nevis pie invertora klienta iekšējos tīklos. Tādējādi, tiek mazināta ietekme uz ģenerācijas aktīvās jaudas ierobežojumiem. Tradicionāli paaugstināta sprieguma gadījumā aktīvā jauda tiek uzreiz ierobežota. Turpretī G FLEX sprieguma stabilizāciju uz piederības robežas primāri veic, regulējot elektrostacijas invertoru reaktīvo jaudu, ierobežojot aktīvo jaudu tikai galējas nepieciešamības gadījumā. Tas ļauj stacijām darboties ar maksimālo eksporta vērtību un palielina saražotās elektroenerģijas apjomu līdz pat 60%, vienlaikus saglabājot tīkla drošību un jaudas koeficienta atbilstību. </w:t>
      </w:r>
    </w:p>
    <w:p w14:paraId="23F2FE69" w14:textId="77777777" w:rsidR="002B50A4" w:rsidRDefault="002B50A4" w:rsidP="002B50A4">
      <w:pPr>
        <w:jc w:val="both"/>
      </w:pPr>
      <w:r>
        <w:t xml:space="preserve">2026. gadā ST pabeidza divus pilotprojektus sadales transformatoru dinamiskai slodzes pārvaldībai (DLM). Projektu ietvaros klienta iekārtu maksimālā uzlādes vai izlādes jauda tiek autonomi regulēta nevis pret paša </w:t>
      </w:r>
      <w:proofErr w:type="spellStart"/>
      <w:r>
        <w:t>pieslēguma</w:t>
      </w:r>
      <w:proofErr w:type="spellEnd"/>
      <w:r>
        <w:t xml:space="preserve"> (objekta) atļauto jaudu, bet gan pielāgojoties tieši sadales transformatora nominālajai jaudai un brīvi pieejamai jaudai, lai to nepārslogotu. Šī ir autonoma pieeja, kas pilnībā paļaujas uz klienta uzstādītu pārvaldības algoritmu un kurai nav nepieciešama integrācija ar ST SCADA sistēmu. Abos projektos tika izmantotas dažādas komunikāciju tehnoloģijas un abos tika sasniegti labi rezultāti – pārslodze tika novērsta 6-10 sekunžu laikā.</w:t>
      </w:r>
    </w:p>
    <w:p w14:paraId="36F1CED1" w14:textId="3C16CB0D" w:rsidR="004065FC" w:rsidRPr="004065FC" w:rsidRDefault="002B50A4" w:rsidP="002B50A4">
      <w:pPr>
        <w:jc w:val="both"/>
      </w:pPr>
      <w:r>
        <w:t xml:space="preserve">Elastības pakalpojums ir alternatīva tradicionālai elektrotīkla pārbūvei gadījumos, kad tas ir ekonomiski pamatotāk, kā arī iespēja atlikt šos ieguldījumus uz vēlāku laiku. Nākamie soļi ir ST iespēja vērsties pie klientiem ar elastības pakalpojuma piedāvājumu, izmantojot iepriekš minēto projektu risinājumus, turklāt piedāvājot šādu pakalpojumu gan </w:t>
      </w:r>
      <w:proofErr w:type="spellStart"/>
      <w:r>
        <w:t>vidspriegumā</w:t>
      </w:r>
      <w:proofErr w:type="spellEnd"/>
      <w:r>
        <w:t xml:space="preserve">, gan zemspriegumā, kā arī patēriņam vai ģenerācijai. Šobrīd tiek gatavots pilota projekts, kurā tiks iepirkts elastības pakalpojums vienā no 110 </w:t>
      </w:r>
      <w:proofErr w:type="spellStart"/>
      <w:r>
        <w:t>kV</w:t>
      </w:r>
      <w:proofErr w:type="spellEnd"/>
      <w:r>
        <w:t xml:space="preserve"> apakšstacijām, kur sāk veidoties ģenerācijas jaudas pārslodze</w:t>
      </w:r>
      <w:r w:rsidR="00430556">
        <w:t>.</w:t>
      </w:r>
    </w:p>
    <w:p w14:paraId="1A7EDE2A" w14:textId="77777777" w:rsidR="004065FC" w:rsidRDefault="004065FC" w:rsidP="004065FC">
      <w:pPr>
        <w:jc w:val="both"/>
      </w:pPr>
    </w:p>
    <w:p w14:paraId="3597D88F" w14:textId="10E65B80" w:rsidR="004065FC" w:rsidRPr="004065FC" w:rsidRDefault="004065FC" w:rsidP="00B3009B">
      <w:pPr>
        <w:pStyle w:val="Heading2"/>
      </w:pPr>
      <w:bookmarkStart w:id="28" w:name="_Toc238115210"/>
      <w:r w:rsidRPr="004065FC">
        <w:t>Elektrotīkla pārvaldība</w:t>
      </w:r>
      <w:r>
        <w:t xml:space="preserve"> un </w:t>
      </w:r>
      <w:proofErr w:type="spellStart"/>
      <w:r>
        <w:t>pārredzamība</w:t>
      </w:r>
      <w:bookmarkEnd w:id="28"/>
      <w:proofErr w:type="spellEnd"/>
    </w:p>
    <w:p w14:paraId="69592949" w14:textId="77777777" w:rsidR="00D400DC" w:rsidRDefault="00D400DC" w:rsidP="00D400DC">
      <w:pPr>
        <w:jc w:val="both"/>
      </w:pPr>
      <w:r>
        <w:t xml:space="preserve">ST jau vairāk nekā 10 gadus veic elektrotīkla drošuma uzlabošanas darbus, sasniedzot labus rezultātus. Taču ir jāņem vērā, ka kabeļa izpildījumā ir tikai 42% no visām elektrolīnijām un dabas ietekme joprojām ir nozīmīgs </w:t>
      </w:r>
      <w:proofErr w:type="spellStart"/>
      <w:r>
        <w:t>atslēgumu</w:t>
      </w:r>
      <w:proofErr w:type="spellEnd"/>
      <w:r>
        <w:t xml:space="preserve"> iemesls. Eiropas Savienības Atveseļošanas fonda līdzfinansētā pētniecības projekta "Jaunas lielo datu vadītas virszemes elektrotīkla pirms vētras bojājumu prognozēšanas sistēmas izstrāde efektīvākai elektroapgādes traucējumu novēršanai" mērķis ir izstrādāt </w:t>
      </w:r>
      <w:proofErr w:type="spellStart"/>
      <w:r>
        <w:t>mašīnmācīšanās</w:t>
      </w:r>
      <w:proofErr w:type="spellEnd"/>
      <w:r>
        <w:t xml:space="preserve"> algoritmos balstītu risinājumu, kas spēj augstā detalizācijas pakāpē prognozēt negatīvu laika apstākļu izraisītus vidēja un zema sprieguma virszemes tīkla bojājumus. Līdz 2026. gada beigām ir plānots nodot izstrādāto risinājumu ST </w:t>
      </w:r>
      <w:proofErr w:type="spellStart"/>
      <w:r>
        <w:t>dispečervadības</w:t>
      </w:r>
      <w:proofErr w:type="spellEnd"/>
      <w:r>
        <w:t xml:space="preserve"> funkcijai praktiskai lietošanai, savukārt projekta gaitā iegūtā zināšanu bāze nodrošina gan risinājuma replicēšanas potenciālu citiem sadales sistēmas operatoriem, gan izpratni par problemātiku kopumā. Jāņem vērā, ka elektrotīklā nav pietiekams sensoru apjoms ar datu nolasīšanas iespējām, lai to varētu pilnvērtīgi vadīt, tomēr tiek meklēti risinājumi, kā maksimāli efektīvi izmantot esošos. ST ir izveidots testa poligons informācijas ieguvei ar ierobežotu iekārtu apjomu. Projekta mērķis ir pārbaudīt, cik precīzi ir iespējams aprēķināt tīkla stāvokli (spriegumu, strāvu, jaudu plūsmas un slodzes līmeni) visos tīkla punktos, balstoties uz limitētiem, augsta atkārtojuma, laikā sinhronizētiem reāllaika mērījumu datiem. Projekts stiprina tīkla </w:t>
      </w:r>
      <w:proofErr w:type="spellStart"/>
      <w:r>
        <w:t>novērojamību</w:t>
      </w:r>
      <w:proofErr w:type="spellEnd"/>
      <w:r>
        <w:t xml:space="preserve"> un mērījumu datu kvalitāti, radot pamatu precīzākai tīkla stāvokļa noteikšanai </w:t>
      </w:r>
      <w:proofErr w:type="spellStart"/>
      <w:r>
        <w:t>dispečervadības</w:t>
      </w:r>
      <w:proofErr w:type="spellEnd"/>
      <w:r>
        <w:t xml:space="preserve"> vajadzībām.</w:t>
      </w:r>
    </w:p>
    <w:p w14:paraId="081C02C7" w14:textId="1C91B3B5" w:rsidR="004065FC" w:rsidRDefault="00D400DC" w:rsidP="00D400DC">
      <w:pPr>
        <w:jc w:val="both"/>
      </w:pPr>
      <w:r>
        <w:t xml:space="preserve">Tiek skatīts risinājums </w:t>
      </w:r>
      <w:proofErr w:type="spellStart"/>
      <w:r>
        <w:t>proaktīvai</w:t>
      </w:r>
      <w:proofErr w:type="spellEnd"/>
      <w:r>
        <w:t xml:space="preserve"> transformatoru tehniskā stāvokļa novērtēšanai. Pilotprojekta ietvaros ir uzstādītas zemu izmaksu transformatoru monitoringa iekārtas, kuras nodrošina reāllaika transformatoru tehniskā stāvokļa uzraudzību, mērot tādus parametrus kā slodze, temperatūra, vibrācija un skaņa, un pārvēršot tos aktīvu pārvaldībai izmantojamā analītikā. Projekta mērķis ir pārbaudīt šādas tehnoloģijas piemērotību transformatoru stāvokļa novērtēšanai</w:t>
      </w:r>
      <w:r w:rsidR="004065FC" w:rsidRPr="004065FC">
        <w:t xml:space="preserve">. </w:t>
      </w:r>
    </w:p>
    <w:p w14:paraId="5A996105" w14:textId="77777777" w:rsidR="00430556" w:rsidRDefault="00430556" w:rsidP="004065FC">
      <w:pPr>
        <w:jc w:val="both"/>
      </w:pPr>
    </w:p>
    <w:p w14:paraId="56B6AF4B" w14:textId="43B55E5C" w:rsidR="00511C41" w:rsidRPr="00511C41" w:rsidRDefault="00511C41" w:rsidP="00B3009B">
      <w:pPr>
        <w:pStyle w:val="Heading2"/>
      </w:pPr>
      <w:bookmarkStart w:id="29" w:name="_Toc238115211"/>
      <w:r w:rsidRPr="00511C41">
        <w:t>Mikrotīkls un salas režīms</w:t>
      </w:r>
      <w:bookmarkEnd w:id="29"/>
    </w:p>
    <w:p w14:paraId="5822BB8E" w14:textId="77777777" w:rsidR="006B5D82" w:rsidRDefault="006B5D82" w:rsidP="006B5D82">
      <w:pPr>
        <w:jc w:val="both"/>
      </w:pPr>
      <w:r>
        <w:t xml:space="preserve">Mikrotīkls ir lokāli vadāma energosistēmas daļa, kas ietver vairākus klientus un spēj darboties neatkarīgi no elektroenerģijas sadales sistēmas. Šāds risinājums var nodrošināt elektroapgādes nepārtrauktību un tīkla noturību elektrotīkla bojājumu vai ārkārtas situāciju laikā. Izmantojot, ES Apvāršņa programmas līdzfinansējumu, ST plāno izstrādāt un demonstrēt mikrotīkla darbību autonomā jeb salas režīmā, izmantojot </w:t>
      </w:r>
      <w:r>
        <w:lastRenderedPageBreak/>
        <w:t xml:space="preserve">BESS kombinācijā ar saules elektrostacijas un hidroelektrostacijas darbību, kā arī specializētu vidējā sprieguma slēdzi ar tīkla sinhronizācijas pārbaudes funkciju. Demonstrācija parādīs mikrotīkla spēju pāriet no sadales sistēmas uz autonomu salas režīmu, nepārtraucot elektroapgādi zemsprieguma klientiem mikrotīkla pilota projekta teritorijā. Šis izmēģinājums kalpos kā modelis, ar kura palīdzību ST varēs novērst klientu </w:t>
      </w:r>
      <w:proofErr w:type="spellStart"/>
      <w:r>
        <w:t>atslēgumus</w:t>
      </w:r>
      <w:proofErr w:type="spellEnd"/>
      <w:r>
        <w:t xml:space="preserve"> vētras vai ģeopolitisku risku periodā. Tāpat pilots pārbaudīs elektrosistēmas darbības uzsākšanas spējas mikrotīkla līmenī.</w:t>
      </w:r>
    </w:p>
    <w:p w14:paraId="742110A8" w14:textId="47821F1C" w:rsidR="00511C41" w:rsidRDefault="006B5D82" w:rsidP="006B5D82">
      <w:pPr>
        <w:jc w:val="both"/>
      </w:pPr>
      <w:r>
        <w:t xml:space="preserve">Paralēli šim projektam ST meklē alternatīvus risinājumus elektrotīkla izbūvei izkliedētos </w:t>
      </w:r>
      <w:proofErr w:type="spellStart"/>
      <w:r>
        <w:t>pieslēgumos</w:t>
      </w:r>
      <w:proofErr w:type="spellEnd"/>
      <w:r>
        <w:t xml:space="preserve"> ar ļoti zemu patēriņu. Vienā no objektiem ir iebūvēta neliela BESS, kura tiek uzlādēta no esošā elektrotīkla. Mērķis ir izskatīt iespēju, ka elektrotīkla pārbūve tiek aizvietota ar šādām BESS iekārtām</w:t>
      </w:r>
      <w:r w:rsidR="00511C41">
        <w:t>.</w:t>
      </w:r>
    </w:p>
    <w:p w14:paraId="2AE5236A" w14:textId="77777777" w:rsidR="00511C41" w:rsidRDefault="00511C41" w:rsidP="00511C41">
      <w:pPr>
        <w:jc w:val="both"/>
      </w:pPr>
    </w:p>
    <w:p w14:paraId="3388F37E" w14:textId="50715F4A" w:rsidR="00511C41" w:rsidRPr="00511C41" w:rsidRDefault="00511C41" w:rsidP="00B3009B">
      <w:pPr>
        <w:pStyle w:val="Heading2"/>
      </w:pPr>
      <w:bookmarkStart w:id="30" w:name="_Toc238115212"/>
      <w:r w:rsidRPr="00511C41">
        <w:t>Invertoru tehnoloģijas un to ietekme tīklu</w:t>
      </w:r>
      <w:bookmarkEnd w:id="30"/>
    </w:p>
    <w:p w14:paraId="0C5E39D9" w14:textId="1EA3BAE1" w:rsidR="00511C41" w:rsidRDefault="006054A2" w:rsidP="00511C41">
      <w:pPr>
        <w:jc w:val="both"/>
      </w:pPr>
      <w:r w:rsidRPr="006054A2">
        <w:t xml:space="preserve">Ņemot vērā Baltijas elektrotīkla atvienošanos no BRELL loka un straujo izkliedētās ģenerācijas pieaugumu, noteiktos periodos tīklā ir mazāk inerces, kas padara tīklu jūtīgāku pret sprieguma un frekvences izmaiņām. Eiropas Savienības regulas 2016/631 Tīkla </w:t>
      </w:r>
      <w:proofErr w:type="spellStart"/>
      <w:r w:rsidRPr="006054A2">
        <w:t>pieslēguma</w:t>
      </w:r>
      <w:proofErr w:type="spellEnd"/>
      <w:r w:rsidRPr="006054A2">
        <w:t xml:space="preserve"> prasības elektroenerģijas ražošanas moduļiem prasības ir kļuvušas neatbilstošas šī brīža izkliedētās ģenerācijas proporcijai un Eiropas PSO un SSO asociācijas (ENTSO-E, DSO ENTITY) kopā ar ACER izstrādā atjaunotas prasības. Šajā regulatīvo izmaiņu kontekstā liels uzsvars ir uz prasību uzstādīt tīkla-veidojošos invertorus jauniem elektrostaciju </w:t>
      </w:r>
      <w:proofErr w:type="spellStart"/>
      <w:r w:rsidRPr="006054A2">
        <w:t>pieslēgumiem</w:t>
      </w:r>
      <w:proofErr w:type="spellEnd"/>
      <w:r w:rsidRPr="006054A2">
        <w:t xml:space="preserve">. Izmantojot ES Apvāršņa programmas līdzfinansējumu, ST izstrādā pilotprojektu ar mērķi savlaicīgi demonstrēt tīkla veidojošo hibrīda invertoru spēju nodrošināt sintētisko inerci, samazināt straujās sprieguma izmaiņas ģenerācijas svārstību rezultātā un nodrošināt īpaši ātru frekvences reakciju. Pilotprojekts arī praktiski apliecinās, ka tīkla veidojošie invertori spēj patstāvīgi uzturēt stabilu </w:t>
      </w:r>
      <w:proofErr w:type="spellStart"/>
      <w:r w:rsidRPr="006054A2">
        <w:t>trīsfāzu</w:t>
      </w:r>
      <w:proofErr w:type="spellEnd"/>
      <w:r w:rsidRPr="006054A2">
        <w:t xml:space="preserve"> sprieguma viļņa formu un nodrošināt pietiekamu īsslēguma strāvu arī autonoma mikrotīkla režīmā, lai lokālu bojājumu gadījumā pareizi nostrādātu drošinātāji un aizsardzības iekārtas. Tādējādi tiks iegūta nepieciešamā praktiskā pieredze un tehnisks pamatojums, lai sagatavotos jaunajām elektrostaciju </w:t>
      </w:r>
      <w:proofErr w:type="spellStart"/>
      <w:r w:rsidRPr="006054A2">
        <w:t>pieslēgumu</w:t>
      </w:r>
      <w:proofErr w:type="spellEnd"/>
      <w:r w:rsidRPr="006054A2">
        <w:t xml:space="preserve"> prasībām un atbalstītu sistēmas stabilitāti arī augstas izkliedētās ģenerācijas apstākļos</w:t>
      </w:r>
      <w:r w:rsidR="00511C41">
        <w:t>.</w:t>
      </w:r>
    </w:p>
    <w:p w14:paraId="5C2D22EA" w14:textId="77777777" w:rsidR="00511C41" w:rsidRPr="004065FC" w:rsidRDefault="00511C41" w:rsidP="00511C41">
      <w:pPr>
        <w:jc w:val="both"/>
      </w:pPr>
    </w:p>
    <w:p w14:paraId="3EBBCE01" w14:textId="77777777" w:rsidR="004065FC" w:rsidRDefault="004065FC" w:rsidP="00B3009B">
      <w:pPr>
        <w:pStyle w:val="Heading2"/>
      </w:pPr>
      <w:bookmarkStart w:id="31" w:name="_Toc238115213"/>
      <w:r>
        <w:t>Mākslīgais intelekts</w:t>
      </w:r>
      <w:bookmarkEnd w:id="31"/>
    </w:p>
    <w:p w14:paraId="73A12BAA" w14:textId="77777777" w:rsidR="00C519CC" w:rsidRDefault="00C519CC" w:rsidP="00C519CC">
      <w:pPr>
        <w:jc w:val="both"/>
      </w:pPr>
      <w:r>
        <w:t>Šī brīža inovāciju ceļa kartē ir arī aktivitātes mākslīgā intelekta (MI) jomā, kas vērstas uz pakāpenisku lielo valodas modeļu praktisko spēju validāciju klientu saskarsmes un operatīvās informācijas apstrādes vidē. Īstenojot projektu Nākotnes balss, uzņēmums attīsta uz lielo valodu modeļa bāzes veidotus balss rīkus bojājumu pieteikšanai un klientu apziņošanai. Šie risinājumi automatizē dialogu vadību, elektroenerģijas apgādes pārbaudes un zvanu reģistrēšanu masveida tīkla traucējumu situācijās. Šī pieredze kalpo kā pirmais nepieciešamais solis un tehnoloģiskais pamats, lai uzņēmums uzkrātu iekšējās kompetences darbā ar ģeneratīvā MI tehnoloģijām, pirms to analītiskais potenciāls tiek virzīts uz sarežģītākiem tīkla procesiem.</w:t>
      </w:r>
    </w:p>
    <w:p w14:paraId="239C7551" w14:textId="0915191D" w:rsidR="004065FC" w:rsidRPr="004065FC" w:rsidRDefault="00C519CC" w:rsidP="00C519CC">
      <w:pPr>
        <w:jc w:val="both"/>
      </w:pPr>
      <w:r>
        <w:t xml:space="preserve">Lai izvērtētu jaunas paaudzes ģeneratīvā MI iespējas tiešā tīkla pārvaldībā, uzņēmums ir iesaistījies starptautiskajā </w:t>
      </w:r>
      <w:proofErr w:type="spellStart"/>
      <w:r>
        <w:t>AI.grids</w:t>
      </w:r>
      <w:proofErr w:type="spellEnd"/>
      <w:r>
        <w:t xml:space="preserve"> projektā. Šīs iniciatīvas mērķis ir analizēt, kā uz MI </w:t>
      </w:r>
      <w:proofErr w:type="spellStart"/>
      <w:r>
        <w:t>pamatmodeļu</w:t>
      </w:r>
      <w:proofErr w:type="spellEnd"/>
      <w:r>
        <w:t xml:space="preserve"> bāzes vadīti rīki ilgtermiņā spēj atbalstīt dispečeru darbu</w:t>
      </w:r>
      <w:r w:rsidR="004065FC" w:rsidRPr="004065FC">
        <w:t xml:space="preserve">. </w:t>
      </w:r>
    </w:p>
    <w:p w14:paraId="26F33202" w14:textId="19C0C86B" w:rsidR="001E2680" w:rsidRDefault="001E2680">
      <w:pPr>
        <w:rPr>
          <w:b/>
          <w:bCs/>
        </w:rPr>
      </w:pPr>
    </w:p>
    <w:p w14:paraId="54C91123" w14:textId="4BB27B36" w:rsidR="00DA2E00" w:rsidRDefault="00DA2E00" w:rsidP="00B3009B">
      <w:pPr>
        <w:pStyle w:val="Heading1"/>
      </w:pPr>
      <w:bookmarkStart w:id="32" w:name="_Toc238048502"/>
      <w:bookmarkStart w:id="33" w:name="_Toc238115214"/>
      <w:r w:rsidRPr="00DA2E00">
        <w:rPr>
          <w:noProof/>
        </w:rPr>
        <w:lastRenderedPageBreak/>
        <w:drawing>
          <wp:anchor distT="0" distB="0" distL="114300" distR="114300" simplePos="0" relativeHeight="251671552" behindDoc="1" locked="0" layoutInCell="1" allowOverlap="1" wp14:anchorId="682A8269" wp14:editId="668E3265">
            <wp:simplePos x="0" y="0"/>
            <wp:positionH relativeFrom="page">
              <wp:posOffset>-5106101</wp:posOffset>
            </wp:positionH>
            <wp:positionV relativeFrom="paragraph">
              <wp:posOffset>-721229</wp:posOffset>
            </wp:positionV>
            <wp:extent cx="16821807" cy="11215706"/>
            <wp:effectExtent l="0" t="0" r="0" b="5080"/>
            <wp:wrapNone/>
            <wp:docPr id="611403033"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60">
                      <a:extLst>
                        <a:ext uri="{28A0092B-C50C-407E-A947-70E740481C1C}">
                          <a14:useLocalDpi xmlns:a14="http://schemas.microsoft.com/office/drawing/2010/main"/>
                        </a:ext>
                      </a:extLst>
                    </a:blip>
                    <a:srcRect/>
                    <a:stretch>
                      <a:fillRect/>
                    </a:stretch>
                  </pic:blipFill>
                  <pic:spPr bwMode="auto">
                    <a:xfrm>
                      <a:off x="0" y="0"/>
                      <a:ext cx="16821807" cy="11215706"/>
                    </a:xfrm>
                    <a:prstGeom prst="rect">
                      <a:avLst/>
                    </a:prstGeom>
                    <a:noFill/>
                    <a:ln>
                      <a:noFill/>
                    </a:ln>
                  </pic:spPr>
                </pic:pic>
              </a:graphicData>
            </a:graphic>
            <wp14:sizeRelH relativeFrom="margin">
              <wp14:pctWidth>0</wp14:pctWidth>
            </wp14:sizeRelH>
            <wp14:sizeRelV relativeFrom="margin">
              <wp14:pctHeight>0</wp14:pctHeight>
            </wp14:sizeRelV>
          </wp:anchor>
        </w:drawing>
      </w:r>
      <w:bookmarkEnd w:id="32"/>
      <w:bookmarkEnd w:id="33"/>
    </w:p>
    <w:p w14:paraId="51CFF458" w14:textId="18F20187" w:rsidR="00DA2E00" w:rsidRDefault="00DA2E00" w:rsidP="00B3009B">
      <w:pPr>
        <w:pStyle w:val="Heading1"/>
      </w:pPr>
    </w:p>
    <w:p w14:paraId="227E178F" w14:textId="7A875F69" w:rsidR="00DA2E00" w:rsidRDefault="00DA2E00" w:rsidP="00B3009B">
      <w:pPr>
        <w:pStyle w:val="Heading1"/>
      </w:pPr>
    </w:p>
    <w:p w14:paraId="60F33EC3" w14:textId="7C6CA87F" w:rsidR="00DA2E00" w:rsidRDefault="00DA2E00" w:rsidP="00B3009B">
      <w:pPr>
        <w:pStyle w:val="Heading1"/>
      </w:pPr>
    </w:p>
    <w:p w14:paraId="3005040E" w14:textId="1C7B0479" w:rsidR="00DA2E00" w:rsidRDefault="00DA2E00" w:rsidP="00B3009B">
      <w:pPr>
        <w:pStyle w:val="Heading1"/>
      </w:pPr>
    </w:p>
    <w:p w14:paraId="07CB0DAD" w14:textId="77777777" w:rsidR="00DA2E00" w:rsidRDefault="00DA2E00" w:rsidP="00B3009B">
      <w:pPr>
        <w:pStyle w:val="Heading1"/>
      </w:pPr>
    </w:p>
    <w:p w14:paraId="6CB6E488" w14:textId="77777777" w:rsidR="00DA2E00" w:rsidRDefault="00DA2E00" w:rsidP="00B3009B">
      <w:pPr>
        <w:pStyle w:val="Heading1"/>
      </w:pPr>
    </w:p>
    <w:p w14:paraId="3688E0B5" w14:textId="0346BC4D" w:rsidR="00596F16" w:rsidRPr="00DA2E00" w:rsidRDefault="00B3009B" w:rsidP="00B3009B">
      <w:pPr>
        <w:pStyle w:val="Heading1"/>
        <w:rPr>
          <w:color w:val="054F95" w:themeColor="accent1"/>
        </w:rPr>
      </w:pPr>
      <w:bookmarkStart w:id="34" w:name="_Toc238115215"/>
      <w:r w:rsidRPr="00DA2E00">
        <w:t xml:space="preserve">Sadales sistēmas infrastruktūras plānotā </w:t>
      </w:r>
      <w:r w:rsidRPr="00DA2E00">
        <w:rPr>
          <w:u w:val="thick" w:color="A2BD30" w:themeColor="accent2"/>
        </w:rPr>
        <w:t>attīstība</w:t>
      </w:r>
      <w:r w:rsidRPr="00DA2E00">
        <w:t xml:space="preserve"> un attīstības mērķi</w:t>
      </w:r>
      <w:bookmarkEnd w:id="34"/>
    </w:p>
    <w:p w14:paraId="7A6DEAF6" w14:textId="6E4CE308" w:rsidR="00DA2E00" w:rsidRPr="00DA2E00" w:rsidRDefault="00DA2E00">
      <w:pPr>
        <w:rPr>
          <w:color w:val="054F95" w:themeColor="accent1"/>
        </w:rPr>
      </w:pPr>
      <w:r w:rsidRPr="00DA2E00">
        <w:rPr>
          <w:color w:val="054F95" w:themeColor="accent1"/>
        </w:rPr>
        <w:br w:type="page"/>
      </w:r>
    </w:p>
    <w:p w14:paraId="73034B84" w14:textId="1F1E0BD6" w:rsidR="00341345" w:rsidRDefault="00984FED" w:rsidP="00596F16">
      <w:pPr>
        <w:jc w:val="both"/>
      </w:pPr>
      <w:r w:rsidRPr="00984FED">
        <w:lastRenderedPageBreak/>
        <w:t xml:space="preserve">ST 2026. gadā tiek izstrādāta jauna vidējā termiņa stratēģija 2027.–2033. gadam, kuras vispārējais stratēģiskais mērķis ir ilgtspējīga, ekonomiski pamatota un vieda elektroenerģijas sadales pakalpojuma nodrošināšana atbilstoši pieprasījuma blīvumam, efektīvi pārvaldot elektrotīklu, uzturot elektroapgādes drošumu un kvalitāti līdzvērtīgi līdzīgiem operatoriem Baltijas valstīs, kas ir svarīgi tautsaimniecības izaugsmei un konkurētspējai, vienlaikus sekmējot </w:t>
      </w:r>
      <w:proofErr w:type="spellStart"/>
      <w:r w:rsidRPr="00984FED">
        <w:t>klimatneitralitātes</w:t>
      </w:r>
      <w:proofErr w:type="spellEnd"/>
      <w:r w:rsidRPr="00984FED">
        <w:t xml:space="preserve"> mērķu sasniegšanu. Stratēģijas tvērums būs visa uzņēmuma attīstība un pilnveide, kā arī tiek plānoti šādi ar sadales infrastruktūras attīstību saistīti mērķi</w:t>
      </w:r>
      <w:r w:rsidR="00E802B2">
        <w:t>:</w:t>
      </w:r>
    </w:p>
    <w:tbl>
      <w:tblPr>
        <w:tblStyle w:val="GridTable4-Accent4"/>
        <w:tblW w:w="0" w:type="auto"/>
        <w:tblLook w:val="04A0" w:firstRow="1" w:lastRow="0" w:firstColumn="1" w:lastColumn="0" w:noHBand="0" w:noVBand="1"/>
      </w:tblPr>
      <w:tblGrid>
        <w:gridCol w:w="3026"/>
        <w:gridCol w:w="2854"/>
        <w:gridCol w:w="4561"/>
      </w:tblGrid>
      <w:tr w:rsidR="00294070" w:rsidRPr="00482FB7" w14:paraId="421B8BB3" w14:textId="77777777" w:rsidTr="001C6230">
        <w:trPr>
          <w:cnfStyle w:val="100000000000" w:firstRow="1" w:lastRow="0" w:firstColumn="0" w:lastColumn="0" w:oddVBand="0" w:evenVBand="0" w:oddHBand="0" w:evenHBand="0" w:firstRowFirstColumn="0" w:firstRowLastColumn="0" w:lastRowFirstColumn="0" w:lastRowLastColumn="0"/>
          <w:trHeight w:val="213"/>
        </w:trPr>
        <w:tc>
          <w:tcPr>
            <w:cnfStyle w:val="001000000000" w:firstRow="0" w:lastRow="0" w:firstColumn="1" w:lastColumn="0" w:oddVBand="0" w:evenVBand="0" w:oddHBand="0" w:evenHBand="0" w:firstRowFirstColumn="0" w:firstRowLastColumn="0" w:lastRowFirstColumn="0" w:lastRowLastColumn="0"/>
            <w:tcW w:w="3026" w:type="dxa"/>
          </w:tcPr>
          <w:p w14:paraId="14D20772" w14:textId="79B4AABB" w:rsidR="00294070" w:rsidRPr="00482FB7" w:rsidRDefault="00574460" w:rsidP="00294070">
            <w:pPr>
              <w:rPr>
                <w:b w:val="0"/>
                <w:bCs w:val="0"/>
                <w:sz w:val="18"/>
                <w:szCs w:val="18"/>
              </w:rPr>
            </w:pPr>
            <w:r w:rsidRPr="00482FB7">
              <w:rPr>
                <w:sz w:val="18"/>
                <w:szCs w:val="18"/>
              </w:rPr>
              <w:t>Stratēģiskais virziens</w:t>
            </w:r>
          </w:p>
        </w:tc>
        <w:tc>
          <w:tcPr>
            <w:tcW w:w="2854" w:type="dxa"/>
          </w:tcPr>
          <w:p w14:paraId="58745097" w14:textId="7AF4A89A" w:rsidR="00294070" w:rsidRPr="00482FB7" w:rsidRDefault="00574460" w:rsidP="00294070">
            <w:pPr>
              <w:cnfStyle w:val="100000000000" w:firstRow="1" w:lastRow="0" w:firstColumn="0" w:lastColumn="0" w:oddVBand="0" w:evenVBand="0" w:oddHBand="0" w:evenHBand="0" w:firstRowFirstColumn="0" w:firstRowLastColumn="0" w:lastRowFirstColumn="0" w:lastRowLastColumn="0"/>
              <w:rPr>
                <w:b w:val="0"/>
                <w:bCs w:val="0"/>
                <w:sz w:val="18"/>
                <w:szCs w:val="18"/>
              </w:rPr>
            </w:pPr>
            <w:r w:rsidRPr="00482FB7">
              <w:rPr>
                <w:sz w:val="18"/>
                <w:szCs w:val="18"/>
              </w:rPr>
              <w:t>Mērķis</w:t>
            </w:r>
          </w:p>
        </w:tc>
        <w:tc>
          <w:tcPr>
            <w:tcW w:w="4559" w:type="dxa"/>
          </w:tcPr>
          <w:p w14:paraId="0144A932" w14:textId="7FF14B4C" w:rsidR="00294070" w:rsidRPr="00482FB7" w:rsidRDefault="00294070" w:rsidP="00294070">
            <w:pPr>
              <w:cnfStyle w:val="100000000000" w:firstRow="1" w:lastRow="0" w:firstColumn="0" w:lastColumn="0" w:oddVBand="0" w:evenVBand="0" w:oddHBand="0" w:evenHBand="0" w:firstRowFirstColumn="0" w:firstRowLastColumn="0" w:lastRowFirstColumn="0" w:lastRowLastColumn="0"/>
              <w:rPr>
                <w:b w:val="0"/>
                <w:bCs w:val="0"/>
                <w:sz w:val="18"/>
                <w:szCs w:val="18"/>
              </w:rPr>
            </w:pPr>
            <w:r w:rsidRPr="00482FB7">
              <w:rPr>
                <w:sz w:val="18"/>
                <w:szCs w:val="18"/>
              </w:rPr>
              <w:t>Līdz 2036.gadam sasniedzamie rādītāji</w:t>
            </w:r>
          </w:p>
        </w:tc>
      </w:tr>
      <w:tr w:rsidR="00114DA6" w:rsidRPr="00482FB7" w14:paraId="5950BBFC" w14:textId="77777777" w:rsidTr="001C6230">
        <w:trPr>
          <w:cnfStyle w:val="000000100000" w:firstRow="0" w:lastRow="0" w:firstColumn="0" w:lastColumn="0" w:oddVBand="0" w:evenVBand="0" w:oddHBand="1" w:evenHBand="0" w:firstRowFirstColumn="0" w:firstRowLastColumn="0" w:lastRowFirstColumn="0" w:lastRowLastColumn="0"/>
          <w:trHeight w:val="689"/>
        </w:trPr>
        <w:tc>
          <w:tcPr>
            <w:cnfStyle w:val="001000000000" w:firstRow="0" w:lastRow="0" w:firstColumn="1" w:lastColumn="0" w:oddVBand="0" w:evenVBand="0" w:oddHBand="0" w:evenHBand="0" w:firstRowFirstColumn="0" w:firstRowLastColumn="0" w:lastRowFirstColumn="0" w:lastRowLastColumn="0"/>
            <w:tcW w:w="3026" w:type="dxa"/>
            <w:vMerge w:val="restart"/>
            <w:shd w:val="clear" w:color="auto" w:fill="FFFFFF" w:themeFill="background1"/>
          </w:tcPr>
          <w:p w14:paraId="35CB3622" w14:textId="591023C2" w:rsidR="00114DA6" w:rsidRPr="00482FB7" w:rsidRDefault="00114DA6" w:rsidP="008E2781">
            <w:pPr>
              <w:rPr>
                <w:b w:val="0"/>
                <w:bCs w:val="0"/>
                <w:sz w:val="18"/>
                <w:szCs w:val="18"/>
              </w:rPr>
            </w:pPr>
            <w:r w:rsidRPr="00482FB7">
              <w:rPr>
                <w:sz w:val="18"/>
                <w:szCs w:val="18"/>
              </w:rPr>
              <w:t>Elektrifikācija</w:t>
            </w:r>
            <w:r w:rsidR="007D2DAE">
              <w:rPr>
                <w:sz w:val="18"/>
                <w:szCs w:val="18"/>
              </w:rPr>
              <w:t>,</w:t>
            </w:r>
            <w:r w:rsidRPr="00482FB7">
              <w:rPr>
                <w:sz w:val="18"/>
                <w:szCs w:val="18"/>
              </w:rPr>
              <w:t xml:space="preserve"> veicinot elektroenerģijas patēriņu</w:t>
            </w:r>
          </w:p>
        </w:tc>
        <w:tc>
          <w:tcPr>
            <w:tcW w:w="2854" w:type="dxa"/>
            <w:shd w:val="clear" w:color="auto" w:fill="FFFFFF" w:themeFill="background1"/>
          </w:tcPr>
          <w:p w14:paraId="4FE88F11" w14:textId="385EC672" w:rsidR="00114DA6" w:rsidRPr="00482FB7" w:rsidRDefault="00114DA6" w:rsidP="008E2781">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Sekmēt elektrifikācijas izaugsmi</w:t>
            </w:r>
          </w:p>
        </w:tc>
        <w:tc>
          <w:tcPr>
            <w:tcW w:w="4559" w:type="dxa"/>
            <w:shd w:val="clear" w:color="auto" w:fill="FFFFFF" w:themeFill="background1"/>
          </w:tcPr>
          <w:p w14:paraId="27C55B6A" w14:textId="1F79CECA" w:rsidR="00114DA6" w:rsidRPr="00482FB7" w:rsidRDefault="00114DA6" w:rsidP="008E2781">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Palielināt sadalītās elektroenerģijas apjomu vairāk par 10%</w:t>
            </w:r>
            <w:r w:rsidR="00BE0F14">
              <w:rPr>
                <w:sz w:val="18"/>
                <w:szCs w:val="18"/>
              </w:rPr>
              <w:t xml:space="preserve"> </w:t>
            </w:r>
            <w:r w:rsidRPr="00482FB7">
              <w:rPr>
                <w:sz w:val="18"/>
                <w:szCs w:val="18"/>
              </w:rPr>
              <w:t>(</w:t>
            </w:r>
            <w:r w:rsidR="00BE0F14" w:rsidRPr="00BE0F14">
              <w:rPr>
                <w:sz w:val="18"/>
                <w:szCs w:val="18"/>
              </w:rPr>
              <w:t>kumulatīvi 2027.–2033.)</w:t>
            </w:r>
          </w:p>
        </w:tc>
      </w:tr>
      <w:tr w:rsidR="00E802B2" w:rsidRPr="00482FB7" w14:paraId="2DEEAAB7" w14:textId="77777777" w:rsidTr="001C6230">
        <w:trPr>
          <w:trHeight w:val="1052"/>
        </w:trPr>
        <w:tc>
          <w:tcPr>
            <w:cnfStyle w:val="001000000000" w:firstRow="0" w:lastRow="0" w:firstColumn="1" w:lastColumn="0" w:oddVBand="0" w:evenVBand="0" w:oddHBand="0" w:evenHBand="0" w:firstRowFirstColumn="0" w:firstRowLastColumn="0" w:lastRowFirstColumn="0" w:lastRowLastColumn="0"/>
            <w:tcW w:w="3026" w:type="dxa"/>
            <w:vMerge/>
            <w:shd w:val="clear" w:color="auto" w:fill="FFFFFF" w:themeFill="background1"/>
          </w:tcPr>
          <w:p w14:paraId="0948A185" w14:textId="77777777" w:rsidR="00E802B2" w:rsidRPr="00482FB7" w:rsidRDefault="00E802B2" w:rsidP="008E2781">
            <w:pPr>
              <w:rPr>
                <w:b w:val="0"/>
                <w:bCs w:val="0"/>
                <w:sz w:val="18"/>
                <w:szCs w:val="18"/>
              </w:rPr>
            </w:pPr>
          </w:p>
        </w:tc>
        <w:tc>
          <w:tcPr>
            <w:tcW w:w="2854" w:type="dxa"/>
            <w:shd w:val="clear" w:color="auto" w:fill="FFFFFF" w:themeFill="background1"/>
          </w:tcPr>
          <w:p w14:paraId="42691F2B" w14:textId="3AA54EF9" w:rsidR="00E802B2" w:rsidRPr="00482FB7" w:rsidRDefault="00E802B2" w:rsidP="008E2781">
            <w:pPr>
              <w:cnfStyle w:val="000000000000" w:firstRow="0" w:lastRow="0" w:firstColumn="0" w:lastColumn="0" w:oddVBand="0" w:evenVBand="0" w:oddHBand="0" w:evenHBand="0" w:firstRowFirstColumn="0" w:firstRowLastColumn="0" w:lastRowFirstColumn="0" w:lastRowLastColumn="0"/>
              <w:rPr>
                <w:sz w:val="18"/>
                <w:szCs w:val="18"/>
              </w:rPr>
            </w:pPr>
            <w:r w:rsidRPr="00482FB7">
              <w:rPr>
                <w:sz w:val="18"/>
                <w:szCs w:val="18"/>
              </w:rPr>
              <w:t>Attīstīt elektrifikāciju atbalstošu tarifu, nodrošinot konkurētspēju Baltijas līmenī</w:t>
            </w:r>
          </w:p>
        </w:tc>
        <w:tc>
          <w:tcPr>
            <w:tcW w:w="4559" w:type="dxa"/>
            <w:shd w:val="clear" w:color="auto" w:fill="FFFFFF" w:themeFill="background1"/>
          </w:tcPr>
          <w:p w14:paraId="55DD82C5" w14:textId="06D3BA2B" w:rsidR="00E802B2" w:rsidRPr="00482FB7" w:rsidRDefault="00E802B2" w:rsidP="008E2781">
            <w:pPr>
              <w:cnfStyle w:val="000000000000" w:firstRow="0" w:lastRow="0" w:firstColumn="0" w:lastColumn="0" w:oddVBand="0" w:evenVBand="0" w:oddHBand="0" w:evenHBand="0" w:firstRowFirstColumn="0" w:firstRowLastColumn="0" w:lastRowFirstColumn="0" w:lastRowLastColumn="0"/>
              <w:rPr>
                <w:sz w:val="18"/>
                <w:szCs w:val="18"/>
              </w:rPr>
            </w:pPr>
            <w:r w:rsidRPr="00482FB7">
              <w:rPr>
                <w:sz w:val="18"/>
                <w:szCs w:val="18"/>
              </w:rPr>
              <w:t xml:space="preserve">Ieviest tarifa plānu </w:t>
            </w:r>
            <w:r w:rsidR="00A43B93" w:rsidRPr="00482FB7">
              <w:rPr>
                <w:sz w:val="18"/>
                <w:szCs w:val="18"/>
              </w:rPr>
              <w:t xml:space="preserve">energoietilpīgiem </w:t>
            </w:r>
            <w:r w:rsidRPr="00482FB7">
              <w:rPr>
                <w:sz w:val="18"/>
                <w:szCs w:val="18"/>
              </w:rPr>
              <w:t>klientiem</w:t>
            </w:r>
          </w:p>
        </w:tc>
      </w:tr>
      <w:tr w:rsidR="00E802B2" w:rsidRPr="00482FB7" w14:paraId="3BFABAD8" w14:textId="77777777" w:rsidTr="001C6230">
        <w:trPr>
          <w:cnfStyle w:val="000000100000" w:firstRow="0" w:lastRow="0" w:firstColumn="0" w:lastColumn="0" w:oddVBand="0" w:evenVBand="0" w:oddHBand="1" w:evenHBand="0" w:firstRowFirstColumn="0" w:firstRowLastColumn="0" w:lastRowFirstColumn="0" w:lastRowLastColumn="0"/>
          <w:trHeight w:val="673"/>
        </w:trPr>
        <w:tc>
          <w:tcPr>
            <w:cnfStyle w:val="001000000000" w:firstRow="0" w:lastRow="0" w:firstColumn="1" w:lastColumn="0" w:oddVBand="0" w:evenVBand="0" w:oddHBand="0" w:evenHBand="0" w:firstRowFirstColumn="0" w:firstRowLastColumn="0" w:lastRowFirstColumn="0" w:lastRowLastColumn="0"/>
            <w:tcW w:w="3026" w:type="dxa"/>
            <w:vMerge w:val="restart"/>
            <w:shd w:val="clear" w:color="auto" w:fill="FFFFFF" w:themeFill="background1"/>
          </w:tcPr>
          <w:p w14:paraId="3817FE94" w14:textId="0B71A44D" w:rsidR="00E802B2" w:rsidRPr="00482FB7" w:rsidRDefault="00E802B2" w:rsidP="00114DA6">
            <w:pPr>
              <w:rPr>
                <w:b w:val="0"/>
                <w:bCs w:val="0"/>
                <w:sz w:val="18"/>
                <w:szCs w:val="18"/>
              </w:rPr>
            </w:pPr>
            <w:r w:rsidRPr="00482FB7">
              <w:rPr>
                <w:sz w:val="18"/>
                <w:szCs w:val="18"/>
              </w:rPr>
              <w:t>Uzticams un vieds tīkls</w:t>
            </w:r>
          </w:p>
        </w:tc>
        <w:tc>
          <w:tcPr>
            <w:tcW w:w="2854" w:type="dxa"/>
            <w:vMerge w:val="restart"/>
            <w:shd w:val="clear" w:color="auto" w:fill="FFFFFF" w:themeFill="background1"/>
          </w:tcPr>
          <w:p w14:paraId="0B8E5447" w14:textId="57AE6A64" w:rsidR="00E802B2" w:rsidRPr="00482FB7" w:rsidRDefault="00E802B2" w:rsidP="00BA0FC8">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Paaugstināt darbības efektivitāti, uzlabojot tīkla noturību un efektīvu tīkla noslodzi</w:t>
            </w:r>
          </w:p>
        </w:tc>
        <w:tc>
          <w:tcPr>
            <w:tcW w:w="4559" w:type="dxa"/>
            <w:shd w:val="clear" w:color="auto" w:fill="FFFFFF" w:themeFill="background1"/>
          </w:tcPr>
          <w:p w14:paraId="6E43D978" w14:textId="0DCDFC1F" w:rsidR="00E802B2" w:rsidRPr="00482FB7" w:rsidRDefault="00E802B2" w:rsidP="00BA0FC8">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 xml:space="preserve">SAIDI parametra konkurētspēja </w:t>
            </w:r>
            <w:r w:rsidR="00F03DA4" w:rsidRPr="00F03DA4">
              <w:rPr>
                <w:sz w:val="18"/>
                <w:szCs w:val="18"/>
              </w:rPr>
              <w:t>Baltijas līmenī, nepārsniedzot 100 minūtes</w:t>
            </w:r>
          </w:p>
        </w:tc>
      </w:tr>
      <w:tr w:rsidR="00E802B2" w:rsidRPr="00482FB7" w14:paraId="121CFA8A" w14:textId="77777777" w:rsidTr="001C6230">
        <w:trPr>
          <w:trHeight w:val="157"/>
        </w:trPr>
        <w:tc>
          <w:tcPr>
            <w:cnfStyle w:val="001000000000" w:firstRow="0" w:lastRow="0" w:firstColumn="1" w:lastColumn="0" w:oddVBand="0" w:evenVBand="0" w:oddHBand="0" w:evenHBand="0" w:firstRowFirstColumn="0" w:firstRowLastColumn="0" w:lastRowFirstColumn="0" w:lastRowLastColumn="0"/>
            <w:tcW w:w="3026" w:type="dxa"/>
            <w:vMerge/>
            <w:shd w:val="clear" w:color="auto" w:fill="FFFFFF" w:themeFill="background1"/>
          </w:tcPr>
          <w:p w14:paraId="1CDEB9D3" w14:textId="08D30BAF" w:rsidR="00E802B2" w:rsidRPr="00482FB7" w:rsidRDefault="00E802B2" w:rsidP="00114DA6">
            <w:pPr>
              <w:rPr>
                <w:sz w:val="18"/>
                <w:szCs w:val="18"/>
              </w:rPr>
            </w:pPr>
          </w:p>
        </w:tc>
        <w:tc>
          <w:tcPr>
            <w:tcW w:w="2854" w:type="dxa"/>
            <w:vMerge/>
            <w:shd w:val="clear" w:color="auto" w:fill="FFFFFF" w:themeFill="background1"/>
          </w:tcPr>
          <w:p w14:paraId="278BA6D3" w14:textId="7E5EBE84" w:rsidR="00E802B2" w:rsidRPr="00482FB7" w:rsidRDefault="00E802B2" w:rsidP="00114DA6">
            <w:pPr>
              <w:cnfStyle w:val="000000000000" w:firstRow="0" w:lastRow="0" w:firstColumn="0" w:lastColumn="0" w:oddVBand="0" w:evenVBand="0" w:oddHBand="0" w:evenHBand="0" w:firstRowFirstColumn="0" w:firstRowLastColumn="0" w:lastRowFirstColumn="0" w:lastRowLastColumn="0"/>
              <w:rPr>
                <w:sz w:val="18"/>
                <w:szCs w:val="18"/>
              </w:rPr>
            </w:pPr>
          </w:p>
        </w:tc>
        <w:tc>
          <w:tcPr>
            <w:tcW w:w="4559" w:type="dxa"/>
            <w:shd w:val="clear" w:color="auto" w:fill="FFFFFF" w:themeFill="background1"/>
          </w:tcPr>
          <w:p w14:paraId="338BB7F5" w14:textId="7346C861" w:rsidR="00E802B2" w:rsidRPr="00482FB7" w:rsidRDefault="006C7FE4" w:rsidP="00114DA6">
            <w:pPr>
              <w:cnfStyle w:val="000000000000" w:firstRow="0" w:lastRow="0" w:firstColumn="0" w:lastColumn="0" w:oddVBand="0" w:evenVBand="0" w:oddHBand="0" w:evenHBand="0" w:firstRowFirstColumn="0" w:firstRowLastColumn="0" w:lastRowFirstColumn="0" w:lastRowLastColumn="0"/>
              <w:rPr>
                <w:sz w:val="18"/>
                <w:szCs w:val="18"/>
              </w:rPr>
            </w:pPr>
            <w:r w:rsidRPr="006C7FE4">
              <w:rPr>
                <w:sz w:val="18"/>
                <w:szCs w:val="18"/>
              </w:rPr>
              <w:t>SAIFI parametra konkurētspēja Baltijas līmenī</w:t>
            </w:r>
            <w:r>
              <w:rPr>
                <w:sz w:val="18"/>
                <w:szCs w:val="18"/>
              </w:rPr>
              <w:t>,</w:t>
            </w:r>
            <w:r w:rsidRPr="006C7FE4">
              <w:rPr>
                <w:sz w:val="18"/>
                <w:szCs w:val="18"/>
              </w:rPr>
              <w:t xml:space="preserve"> nepārsniedzot 1,5 reizes</w:t>
            </w:r>
          </w:p>
        </w:tc>
      </w:tr>
      <w:tr w:rsidR="00E802B2" w:rsidRPr="00482FB7" w14:paraId="45B24B8B" w14:textId="77777777" w:rsidTr="001C6230">
        <w:trPr>
          <w:cnfStyle w:val="000000100000" w:firstRow="0" w:lastRow="0" w:firstColumn="0" w:lastColumn="0" w:oddVBand="0" w:evenVBand="0" w:oddHBand="1" w:evenHBand="0" w:firstRowFirstColumn="0" w:firstRowLastColumn="0" w:lastRowFirstColumn="0" w:lastRowLastColumn="0"/>
          <w:trHeight w:val="157"/>
        </w:trPr>
        <w:tc>
          <w:tcPr>
            <w:cnfStyle w:val="001000000000" w:firstRow="0" w:lastRow="0" w:firstColumn="1" w:lastColumn="0" w:oddVBand="0" w:evenVBand="0" w:oddHBand="0" w:evenHBand="0" w:firstRowFirstColumn="0" w:firstRowLastColumn="0" w:lastRowFirstColumn="0" w:lastRowLastColumn="0"/>
            <w:tcW w:w="3026" w:type="dxa"/>
            <w:vMerge/>
            <w:shd w:val="clear" w:color="auto" w:fill="FFFFFF" w:themeFill="background1"/>
          </w:tcPr>
          <w:p w14:paraId="7CC42D03" w14:textId="524298E9" w:rsidR="00E802B2" w:rsidRPr="00482FB7" w:rsidRDefault="00E802B2" w:rsidP="00114DA6">
            <w:pPr>
              <w:rPr>
                <w:sz w:val="18"/>
                <w:szCs w:val="18"/>
              </w:rPr>
            </w:pPr>
          </w:p>
        </w:tc>
        <w:tc>
          <w:tcPr>
            <w:tcW w:w="2854" w:type="dxa"/>
            <w:vMerge w:val="restart"/>
            <w:shd w:val="clear" w:color="auto" w:fill="FFFFFF" w:themeFill="background1"/>
          </w:tcPr>
          <w:p w14:paraId="0CFFC4BA" w14:textId="617F5E29" w:rsidR="00E802B2" w:rsidRPr="00482FB7" w:rsidRDefault="00E802B2" w:rsidP="00114DA6">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Vienmērīga elektrotīkla pārbūve un atjaunošana</w:t>
            </w:r>
            <w:r w:rsidR="006A4193">
              <w:rPr>
                <w:sz w:val="18"/>
                <w:szCs w:val="18"/>
              </w:rPr>
              <w:t>,</w:t>
            </w:r>
            <w:r w:rsidRPr="00482FB7">
              <w:rPr>
                <w:sz w:val="18"/>
                <w:szCs w:val="18"/>
              </w:rPr>
              <w:t xml:space="preserve"> nodrošinot kvalitatīvu un drošu elektroapgādes pakalpojumu</w:t>
            </w:r>
          </w:p>
        </w:tc>
        <w:tc>
          <w:tcPr>
            <w:tcW w:w="4559" w:type="dxa"/>
            <w:shd w:val="clear" w:color="auto" w:fill="FFFFFF" w:themeFill="background1"/>
          </w:tcPr>
          <w:p w14:paraId="4B2AD821" w14:textId="667A163E" w:rsidR="00E802B2" w:rsidRPr="00482FB7" w:rsidRDefault="00E802B2" w:rsidP="00114DA6">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 xml:space="preserve">Pārbūvētas </w:t>
            </w:r>
            <w:proofErr w:type="spellStart"/>
            <w:r w:rsidRPr="00482FB7">
              <w:rPr>
                <w:sz w:val="18"/>
                <w:szCs w:val="18"/>
              </w:rPr>
              <w:t>vidsprieguma</w:t>
            </w:r>
            <w:proofErr w:type="spellEnd"/>
            <w:r w:rsidRPr="00482FB7">
              <w:rPr>
                <w:sz w:val="18"/>
                <w:szCs w:val="18"/>
              </w:rPr>
              <w:t xml:space="preserve"> </w:t>
            </w:r>
            <w:proofErr w:type="spellStart"/>
            <w:r w:rsidRPr="00482FB7">
              <w:rPr>
                <w:sz w:val="18"/>
                <w:szCs w:val="18"/>
              </w:rPr>
              <w:t>sadalietaises</w:t>
            </w:r>
            <w:proofErr w:type="spellEnd"/>
            <w:r w:rsidRPr="00482FB7">
              <w:rPr>
                <w:sz w:val="18"/>
                <w:szCs w:val="18"/>
              </w:rPr>
              <w:t xml:space="preserve"> 27 110 </w:t>
            </w:r>
            <w:proofErr w:type="spellStart"/>
            <w:r w:rsidRPr="00482FB7">
              <w:rPr>
                <w:sz w:val="18"/>
                <w:szCs w:val="18"/>
              </w:rPr>
              <w:t>kV</w:t>
            </w:r>
            <w:proofErr w:type="spellEnd"/>
            <w:r w:rsidRPr="00482FB7">
              <w:rPr>
                <w:sz w:val="18"/>
                <w:szCs w:val="18"/>
              </w:rPr>
              <w:t xml:space="preserve"> apakšstacijās </w:t>
            </w:r>
          </w:p>
        </w:tc>
      </w:tr>
      <w:tr w:rsidR="00E802B2" w:rsidRPr="00482FB7" w14:paraId="55CE2F21" w14:textId="77777777" w:rsidTr="001C6230">
        <w:trPr>
          <w:trHeight w:val="157"/>
        </w:trPr>
        <w:tc>
          <w:tcPr>
            <w:cnfStyle w:val="001000000000" w:firstRow="0" w:lastRow="0" w:firstColumn="1" w:lastColumn="0" w:oddVBand="0" w:evenVBand="0" w:oddHBand="0" w:evenHBand="0" w:firstRowFirstColumn="0" w:firstRowLastColumn="0" w:lastRowFirstColumn="0" w:lastRowLastColumn="0"/>
            <w:tcW w:w="3026" w:type="dxa"/>
            <w:vMerge/>
            <w:shd w:val="clear" w:color="auto" w:fill="FFFFFF" w:themeFill="background1"/>
          </w:tcPr>
          <w:p w14:paraId="47D5E5F7" w14:textId="4CEB107F" w:rsidR="00E802B2" w:rsidRPr="00482FB7" w:rsidRDefault="00E802B2" w:rsidP="00114DA6">
            <w:pPr>
              <w:rPr>
                <w:sz w:val="18"/>
                <w:szCs w:val="18"/>
              </w:rPr>
            </w:pPr>
          </w:p>
        </w:tc>
        <w:tc>
          <w:tcPr>
            <w:tcW w:w="2854" w:type="dxa"/>
            <w:vMerge/>
            <w:shd w:val="clear" w:color="auto" w:fill="FFFFFF" w:themeFill="background1"/>
          </w:tcPr>
          <w:p w14:paraId="73E412FD" w14:textId="77777777" w:rsidR="00E802B2" w:rsidRPr="00482FB7" w:rsidRDefault="00E802B2" w:rsidP="00114DA6">
            <w:pPr>
              <w:cnfStyle w:val="000000000000" w:firstRow="0" w:lastRow="0" w:firstColumn="0" w:lastColumn="0" w:oddVBand="0" w:evenVBand="0" w:oddHBand="0" w:evenHBand="0" w:firstRowFirstColumn="0" w:firstRowLastColumn="0" w:lastRowFirstColumn="0" w:lastRowLastColumn="0"/>
              <w:rPr>
                <w:sz w:val="18"/>
                <w:szCs w:val="18"/>
              </w:rPr>
            </w:pPr>
          </w:p>
        </w:tc>
        <w:tc>
          <w:tcPr>
            <w:tcW w:w="4559" w:type="dxa"/>
            <w:shd w:val="clear" w:color="auto" w:fill="FFFFFF" w:themeFill="background1"/>
          </w:tcPr>
          <w:p w14:paraId="0FB96115" w14:textId="13F076AE" w:rsidR="00E802B2" w:rsidRPr="00482FB7" w:rsidRDefault="00E802B2" w:rsidP="00114DA6">
            <w:pPr>
              <w:cnfStyle w:val="000000000000" w:firstRow="0" w:lastRow="0" w:firstColumn="0" w:lastColumn="0" w:oddVBand="0" w:evenVBand="0" w:oddHBand="0" w:evenHBand="0" w:firstRowFirstColumn="0" w:firstRowLastColumn="0" w:lastRowFirstColumn="0" w:lastRowLastColumn="0"/>
              <w:rPr>
                <w:sz w:val="18"/>
                <w:szCs w:val="18"/>
              </w:rPr>
            </w:pPr>
            <w:r w:rsidRPr="00482FB7">
              <w:rPr>
                <w:sz w:val="18"/>
                <w:szCs w:val="18"/>
              </w:rPr>
              <w:t xml:space="preserve">Pārbūvētais un atjaunotais elektrolīniju garums vismaz </w:t>
            </w:r>
            <w:r w:rsidR="00CE1924" w:rsidRPr="00482FB7">
              <w:rPr>
                <w:sz w:val="18"/>
                <w:szCs w:val="18"/>
              </w:rPr>
              <w:t>9</w:t>
            </w:r>
            <w:r w:rsidR="006C14C1" w:rsidRPr="00482FB7">
              <w:rPr>
                <w:sz w:val="18"/>
                <w:szCs w:val="18"/>
              </w:rPr>
              <w:t> </w:t>
            </w:r>
            <w:r w:rsidR="00CE1924" w:rsidRPr="00482FB7">
              <w:rPr>
                <w:sz w:val="18"/>
                <w:szCs w:val="18"/>
              </w:rPr>
              <w:t>300</w:t>
            </w:r>
            <w:r w:rsidRPr="00482FB7">
              <w:rPr>
                <w:sz w:val="18"/>
                <w:szCs w:val="18"/>
              </w:rPr>
              <w:t xml:space="preserve"> km</w:t>
            </w:r>
          </w:p>
        </w:tc>
      </w:tr>
      <w:tr w:rsidR="00E802B2" w:rsidRPr="00482FB7" w14:paraId="47B306C9" w14:textId="77777777" w:rsidTr="001C6230">
        <w:trPr>
          <w:cnfStyle w:val="000000100000" w:firstRow="0" w:lastRow="0" w:firstColumn="0" w:lastColumn="0" w:oddVBand="0" w:evenVBand="0" w:oddHBand="1" w:evenHBand="0" w:firstRowFirstColumn="0" w:firstRowLastColumn="0" w:lastRowFirstColumn="0" w:lastRowLastColumn="0"/>
          <w:trHeight w:val="157"/>
        </w:trPr>
        <w:tc>
          <w:tcPr>
            <w:cnfStyle w:val="001000000000" w:firstRow="0" w:lastRow="0" w:firstColumn="1" w:lastColumn="0" w:oddVBand="0" w:evenVBand="0" w:oddHBand="0" w:evenHBand="0" w:firstRowFirstColumn="0" w:firstRowLastColumn="0" w:lastRowFirstColumn="0" w:lastRowLastColumn="0"/>
            <w:tcW w:w="3026" w:type="dxa"/>
            <w:vMerge/>
            <w:shd w:val="clear" w:color="auto" w:fill="FFFFFF" w:themeFill="background1"/>
          </w:tcPr>
          <w:p w14:paraId="3130B59E" w14:textId="3E87D521" w:rsidR="00E802B2" w:rsidRPr="00482FB7" w:rsidRDefault="00E802B2" w:rsidP="00114DA6">
            <w:pPr>
              <w:rPr>
                <w:sz w:val="18"/>
                <w:szCs w:val="18"/>
              </w:rPr>
            </w:pPr>
          </w:p>
        </w:tc>
        <w:tc>
          <w:tcPr>
            <w:tcW w:w="2854" w:type="dxa"/>
            <w:shd w:val="clear" w:color="auto" w:fill="FFFFFF" w:themeFill="background1"/>
          </w:tcPr>
          <w:p w14:paraId="34B448EA" w14:textId="36674039" w:rsidR="00E802B2" w:rsidRPr="00482FB7" w:rsidRDefault="00E802B2" w:rsidP="00114DA6">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Izolēta elektrotīkla īpatsvars</w:t>
            </w:r>
          </w:p>
        </w:tc>
        <w:tc>
          <w:tcPr>
            <w:tcW w:w="4559" w:type="dxa"/>
            <w:shd w:val="clear" w:color="auto" w:fill="FFFFFF" w:themeFill="background1"/>
          </w:tcPr>
          <w:p w14:paraId="035DFCAC" w14:textId="7308CF65" w:rsidR="00E802B2" w:rsidRPr="00482FB7" w:rsidRDefault="00E802B2" w:rsidP="00114DA6">
            <w:pPr>
              <w:cnfStyle w:val="000000100000" w:firstRow="0" w:lastRow="0" w:firstColumn="0" w:lastColumn="0" w:oddVBand="0" w:evenVBand="0" w:oddHBand="1" w:evenHBand="0" w:firstRowFirstColumn="0" w:firstRowLastColumn="0" w:lastRowFirstColumn="0" w:lastRowLastColumn="0"/>
              <w:rPr>
                <w:sz w:val="18"/>
                <w:szCs w:val="18"/>
              </w:rPr>
            </w:pPr>
            <w:r w:rsidRPr="00482FB7">
              <w:rPr>
                <w:sz w:val="18"/>
                <w:szCs w:val="18"/>
              </w:rPr>
              <w:t xml:space="preserve">100% izolēts </w:t>
            </w:r>
            <w:r w:rsidR="006C7FE4" w:rsidRPr="006C7FE4">
              <w:rPr>
                <w:sz w:val="18"/>
                <w:szCs w:val="18"/>
              </w:rPr>
              <w:t>zemsprieguma elektrotīkls līdz 2030. gadam</w:t>
            </w:r>
          </w:p>
        </w:tc>
      </w:tr>
      <w:tr w:rsidR="00E802B2" w:rsidRPr="00482FB7" w14:paraId="3045D789" w14:textId="77777777" w:rsidTr="001C6230">
        <w:trPr>
          <w:trHeight w:val="157"/>
        </w:trPr>
        <w:tc>
          <w:tcPr>
            <w:cnfStyle w:val="001000000000" w:firstRow="0" w:lastRow="0" w:firstColumn="1" w:lastColumn="0" w:oddVBand="0" w:evenVBand="0" w:oddHBand="0" w:evenHBand="0" w:firstRowFirstColumn="0" w:firstRowLastColumn="0" w:lastRowFirstColumn="0" w:lastRowLastColumn="0"/>
            <w:tcW w:w="3026" w:type="dxa"/>
            <w:vMerge/>
            <w:shd w:val="clear" w:color="auto" w:fill="FFFFFF" w:themeFill="background1"/>
          </w:tcPr>
          <w:p w14:paraId="5E328F0D" w14:textId="0CBE4ED0" w:rsidR="00E802B2" w:rsidRPr="00482FB7" w:rsidRDefault="00E802B2" w:rsidP="00E802B2">
            <w:pPr>
              <w:rPr>
                <w:sz w:val="18"/>
                <w:szCs w:val="18"/>
              </w:rPr>
            </w:pPr>
          </w:p>
        </w:tc>
        <w:tc>
          <w:tcPr>
            <w:tcW w:w="2854" w:type="dxa"/>
            <w:shd w:val="clear" w:color="auto" w:fill="FFFFFF" w:themeFill="background1"/>
          </w:tcPr>
          <w:p w14:paraId="54A6C601" w14:textId="7A5E9950" w:rsidR="00E802B2" w:rsidRPr="00482FB7" w:rsidRDefault="00E802B2" w:rsidP="00E802B2">
            <w:pPr>
              <w:cnfStyle w:val="000000000000" w:firstRow="0" w:lastRow="0" w:firstColumn="0" w:lastColumn="0" w:oddVBand="0" w:evenVBand="0" w:oddHBand="0" w:evenHBand="0" w:firstRowFirstColumn="0" w:firstRowLastColumn="0" w:lastRowFirstColumn="0" w:lastRowLastColumn="0"/>
              <w:rPr>
                <w:sz w:val="18"/>
                <w:szCs w:val="18"/>
              </w:rPr>
            </w:pPr>
            <w:r w:rsidRPr="00482FB7">
              <w:rPr>
                <w:sz w:val="18"/>
                <w:szCs w:val="18"/>
              </w:rPr>
              <w:t>Viedā elektrotīkla attīstība</w:t>
            </w:r>
          </w:p>
        </w:tc>
        <w:tc>
          <w:tcPr>
            <w:tcW w:w="4559" w:type="dxa"/>
            <w:shd w:val="clear" w:color="auto" w:fill="FFFFFF" w:themeFill="background1"/>
          </w:tcPr>
          <w:p w14:paraId="1D06FDDD" w14:textId="16F0DC79" w:rsidR="00E802B2" w:rsidRPr="00482FB7" w:rsidRDefault="00E802B2" w:rsidP="00E802B2">
            <w:pPr>
              <w:cnfStyle w:val="000000000000" w:firstRow="0" w:lastRow="0" w:firstColumn="0" w:lastColumn="0" w:oddVBand="0" w:evenVBand="0" w:oddHBand="0" w:evenHBand="0" w:firstRowFirstColumn="0" w:firstRowLastColumn="0" w:lastRowFirstColumn="0" w:lastRowLastColumn="0"/>
              <w:rPr>
                <w:sz w:val="18"/>
                <w:szCs w:val="18"/>
              </w:rPr>
            </w:pPr>
            <w:r w:rsidRPr="00482FB7">
              <w:rPr>
                <w:sz w:val="18"/>
                <w:szCs w:val="18"/>
              </w:rPr>
              <w:t xml:space="preserve">Elektroapgādes </w:t>
            </w:r>
            <w:r w:rsidR="00CB5CEE" w:rsidRPr="00CB5CEE">
              <w:rPr>
                <w:sz w:val="18"/>
                <w:szCs w:val="18"/>
              </w:rPr>
              <w:t>atjaunošana ar automātiku līdz 10</w:t>
            </w:r>
            <w:r w:rsidR="00C75AE9">
              <w:rPr>
                <w:sz w:val="18"/>
                <w:szCs w:val="18"/>
              </w:rPr>
              <w:t> </w:t>
            </w:r>
            <w:r w:rsidR="00CB5CEE" w:rsidRPr="00CB5CEE">
              <w:rPr>
                <w:sz w:val="18"/>
                <w:szCs w:val="18"/>
              </w:rPr>
              <w:t>minūtēm vismaz 85% gadījumos</w:t>
            </w:r>
          </w:p>
        </w:tc>
      </w:tr>
      <w:tr w:rsidR="00E802B2" w:rsidRPr="00482FB7" w14:paraId="51F52EDC" w14:textId="77777777" w:rsidTr="001C6230">
        <w:trPr>
          <w:cnfStyle w:val="000000100000" w:firstRow="0" w:lastRow="0" w:firstColumn="0" w:lastColumn="0" w:oddVBand="0" w:evenVBand="0" w:oddHBand="1" w:evenHBand="0" w:firstRowFirstColumn="0" w:firstRowLastColumn="0" w:lastRowFirstColumn="0" w:lastRowLastColumn="0"/>
          <w:trHeight w:val="213"/>
        </w:trPr>
        <w:tc>
          <w:tcPr>
            <w:cnfStyle w:val="001000000000" w:firstRow="0" w:lastRow="0" w:firstColumn="1" w:lastColumn="0" w:oddVBand="0" w:evenVBand="0" w:oddHBand="0" w:evenHBand="0" w:firstRowFirstColumn="0" w:firstRowLastColumn="0" w:lastRowFirstColumn="0" w:lastRowLastColumn="0"/>
            <w:tcW w:w="10441" w:type="dxa"/>
            <w:gridSpan w:val="3"/>
            <w:shd w:val="clear" w:color="auto" w:fill="FFFFFF" w:themeFill="background1"/>
          </w:tcPr>
          <w:p w14:paraId="6E51C4BB" w14:textId="5B38AD0E" w:rsidR="00E802B2" w:rsidRPr="00482FB7" w:rsidRDefault="00E802B2" w:rsidP="00E802B2">
            <w:pPr>
              <w:rPr>
                <w:b w:val="0"/>
                <w:bCs w:val="0"/>
                <w:sz w:val="18"/>
                <w:szCs w:val="18"/>
              </w:rPr>
            </w:pPr>
            <w:r w:rsidRPr="00482FB7">
              <w:rPr>
                <w:sz w:val="18"/>
                <w:szCs w:val="18"/>
              </w:rPr>
              <w:t>Ilgtspējīgs uzņēmums</w:t>
            </w:r>
            <w:r w:rsidR="007D2DAE">
              <w:rPr>
                <w:sz w:val="18"/>
                <w:szCs w:val="18"/>
              </w:rPr>
              <w:t>,</w:t>
            </w:r>
            <w:r w:rsidRPr="00482FB7">
              <w:rPr>
                <w:sz w:val="18"/>
                <w:szCs w:val="18"/>
              </w:rPr>
              <w:t xml:space="preserve"> nodrošinot efektīvu uzņēmuma pārvaldību</w:t>
            </w:r>
          </w:p>
        </w:tc>
      </w:tr>
      <w:tr w:rsidR="00E802B2" w:rsidRPr="00482FB7" w14:paraId="61ACBAA9" w14:textId="77777777" w:rsidTr="001C6230">
        <w:trPr>
          <w:trHeight w:val="213"/>
        </w:trPr>
        <w:tc>
          <w:tcPr>
            <w:cnfStyle w:val="001000000000" w:firstRow="0" w:lastRow="0" w:firstColumn="1" w:lastColumn="0" w:oddVBand="0" w:evenVBand="0" w:oddHBand="0" w:evenHBand="0" w:firstRowFirstColumn="0" w:firstRowLastColumn="0" w:lastRowFirstColumn="0" w:lastRowLastColumn="0"/>
            <w:tcW w:w="10441" w:type="dxa"/>
            <w:gridSpan w:val="3"/>
            <w:shd w:val="clear" w:color="auto" w:fill="FFFFFF" w:themeFill="background1"/>
          </w:tcPr>
          <w:p w14:paraId="7F89B9E0" w14:textId="77ECAD73" w:rsidR="00E802B2" w:rsidRPr="00482FB7" w:rsidRDefault="00E802B2" w:rsidP="00E802B2">
            <w:pPr>
              <w:rPr>
                <w:b w:val="0"/>
                <w:bCs w:val="0"/>
                <w:sz w:val="18"/>
                <w:szCs w:val="18"/>
              </w:rPr>
            </w:pPr>
            <w:r w:rsidRPr="00482FB7">
              <w:rPr>
                <w:sz w:val="18"/>
                <w:szCs w:val="18"/>
              </w:rPr>
              <w:t>Biznesa izaugsme – jauni biznesi, inovācijas un pakalpojumi</w:t>
            </w:r>
          </w:p>
        </w:tc>
      </w:tr>
    </w:tbl>
    <w:p w14:paraId="2DA8E95D" w14:textId="77777777" w:rsidR="008E2781" w:rsidRDefault="008E2781" w:rsidP="00596F16">
      <w:pPr>
        <w:jc w:val="both"/>
      </w:pPr>
    </w:p>
    <w:p w14:paraId="79C62A17" w14:textId="773C8B5F" w:rsidR="004D342C" w:rsidRDefault="00B215F5" w:rsidP="00596F16">
      <w:pPr>
        <w:jc w:val="both"/>
      </w:pPr>
      <w:r w:rsidRPr="00B215F5">
        <w:t>Ņemot vērā, ka pašreiz notiek jaunā stratēģiskā perioda dokumenta izstrāde un mērķu saskaņošana, tie var tikt precizēti un mainīti</w:t>
      </w:r>
      <w:r w:rsidR="004D342C">
        <w:t>.</w:t>
      </w:r>
    </w:p>
    <w:p w14:paraId="7590B9D4" w14:textId="77777777" w:rsidR="00061528" w:rsidRDefault="00061528" w:rsidP="00596F16">
      <w:pPr>
        <w:jc w:val="both"/>
      </w:pPr>
    </w:p>
    <w:p w14:paraId="77209613" w14:textId="77777777" w:rsidR="002E30DE" w:rsidRDefault="002E30DE">
      <w:pPr>
        <w:rPr>
          <w:rFonts w:asciiTheme="majorHAnsi" w:eastAsiaTheme="majorEastAsia" w:hAnsiTheme="majorHAnsi" w:cstheme="majorBidi"/>
          <w:b/>
          <w:color w:val="000000" w:themeColor="text1"/>
          <w:sz w:val="28"/>
          <w:szCs w:val="32"/>
        </w:rPr>
      </w:pPr>
      <w:r>
        <w:br w:type="page"/>
      </w:r>
    </w:p>
    <w:p w14:paraId="0471AB5E" w14:textId="13D5805F" w:rsidR="002E30DE" w:rsidRDefault="002E30DE" w:rsidP="002E30DE">
      <w:pPr>
        <w:pStyle w:val="Heading1"/>
        <w:rPr>
          <w:u w:val="thick" w:color="A2BD30" w:themeColor="accent2"/>
        </w:rPr>
      </w:pPr>
      <w:bookmarkStart w:id="35" w:name="_Toc238048504"/>
      <w:bookmarkStart w:id="36" w:name="_Toc238115216"/>
      <w:r w:rsidRPr="002E30DE">
        <w:rPr>
          <w:noProof/>
          <w:u w:val="thick" w:color="A2BD30" w:themeColor="accent2"/>
        </w:rPr>
        <w:lastRenderedPageBreak/>
        <w:drawing>
          <wp:anchor distT="0" distB="0" distL="114300" distR="114300" simplePos="0" relativeHeight="251680768" behindDoc="1" locked="0" layoutInCell="1" allowOverlap="1" wp14:anchorId="43670A4A" wp14:editId="6C18460F">
            <wp:simplePos x="0" y="0"/>
            <wp:positionH relativeFrom="page">
              <wp:align>right</wp:align>
            </wp:positionH>
            <wp:positionV relativeFrom="paragraph">
              <wp:posOffset>-3279452</wp:posOffset>
            </wp:positionV>
            <wp:extent cx="7620000" cy="13546667"/>
            <wp:effectExtent l="0" t="0" r="0" b="0"/>
            <wp:wrapNone/>
            <wp:docPr id="1623256878"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1" cstate="screen">
                      <a:extLst>
                        <a:ext uri="{28A0092B-C50C-407E-A947-70E740481C1C}">
                          <a14:useLocalDpi xmlns:a14="http://schemas.microsoft.com/office/drawing/2010/main"/>
                        </a:ext>
                      </a:extLst>
                    </a:blip>
                    <a:srcRect/>
                    <a:stretch>
                      <a:fillRect/>
                    </a:stretch>
                  </pic:blipFill>
                  <pic:spPr bwMode="auto">
                    <a:xfrm>
                      <a:off x="0" y="0"/>
                      <a:ext cx="7620000" cy="13546667"/>
                    </a:xfrm>
                    <a:prstGeom prst="rect">
                      <a:avLst/>
                    </a:prstGeom>
                    <a:noFill/>
                    <a:ln>
                      <a:noFill/>
                    </a:ln>
                  </pic:spPr>
                </pic:pic>
              </a:graphicData>
            </a:graphic>
            <wp14:sizeRelH relativeFrom="margin">
              <wp14:pctWidth>0</wp14:pctWidth>
            </wp14:sizeRelH>
            <wp14:sizeRelV relativeFrom="margin">
              <wp14:pctHeight>0</wp14:pctHeight>
            </wp14:sizeRelV>
          </wp:anchor>
        </w:drawing>
      </w:r>
      <w:bookmarkEnd w:id="35"/>
      <w:bookmarkEnd w:id="36"/>
    </w:p>
    <w:p w14:paraId="6C0E89F7" w14:textId="69D8D6E2" w:rsidR="002E30DE" w:rsidRDefault="002E30DE" w:rsidP="002E30DE">
      <w:pPr>
        <w:pStyle w:val="Heading1"/>
        <w:rPr>
          <w:u w:val="thick" w:color="A2BD30" w:themeColor="accent2"/>
        </w:rPr>
      </w:pPr>
    </w:p>
    <w:p w14:paraId="31599636" w14:textId="2B28840F" w:rsidR="002E30DE" w:rsidRDefault="002E30DE" w:rsidP="002E30DE">
      <w:pPr>
        <w:pStyle w:val="Heading1"/>
        <w:rPr>
          <w:u w:val="thick" w:color="A2BD30" w:themeColor="accent2"/>
        </w:rPr>
      </w:pPr>
    </w:p>
    <w:p w14:paraId="59A617E9" w14:textId="77777777" w:rsidR="002E30DE" w:rsidRDefault="002E30DE" w:rsidP="002E30DE">
      <w:pPr>
        <w:pStyle w:val="Heading1"/>
        <w:rPr>
          <w:u w:val="thick" w:color="A2BD30" w:themeColor="accent2"/>
        </w:rPr>
      </w:pPr>
    </w:p>
    <w:p w14:paraId="3D67D00E" w14:textId="77777777" w:rsidR="002E30DE" w:rsidRDefault="002E30DE" w:rsidP="002E30DE">
      <w:pPr>
        <w:pStyle w:val="Heading1"/>
        <w:rPr>
          <w:u w:val="thick" w:color="A2BD30" w:themeColor="accent2"/>
        </w:rPr>
      </w:pPr>
    </w:p>
    <w:p w14:paraId="340F5F16" w14:textId="77777777" w:rsidR="002E30DE" w:rsidRDefault="002E30DE" w:rsidP="002E30DE">
      <w:pPr>
        <w:pStyle w:val="Heading1"/>
        <w:rPr>
          <w:u w:val="thick" w:color="A2BD30" w:themeColor="accent2"/>
        </w:rPr>
      </w:pPr>
    </w:p>
    <w:p w14:paraId="707D5C62" w14:textId="77777777" w:rsidR="002E30DE" w:rsidRDefault="002E30DE" w:rsidP="002E30DE">
      <w:pPr>
        <w:pStyle w:val="Heading1"/>
        <w:rPr>
          <w:u w:val="thick" w:color="A2BD30" w:themeColor="accent2"/>
        </w:rPr>
      </w:pPr>
    </w:p>
    <w:p w14:paraId="772043C0" w14:textId="77777777" w:rsidR="002E30DE" w:rsidRDefault="002E30DE" w:rsidP="002E30DE">
      <w:pPr>
        <w:pStyle w:val="Heading1"/>
        <w:rPr>
          <w:u w:val="thick" w:color="A2BD30" w:themeColor="accent2"/>
        </w:rPr>
      </w:pPr>
    </w:p>
    <w:p w14:paraId="1CCF2F47" w14:textId="67C1211D" w:rsidR="0073460C" w:rsidRPr="002E30DE" w:rsidRDefault="00B3009B" w:rsidP="002E30DE">
      <w:pPr>
        <w:pStyle w:val="Heading1"/>
        <w:rPr>
          <w:u w:val="thick" w:color="A2BD30" w:themeColor="accent2"/>
        </w:rPr>
      </w:pPr>
      <w:bookmarkStart w:id="37" w:name="_Toc238115217"/>
      <w:r w:rsidRPr="002E30DE">
        <w:rPr>
          <w:u w:val="thick" w:color="A2BD30" w:themeColor="accent2"/>
        </w:rPr>
        <w:t>Kapitālieguldījumi</w:t>
      </w:r>
      <w:bookmarkEnd w:id="37"/>
    </w:p>
    <w:p w14:paraId="49E109A0" w14:textId="673B0C0D" w:rsidR="002E30DE" w:rsidRDefault="002E30DE">
      <w:r>
        <w:br w:type="page"/>
      </w:r>
    </w:p>
    <w:p w14:paraId="4DF3F673" w14:textId="4A713674" w:rsidR="0073460C" w:rsidRDefault="00E30A54" w:rsidP="0073460C">
      <w:pPr>
        <w:jc w:val="both"/>
      </w:pPr>
      <w:r w:rsidRPr="00E30A54">
        <w:lastRenderedPageBreak/>
        <w:t>Elektrotīkla pārbūve un atjaunošana ir viens no ST licences pienākumiem. ST uzdevums ir nodrošināt vienmērīgu elektrosistēmas atjaunošanu, lai ilgtermiņā būtiski nemainās sistēmas elementu vidējais vecums, atjaunojamā elektrotīkla apjoms un nepieaug remontu izmaksas</w:t>
      </w:r>
      <w:r w:rsidR="008159EC" w:rsidRPr="00F6262B">
        <w:t>.</w:t>
      </w:r>
    </w:p>
    <w:p w14:paraId="3460179E" w14:textId="77777777" w:rsidR="00C23D75" w:rsidRPr="00F6262B" w:rsidRDefault="00C23D75" w:rsidP="0073460C">
      <w:pPr>
        <w:jc w:val="both"/>
      </w:pPr>
    </w:p>
    <w:p w14:paraId="6331A9B2" w14:textId="12755C75" w:rsidR="008159EC" w:rsidRPr="00F6262B" w:rsidRDefault="008159EC" w:rsidP="002E30DE">
      <w:pPr>
        <w:pStyle w:val="Heading2"/>
      </w:pPr>
      <w:bookmarkStart w:id="38" w:name="_Toc238115218"/>
      <w:r w:rsidRPr="00F6262B">
        <w:t xml:space="preserve">Kapitālieguldījumu nepieciešamības </w:t>
      </w:r>
      <w:proofErr w:type="spellStart"/>
      <w:r w:rsidRPr="00F6262B">
        <w:t>izvērtējums</w:t>
      </w:r>
      <w:proofErr w:type="spellEnd"/>
      <w:r w:rsidRPr="00F6262B">
        <w:t xml:space="preserve"> un prioritāšu izvēles process</w:t>
      </w:r>
      <w:bookmarkEnd w:id="38"/>
      <w:r w:rsidRPr="00F6262B">
        <w:t xml:space="preserve"> </w:t>
      </w:r>
    </w:p>
    <w:p w14:paraId="68F86210" w14:textId="77777777" w:rsidR="007B4680" w:rsidRDefault="007B4680" w:rsidP="007B4680">
      <w:pPr>
        <w:jc w:val="both"/>
      </w:pPr>
      <w:r>
        <w:t xml:space="preserve">ST prioritāri īsteno kapitālieguldījumu projektus, kuriem ir lielāka </w:t>
      </w:r>
      <w:proofErr w:type="spellStart"/>
      <w:r>
        <w:t>atdeve</w:t>
      </w:r>
      <w:proofErr w:type="spellEnd"/>
      <w:r>
        <w:t xml:space="preserve"> (drošums, defektu apjoma samazinājums) no katra ieguldītā eiro, kā arī tos, kuru realizācija nepieciešama, lai izpildītu licences un normatīvu prasības (sprieguma kvalitāte, drošība). </w:t>
      </w:r>
    </w:p>
    <w:p w14:paraId="1BD6F4A1" w14:textId="77777777" w:rsidR="007B4680" w:rsidRDefault="007B4680" w:rsidP="007B4680">
      <w:pPr>
        <w:jc w:val="both"/>
      </w:pPr>
      <w:r>
        <w:t xml:space="preserve">Objektu atlase virzīšanai uz kapitālieguldījumiem notiek, ņemot vērā elektrotīkla tehnisko stāvokli, kur dati tiek iegūti no regulāras defektu noteikšanas rezultātiem, kā arī ņemot vērā elektroapgādes kvalitātes un drošuma parametrus. </w:t>
      </w:r>
    </w:p>
    <w:p w14:paraId="7B81B9C8" w14:textId="20737EC9" w:rsidR="008159EC" w:rsidRPr="00F6262B" w:rsidRDefault="007B4680" w:rsidP="007B4680">
      <w:pPr>
        <w:jc w:val="both"/>
      </w:pPr>
      <w:r>
        <w:t>Visi elektrotīkla kapitālieguldījumu projekti tiek iekļauti vienotā projektu prioritāšu rangā, kur tiek iekļauta šāda informācija</w:t>
      </w:r>
      <w:r w:rsidR="008159EC" w:rsidRPr="00F6262B">
        <w:t xml:space="preserve">:  </w:t>
      </w:r>
    </w:p>
    <w:p w14:paraId="25553196" w14:textId="1F3ADF27" w:rsidR="00FF2D4A" w:rsidRDefault="008159EC" w:rsidP="000E5DBA">
      <w:pPr>
        <w:tabs>
          <w:tab w:val="left" w:pos="709"/>
        </w:tabs>
        <w:ind w:left="709" w:hanging="283"/>
        <w:jc w:val="both"/>
      </w:pPr>
      <w:r w:rsidRPr="00F6262B">
        <w:t>•</w:t>
      </w:r>
      <w:r w:rsidRPr="00F6262B">
        <w:tab/>
      </w:r>
      <w:r w:rsidR="00FF2D4A">
        <w:t>defektu noteikšanas laikā konstatētais iekārtu tehniskais stāvoklis, kas ir pamata rādītājs</w:t>
      </w:r>
      <w:r w:rsidR="000E5DBA">
        <w:t xml:space="preserve"> </w:t>
      </w:r>
      <w:r w:rsidR="00FF2D4A">
        <w:t xml:space="preserve">elektrotīkla pārbūves projektu izvēlei; </w:t>
      </w:r>
    </w:p>
    <w:p w14:paraId="505C08E7" w14:textId="77777777" w:rsidR="00FF2D4A" w:rsidRDefault="00FF2D4A" w:rsidP="000E5DBA">
      <w:pPr>
        <w:tabs>
          <w:tab w:val="left" w:pos="709"/>
        </w:tabs>
        <w:ind w:left="709" w:hanging="283"/>
        <w:jc w:val="both"/>
      </w:pPr>
      <w:r>
        <w:t>•</w:t>
      </w:r>
      <w:r>
        <w:tab/>
        <w:t xml:space="preserve">ietekme uz elektroapgādes drošuma rādītājiem, kas ir pamata rādītāji elektrotīkla drošuma uzlabošanas projektos; </w:t>
      </w:r>
    </w:p>
    <w:p w14:paraId="75CE75B5" w14:textId="77777777" w:rsidR="00FF2D4A" w:rsidRDefault="00FF2D4A" w:rsidP="000E5DBA">
      <w:pPr>
        <w:tabs>
          <w:tab w:val="left" w:pos="709"/>
        </w:tabs>
        <w:ind w:left="709" w:hanging="283"/>
        <w:jc w:val="both"/>
      </w:pPr>
      <w:r>
        <w:t>•</w:t>
      </w:r>
      <w:r>
        <w:tab/>
        <w:t xml:space="preserve">iekārtu vecums, kas ir papildu faktors, lai novērtētu defektu un bojājumu iespējamību;  </w:t>
      </w:r>
    </w:p>
    <w:p w14:paraId="0C86A142" w14:textId="77777777" w:rsidR="00FF2D4A" w:rsidRDefault="00FF2D4A" w:rsidP="000E5DBA">
      <w:pPr>
        <w:tabs>
          <w:tab w:val="left" w:pos="709"/>
        </w:tabs>
        <w:ind w:left="709" w:hanging="283"/>
        <w:jc w:val="both"/>
      </w:pPr>
      <w:r>
        <w:t>•</w:t>
      </w:r>
      <w:r>
        <w:tab/>
        <w:t xml:space="preserve">vide, kādā atrodas elektrotīkls, pieslēgto un ietekmēto klientu skaits un patēriņš, lai novērtētu iespējamos komerciālos zaudējumus; </w:t>
      </w:r>
    </w:p>
    <w:p w14:paraId="6B939C61" w14:textId="23E5283C" w:rsidR="008159EC" w:rsidRPr="00F6262B" w:rsidRDefault="00FF2D4A" w:rsidP="000E5DBA">
      <w:pPr>
        <w:tabs>
          <w:tab w:val="left" w:pos="709"/>
        </w:tabs>
        <w:ind w:left="709" w:hanging="283"/>
        <w:jc w:val="both"/>
      </w:pPr>
      <w:r>
        <w:t>•</w:t>
      </w:r>
      <w:r>
        <w:tab/>
        <w:t>plānotā risinājuma izmaksas un esošo iekārtu atlikušās vērtības, kas ir būtisks faktors projekta prioritātes noteikšanā</w:t>
      </w:r>
      <w:r w:rsidR="008159EC" w:rsidRPr="00F6262B">
        <w:t xml:space="preserve">. </w:t>
      </w:r>
    </w:p>
    <w:p w14:paraId="18E3173F" w14:textId="591B1EBA" w:rsidR="008159EC" w:rsidRPr="00F6262B" w:rsidRDefault="00EF1C39" w:rsidP="008159EC">
      <w:pPr>
        <w:jc w:val="both"/>
      </w:pPr>
      <w:r w:rsidRPr="00EF1C39">
        <w:t>Projekta prioritāte tiek noteikta, ņemot vērā ieguvumus un uzlabojumus (drošums, kvalitāte, drošība), kurus var iegūt ieguldot 1 eiro</w:t>
      </w:r>
      <w:r w:rsidR="008159EC" w:rsidRPr="00F6262B">
        <w:t xml:space="preserve">. </w:t>
      </w:r>
    </w:p>
    <w:p w14:paraId="5AFF95D7" w14:textId="77777777" w:rsidR="008159EC" w:rsidRPr="00F6262B" w:rsidRDefault="008159EC" w:rsidP="008159EC">
      <w:pPr>
        <w:jc w:val="both"/>
      </w:pPr>
      <w:r w:rsidRPr="00F6262B">
        <w:t xml:space="preserve"> </w:t>
      </w:r>
    </w:p>
    <w:p w14:paraId="7B5E4D17" w14:textId="3585CE8C" w:rsidR="008159EC" w:rsidRPr="00F6262B" w:rsidRDefault="008159EC" w:rsidP="00B3009B">
      <w:pPr>
        <w:pStyle w:val="Heading2"/>
      </w:pPr>
      <w:bookmarkStart w:id="39" w:name="_Toc238115219"/>
      <w:r w:rsidRPr="00F6262B">
        <w:t>K</w:t>
      </w:r>
      <w:r w:rsidR="009D7AD1" w:rsidRPr="00F6262B">
        <w:t>apitālieguldījumu programmas</w:t>
      </w:r>
      <w:bookmarkEnd w:id="39"/>
      <w:r w:rsidRPr="00F6262B">
        <w:t xml:space="preserve"> </w:t>
      </w:r>
    </w:p>
    <w:p w14:paraId="4DC61752" w14:textId="5C3239F2" w:rsidR="008159EC" w:rsidRPr="00F6262B" w:rsidRDefault="008159EC" w:rsidP="00B3009B">
      <w:pPr>
        <w:pStyle w:val="Heading3"/>
      </w:pPr>
      <w:r w:rsidRPr="00F6262B">
        <w:t xml:space="preserve">110 </w:t>
      </w:r>
      <w:proofErr w:type="spellStart"/>
      <w:r w:rsidRPr="00F6262B">
        <w:t>kV</w:t>
      </w:r>
      <w:proofErr w:type="spellEnd"/>
      <w:r w:rsidRPr="00F6262B">
        <w:t xml:space="preserve"> apakšstaciju pārbūve/izbūve </w:t>
      </w:r>
    </w:p>
    <w:p w14:paraId="2BA552F5" w14:textId="2EEA3D3C" w:rsidR="00D9059D" w:rsidRDefault="00D9059D" w:rsidP="00D9059D">
      <w:pPr>
        <w:jc w:val="both"/>
      </w:pPr>
      <w:r>
        <w:t xml:space="preserve">Programmas mērķis ir uzturēt drošā stāvoklī vienu no būtiskākajiem sistēmas elementiem – </w:t>
      </w:r>
      <w:proofErr w:type="spellStart"/>
      <w:r>
        <w:t>vidsprieguma</w:t>
      </w:r>
      <w:proofErr w:type="spellEnd"/>
      <w:r>
        <w:t xml:space="preserve"> </w:t>
      </w:r>
      <w:proofErr w:type="spellStart"/>
      <w:r>
        <w:t>sadalieta</w:t>
      </w:r>
      <w:r w:rsidR="00CD041A">
        <w:t>i</w:t>
      </w:r>
      <w:r>
        <w:t>ses</w:t>
      </w:r>
      <w:proofErr w:type="spellEnd"/>
      <w:r>
        <w:t xml:space="preserve"> (</w:t>
      </w:r>
      <w:proofErr w:type="spellStart"/>
      <w:r>
        <w:t>slēgiekārtas</w:t>
      </w:r>
      <w:proofErr w:type="spellEnd"/>
      <w:r>
        <w:t xml:space="preserve">) 110 </w:t>
      </w:r>
      <w:proofErr w:type="spellStart"/>
      <w:r>
        <w:t>kV</w:t>
      </w:r>
      <w:proofErr w:type="spellEnd"/>
      <w:r>
        <w:t xml:space="preserve"> apakšstacijās. Programmas ietvaros notiek </w:t>
      </w:r>
      <w:proofErr w:type="spellStart"/>
      <w:r>
        <w:t>brīvgaisa</w:t>
      </w:r>
      <w:proofErr w:type="spellEnd"/>
      <w:r>
        <w:t xml:space="preserve"> veida 6-20 </w:t>
      </w:r>
      <w:proofErr w:type="spellStart"/>
      <w:r>
        <w:t>kV</w:t>
      </w:r>
      <w:proofErr w:type="spellEnd"/>
      <w:r>
        <w:t xml:space="preserve"> </w:t>
      </w:r>
      <w:proofErr w:type="spellStart"/>
      <w:r>
        <w:t>sadalietaišu</w:t>
      </w:r>
      <w:proofErr w:type="spellEnd"/>
      <w:r>
        <w:t xml:space="preserve"> pārbūve slēgtā izpildījumā, </w:t>
      </w:r>
      <w:proofErr w:type="spellStart"/>
      <w:r>
        <w:t>brīvgaisa</w:t>
      </w:r>
      <w:proofErr w:type="spellEnd"/>
      <w:r>
        <w:t xml:space="preserve"> </w:t>
      </w:r>
      <w:proofErr w:type="spellStart"/>
      <w:r>
        <w:t>slēgiekārtu</w:t>
      </w:r>
      <w:proofErr w:type="spellEnd"/>
      <w:r>
        <w:t xml:space="preserve"> nomaiņa pret iekštelpu izpildījuma </w:t>
      </w:r>
      <w:proofErr w:type="spellStart"/>
      <w:r>
        <w:t>slēgiekārtām</w:t>
      </w:r>
      <w:proofErr w:type="spellEnd"/>
      <w:r>
        <w:t xml:space="preserve">. Ik gadu tiek pārbūvētas 2-3 apakšstaciju 6-20 </w:t>
      </w:r>
      <w:proofErr w:type="spellStart"/>
      <w:r>
        <w:t>kV</w:t>
      </w:r>
      <w:proofErr w:type="spellEnd"/>
      <w:r>
        <w:t xml:space="preserve"> </w:t>
      </w:r>
      <w:proofErr w:type="spellStart"/>
      <w:r>
        <w:t>slēgiekārtas</w:t>
      </w:r>
      <w:proofErr w:type="spellEnd"/>
      <w:r>
        <w:t xml:space="preserve">, prioritāri to veicot tehniski nolietotākās apakšstacijās, lai </w:t>
      </w:r>
      <w:proofErr w:type="spellStart"/>
      <w:r>
        <w:t>proaktīvi</w:t>
      </w:r>
      <w:proofErr w:type="spellEnd"/>
      <w:r>
        <w:t xml:space="preserve"> novērstu </w:t>
      </w:r>
      <w:proofErr w:type="spellStart"/>
      <w:r>
        <w:t>atslēgumus</w:t>
      </w:r>
      <w:proofErr w:type="spellEnd"/>
      <w:r>
        <w:t>.</w:t>
      </w:r>
    </w:p>
    <w:p w14:paraId="006C426C" w14:textId="77777777" w:rsidR="00D9059D" w:rsidRDefault="00D9059D" w:rsidP="00D9059D">
      <w:pPr>
        <w:jc w:val="both"/>
      </w:pPr>
      <w:r>
        <w:t xml:space="preserve">Papildus tiek veikta novecojušo un mūsdienu aizsardzības prasībām neatbilstošu releju aizsardzības iekārtu nomaiņa esošās </w:t>
      </w:r>
      <w:proofErr w:type="spellStart"/>
      <w:r>
        <w:t>slēgiekārtās</w:t>
      </w:r>
      <w:proofErr w:type="spellEnd"/>
      <w:r>
        <w:t xml:space="preserve">, lai tās atbilstu mūsdienu prasībām un to programmatūra būtu droša un atjaunināta. Gada laikā tiek atjauninātas iekārtas 5 apakšstacijās, prioritāri tajās, kur bojājumi varētu būt lielākā skaitā dēļ saistībā ar releju sliktā tehnisko stāvokli un tas ietekmētu lielu skaitu klientu. </w:t>
      </w:r>
    </w:p>
    <w:p w14:paraId="543CCC4D" w14:textId="77777777" w:rsidR="00D9059D" w:rsidRDefault="00D9059D" w:rsidP="00D9059D">
      <w:pPr>
        <w:jc w:val="both"/>
      </w:pPr>
      <w:r>
        <w:t xml:space="preserve">Ņemot vērā pazemes kabeļu pieaugumu </w:t>
      </w:r>
      <w:proofErr w:type="spellStart"/>
      <w:r>
        <w:t>vidsprieguma</w:t>
      </w:r>
      <w:proofErr w:type="spellEnd"/>
      <w:r>
        <w:t xml:space="preserve"> elektrotīklā, tiek veikta </w:t>
      </w:r>
      <w:proofErr w:type="spellStart"/>
      <w:r>
        <w:t>dzēšspoļu</w:t>
      </w:r>
      <w:proofErr w:type="spellEnd"/>
      <w:r>
        <w:t xml:space="preserve"> izbūve un nomaiņa pret lielākām, lai kompensētu zemesslēguma strāvu un tā atbilstu LEK 136 standartam. Pārbūves tiek veiktas gan vienlaicīgi, gan neatkarīgi no pārvades sistēmas operatora, jo iekārtu tehniskie stāvokļi ir atšķirīgi.</w:t>
      </w:r>
    </w:p>
    <w:p w14:paraId="1312B866" w14:textId="3B76801D" w:rsidR="00032AE0" w:rsidRPr="00A11ABE" w:rsidRDefault="00D9059D" w:rsidP="00D9059D">
      <w:pPr>
        <w:jc w:val="both"/>
      </w:pPr>
      <w:r>
        <w:t>Kopējais programmas izpildei nepieciešamais finansējums ir 65,6 milj. EUR</w:t>
      </w:r>
      <w:r w:rsidR="00032AE0">
        <w:t>.</w:t>
      </w:r>
    </w:p>
    <w:p w14:paraId="14026FC3" w14:textId="77777777" w:rsidR="000A4CD9" w:rsidRPr="00A11ABE" w:rsidRDefault="000A4CD9" w:rsidP="008159EC">
      <w:pPr>
        <w:jc w:val="both"/>
      </w:pPr>
    </w:p>
    <w:p w14:paraId="104B5E21" w14:textId="1EDD6B68" w:rsidR="008159EC" w:rsidRPr="00F05D66" w:rsidRDefault="008159EC" w:rsidP="00B3009B">
      <w:pPr>
        <w:pStyle w:val="Heading3"/>
      </w:pPr>
      <w:r w:rsidRPr="00F05D66">
        <w:lastRenderedPageBreak/>
        <w:t xml:space="preserve">Elektrolīniju pārbūve/atjaunošana </w:t>
      </w:r>
    </w:p>
    <w:p w14:paraId="243E8361" w14:textId="77777777" w:rsidR="009120B0" w:rsidRDefault="009120B0" w:rsidP="009120B0">
      <w:pPr>
        <w:jc w:val="both"/>
      </w:pPr>
      <w:r>
        <w:t xml:space="preserve">Finansiāli ietilpīgākā kapitālieguldījumu programma, kuras mērķis ir nodrošināt vienmērīgu nolietotā un nedrošā elektrotīkla pārbūvi un atjaunošanu, ik gadu atjaunojot vidēji 1 400-1 800 km elektrolīniju jeb 1,5-2% elektrotīkla kopgaruma, vienlaikus pārskatot un optimizējot elektrotīkla shēmu. Šāds atjaunošanas cikliskums pamatots ar elektrotīkla tehnisko kalpošanas ilgumu. Jaunizbūvētā elektrotīkla tehnisko izpildījumu nosaka teritorija un attīstības perspektīva. Nepastāv alternatīvas, lai būtiski atliktu elektrolīniju atjaunošanas darbus, jo tādā gadījumā samazinātos elektroapgādes drošums un tiktu radīts apdraudējums apkārtējai videi un sabiedrībai. </w:t>
      </w:r>
    </w:p>
    <w:p w14:paraId="41505016" w14:textId="0D42F7E8" w:rsidR="00032AE0" w:rsidRPr="00A11ABE" w:rsidRDefault="009120B0" w:rsidP="009120B0">
      <w:pPr>
        <w:jc w:val="both"/>
      </w:pPr>
      <w:r>
        <w:t>Kopējais programmas realizācijai ieplānotais finansējums ir 618,1 milj. EUR, bet vienmērīgai elektrotīkla pārbūvei un atjaunošanai ir nepieciešami 700-900 milj. EUR. Daļa nepietiekošā finansējuma ir sprieguma kvalitātes uzlabošanas un zemsprieguma elektrotīkla pārbūves izolētā izpildījumā programmās</w:t>
      </w:r>
      <w:r w:rsidR="00741BF4">
        <w:t>.</w:t>
      </w:r>
    </w:p>
    <w:p w14:paraId="05AAD2EE" w14:textId="77777777" w:rsidR="000A4CD9" w:rsidRPr="00A11ABE" w:rsidRDefault="000A4CD9" w:rsidP="008159EC">
      <w:pPr>
        <w:jc w:val="both"/>
      </w:pPr>
    </w:p>
    <w:p w14:paraId="73697377" w14:textId="464BD3BC" w:rsidR="008159EC" w:rsidRPr="00F05D66" w:rsidRDefault="008159EC" w:rsidP="00B3009B">
      <w:pPr>
        <w:pStyle w:val="Heading3"/>
      </w:pPr>
      <w:r w:rsidRPr="00F05D66">
        <w:t xml:space="preserve">Sprieguma kvalitātes uzlabošana </w:t>
      </w:r>
    </w:p>
    <w:p w14:paraId="6051FAE5" w14:textId="77777777" w:rsidR="009120B0" w:rsidRDefault="009120B0" w:rsidP="009120B0">
      <w:pPr>
        <w:jc w:val="both"/>
      </w:pPr>
      <w:r>
        <w:t xml:space="preserve">Programmas mērķis ir nodrošināt sprieguma kvalitātes atbilstību obligāti piemērojamā kvalitātes standarta prasībām. Konstatējot sprieguma kvalitātes neatbilstību, sprieguma kvalitātes uzlabošana nodrošināta, pārbūvējot elektrotīklu, kā arī tiek izmantoti iespējamie pagaidu tehniskie risinājumi. ST pienākums ir nodrošināt obligāti piemērojamā sprieguma kvalitātes standarta prasībām atbilstošu sprieguma kvalitāti visos </w:t>
      </w:r>
      <w:proofErr w:type="spellStart"/>
      <w:r>
        <w:t>pieslēgumos</w:t>
      </w:r>
      <w:proofErr w:type="spellEnd"/>
      <w:r>
        <w:t>. Sprieguma kvalitātes sakārtošana ir laikietilpīgs un kapitāla ietilpīgs process, tāpēc mērķis ir veikt tīkla pārbūvi, lai konstatētās neatbilstības novērstu 2-3 gadu laikā. Programmas īstenošana nav atliekama, lai gan ST ir nerentabla. Tās īstenošanu pamato obligāti piemērojamo prasību nodrošināšana. Programmas ietvaros paredzēta arī sprieguma regulēšanas elektroiekārtu uzstādīšana kā alternatīva tīkla pārbūvei.</w:t>
      </w:r>
    </w:p>
    <w:p w14:paraId="1B0013FE" w14:textId="44131036" w:rsidR="003E5E54" w:rsidRPr="00A11ABE" w:rsidRDefault="009120B0" w:rsidP="009120B0">
      <w:pPr>
        <w:jc w:val="both"/>
      </w:pPr>
      <w:r>
        <w:t>Kopējais programmas izpildei nepieciešamais finansējums ir 23,8 milj. EUR</w:t>
      </w:r>
      <w:r w:rsidR="003E5E54">
        <w:t>.</w:t>
      </w:r>
    </w:p>
    <w:p w14:paraId="2DD480C5" w14:textId="77777777" w:rsidR="00330889" w:rsidRDefault="00330889" w:rsidP="008159EC">
      <w:pPr>
        <w:jc w:val="both"/>
        <w:rPr>
          <w:b/>
          <w:bCs/>
        </w:rPr>
      </w:pPr>
    </w:p>
    <w:p w14:paraId="62A741F0" w14:textId="40C056F3" w:rsidR="00F61F92" w:rsidRPr="00A11ABE" w:rsidRDefault="00F61F92" w:rsidP="00B3009B">
      <w:pPr>
        <w:pStyle w:val="Heading3"/>
      </w:pPr>
      <w:r w:rsidRPr="00A11ABE">
        <w:t xml:space="preserve">Zemsprieguma elektrotīkla </w:t>
      </w:r>
      <w:r w:rsidR="00A67343">
        <w:t>pārbūve izolētā izpildījumā</w:t>
      </w:r>
    </w:p>
    <w:p w14:paraId="454765A7" w14:textId="77777777" w:rsidR="00150032" w:rsidRDefault="00150032" w:rsidP="00150032">
      <w:pPr>
        <w:jc w:val="both"/>
      </w:pPr>
      <w:r>
        <w:t xml:space="preserve">Programmas mērķis ir samazināt bojājumu skaitu un nodrošināt elektroapgādes nepārtrauktību. Zemsprieguma </w:t>
      </w:r>
      <w:proofErr w:type="spellStart"/>
      <w:r>
        <w:t>kailvados</w:t>
      </w:r>
      <w:proofErr w:type="spellEnd"/>
      <w:r>
        <w:t xml:space="preserve"> tiek fiksēts 10 reizes lielāks bojājumu skaits nekā citos elektrotīkla elementos – šī elektrotīkla pārbūve izolētā izpildījumā (</w:t>
      </w:r>
      <w:proofErr w:type="spellStart"/>
      <w:r>
        <w:t>piekarkabelis</w:t>
      </w:r>
      <w:proofErr w:type="spellEnd"/>
      <w:r>
        <w:t xml:space="preserve"> esošos balstos, jaunos balstos vai kabeļa izpildījums) ļāvusi būtiski samazināt bojājumu skaitu. Mērķis ir līdz 2030. gada beigām pārbūvēt izolētā izpildījumā visu zemsprieguma elektrotīklu, lielākoties to veicot ar </w:t>
      </w:r>
      <w:proofErr w:type="spellStart"/>
      <w:r>
        <w:t>piekarkabeļa</w:t>
      </w:r>
      <w:proofErr w:type="spellEnd"/>
      <w:r>
        <w:t xml:space="preserve"> izbūvi esošos balstos. Posmos, kur balsti būs nolietoti vai pilsētvidē, ir paredzēta elektrolīnijas pārbūve </w:t>
      </w:r>
      <w:proofErr w:type="spellStart"/>
      <w:r>
        <w:t>piekarkabeļa</w:t>
      </w:r>
      <w:proofErr w:type="spellEnd"/>
      <w:r>
        <w:t xml:space="preserve"> izpildījumā jaunos balstos vai pazemes kabeļa izpildījumā.</w:t>
      </w:r>
    </w:p>
    <w:p w14:paraId="6224FDBA" w14:textId="5F1381D8" w:rsidR="004153B7" w:rsidRDefault="00150032" w:rsidP="00150032">
      <w:pPr>
        <w:jc w:val="both"/>
      </w:pPr>
      <w:r>
        <w:t>2027. gada sākumā neizolētā izpildījumā būs ap 5 500 km zemsprieguma elektrolīniju un to pārbūvei izolētā izpildījumā līdz 2030. gadam ir nepieciešami 90 milj. EUR</w:t>
      </w:r>
      <w:r w:rsidR="004153B7">
        <w:t>.</w:t>
      </w:r>
    </w:p>
    <w:p w14:paraId="662C8340" w14:textId="77777777" w:rsidR="000A4CD9" w:rsidRDefault="000A4CD9" w:rsidP="008159EC">
      <w:pPr>
        <w:jc w:val="both"/>
        <w:rPr>
          <w:b/>
          <w:bCs/>
        </w:rPr>
      </w:pPr>
    </w:p>
    <w:p w14:paraId="32E57CFD" w14:textId="41293D96" w:rsidR="0063404D" w:rsidRPr="00B56C41" w:rsidRDefault="00B12EB6" w:rsidP="00B3009B">
      <w:pPr>
        <w:pStyle w:val="Heading3"/>
      </w:pPr>
      <w:r w:rsidRPr="00B56C41">
        <w:t xml:space="preserve">Jaunie </w:t>
      </w:r>
      <w:proofErr w:type="spellStart"/>
      <w:r w:rsidRPr="00B56C41">
        <w:t>pieslēgumi</w:t>
      </w:r>
      <w:proofErr w:type="spellEnd"/>
      <w:r w:rsidRPr="00B56C41">
        <w:t xml:space="preserve"> un jaudas izmaiņas</w:t>
      </w:r>
    </w:p>
    <w:p w14:paraId="608F76B4" w14:textId="77777777" w:rsidR="00150032" w:rsidRDefault="00150032" w:rsidP="00150032">
      <w:pPr>
        <w:jc w:val="both"/>
      </w:pPr>
      <w:r>
        <w:t xml:space="preserve">Programmas ietvaros tiek līdzfinansēta elektrotīkla izbūve, lai nodrošinātu jaunus </w:t>
      </w:r>
      <w:proofErr w:type="spellStart"/>
      <w:r>
        <w:t>pieslēgumus</w:t>
      </w:r>
      <w:proofErr w:type="spellEnd"/>
      <w:r>
        <w:t xml:space="preserve"> un veiktu nepieciešamos elektrotīkla pārbūves darbus slodzes izmaiņu pieteikumos. Nepieciešamās procedūras, pienākumus un finansējuma sadalījumu nosaka SPRK noteikumi "Sistēmas </w:t>
      </w:r>
      <w:proofErr w:type="spellStart"/>
      <w:r>
        <w:t>pieslēguma</w:t>
      </w:r>
      <w:proofErr w:type="spellEnd"/>
      <w:r>
        <w:t xml:space="preserve"> noteikumi elektroenerģijas sadales sistēmai". Gada laikā tiek izbūvēts vai pārbūvēts elektrotīkls 3 000-5 000 pieteikumu realizācijai, attiecīgi nepieciešamais finansējums var būtiski mainīties.</w:t>
      </w:r>
    </w:p>
    <w:p w14:paraId="293CE36C" w14:textId="7AC9C9A7" w:rsidR="003E5E54" w:rsidRPr="00A11ABE" w:rsidRDefault="00150032" w:rsidP="00150032">
      <w:pPr>
        <w:jc w:val="both"/>
      </w:pPr>
      <w:r>
        <w:t>Kopējais programmas izpildei nepieciešamais finansējums ir 425 milj. EUR</w:t>
      </w:r>
      <w:r w:rsidR="003E5E54">
        <w:t>.</w:t>
      </w:r>
    </w:p>
    <w:p w14:paraId="1A7062FA" w14:textId="77777777" w:rsidR="000A4CD9" w:rsidRDefault="000A4CD9" w:rsidP="008159EC">
      <w:pPr>
        <w:jc w:val="both"/>
        <w:rPr>
          <w:b/>
          <w:bCs/>
        </w:rPr>
      </w:pPr>
    </w:p>
    <w:p w14:paraId="4E6CBFF9" w14:textId="32A14973" w:rsidR="008159EC" w:rsidRPr="0063404D" w:rsidRDefault="008159EC" w:rsidP="00B3009B">
      <w:pPr>
        <w:pStyle w:val="Heading3"/>
      </w:pPr>
      <w:r w:rsidRPr="0063404D">
        <w:t>Vied</w:t>
      </w:r>
      <w:r w:rsidR="003E5E54">
        <w:t>ā tīkla attīstība</w:t>
      </w:r>
    </w:p>
    <w:p w14:paraId="1511F12F" w14:textId="77777777" w:rsidR="002078BD" w:rsidRDefault="002078BD" w:rsidP="002078BD">
      <w:pPr>
        <w:jc w:val="both"/>
      </w:pPr>
      <w:r>
        <w:t xml:space="preserve">ST kopš 2014. gada ir mērķtiecīgi īstenojusi un veikusi skaitītāju parka </w:t>
      </w:r>
      <w:proofErr w:type="spellStart"/>
      <w:r>
        <w:t>viedināšanu</w:t>
      </w:r>
      <w:proofErr w:type="spellEnd"/>
      <w:r>
        <w:t xml:space="preserve"> jeb viedo skaitītāju ieviešanas projektu, kas noslēdzās 2022. gadā. Ņemot vērā, ka atkārtota verificēšana elektroniskā veida skaitītāju gadījumā ir jāveic reizi 12 gados, tad jau 2026. gadā būtu uzsākama programmas ietvaros uzstādīto </w:t>
      </w:r>
      <w:r>
        <w:lastRenderedPageBreak/>
        <w:t>viedo skaitītāju atkārtotā verificēšana un to nomaiņa nepieciešamības gadījumā. 2024. gadā ir sagatavots nepieciešamais ārējais regulējums, lai ST varētu īstenot viedo skaitītāju statistisko verificēšanu, tādējādi pagarinot to derīguma termiņu. Programmas mērķis ir nodrošināt viedo skaitītāju atkārotu verificēšanu un nomaiņu tikai gadījumos, ja to darbība neatbilst normatīvajam regulējumam, tādējādi būtiski samazinot nepieciešamos kapitālieguldījumus. Savukārt 2033. gadā jau pirmajiem uzstādītajiem viedajiem skaitītājiem būs apritējuši 18 gadi, kas ir pietiekami ilgs laiks elektroniskām iekārtām, un būs jāplāno jau vienmērīga visu skaitītāju nomaiņa.</w:t>
      </w:r>
    </w:p>
    <w:p w14:paraId="65FD6BF2" w14:textId="6C5E4BA0" w:rsidR="003E5E54" w:rsidRPr="00A11ABE" w:rsidRDefault="002078BD" w:rsidP="002078BD">
      <w:pPr>
        <w:jc w:val="both"/>
      </w:pPr>
      <w:r>
        <w:t>Kopējais programmas izpildei nepieciešamais finansējums ir 76,7 milj. EUR</w:t>
      </w:r>
      <w:r w:rsidR="003E5E54">
        <w:t>.</w:t>
      </w:r>
    </w:p>
    <w:p w14:paraId="49D64A3E" w14:textId="77777777" w:rsidR="000A4CD9" w:rsidRPr="0063404D" w:rsidRDefault="000A4CD9" w:rsidP="008159EC">
      <w:pPr>
        <w:jc w:val="both"/>
      </w:pPr>
    </w:p>
    <w:p w14:paraId="251571E4" w14:textId="0C5A3480" w:rsidR="008159EC" w:rsidRPr="0063404D" w:rsidRDefault="008159EC" w:rsidP="00B3009B">
      <w:pPr>
        <w:pStyle w:val="Heading3"/>
      </w:pPr>
      <w:r w:rsidRPr="0063404D">
        <w:t>Nekustamā īpašuma rekonstrukcija</w:t>
      </w:r>
    </w:p>
    <w:p w14:paraId="0F9756B7" w14:textId="77777777" w:rsidR="00BF2621" w:rsidRDefault="00BF2621" w:rsidP="00BF2621">
      <w:pPr>
        <w:jc w:val="both"/>
      </w:pPr>
      <w:r>
        <w:t xml:space="preserve">Programmas mērķis ir ST atbalsta bāzu uzturēšana atbilstoši Latvijas būvnormatīviem un to energoefektivitātes paaugstināšana, samazinot energoresursu patēriņu. Izstrādāts ilgtermiņa ieguldījumu plāns nekustamo īpašumu uzturēšanai, paredzot energoefektivitātes paaugstināšanu līdz ar energoresursu patēriņa samazināšanu. Plānots fosilā kurināmā izmantošanu aizstāt ar atjaunojamiem energoresursiem, līdz ar to samazināt radīto CO2 izmešu apjomu, t.sk. atsakoties no dabasgāzes apkures. Tāpat plāna ietvaros paredzēts optimizēt telpu un teritoriju platības atbilstoši ST vajadzībām.  </w:t>
      </w:r>
    </w:p>
    <w:p w14:paraId="67967496" w14:textId="3BE652A5" w:rsidR="003E5E54" w:rsidRPr="00A11ABE" w:rsidRDefault="00BF2621" w:rsidP="00BF2621">
      <w:pPr>
        <w:jc w:val="both"/>
      </w:pPr>
      <w:r>
        <w:t>Kopējais programmas izpildei nepieciešamais finansējums ir 21,6 milj. EUR</w:t>
      </w:r>
      <w:r w:rsidR="003E5E54">
        <w:t>.</w:t>
      </w:r>
    </w:p>
    <w:p w14:paraId="462A80A8" w14:textId="77777777" w:rsidR="003E5E54" w:rsidRPr="00703695" w:rsidRDefault="003E5E54" w:rsidP="008159EC">
      <w:pPr>
        <w:jc w:val="both"/>
      </w:pPr>
    </w:p>
    <w:p w14:paraId="55A88614" w14:textId="0DFD4535" w:rsidR="008159EC" w:rsidRPr="00B56C41" w:rsidRDefault="003E5E54" w:rsidP="00B3009B">
      <w:pPr>
        <w:pStyle w:val="Heading3"/>
      </w:pPr>
      <w:r>
        <w:t>Pamatlīdzekļu iegāde</w:t>
      </w:r>
    </w:p>
    <w:p w14:paraId="7DB648E5" w14:textId="77777777" w:rsidR="00BF2621" w:rsidRDefault="00BF2621" w:rsidP="00BF2621">
      <w:pPr>
        <w:jc w:val="both"/>
      </w:pPr>
      <w:r>
        <w:t xml:space="preserve">Programmas mērķis ir uzturēt esošo speciālās tehnikas un transporta parku. Speciālās tehnikas plānveidīgai, vienmērīgai un savlaicīgai nomaiņai ir sagatavots un apstiprināts ilgtermiņa nomaiņas plāns līdz 2033. gadam, kurš paredz gan tehnikas vienību skaita samazinājumu, gan tā modernizāciju un universālumu, lai spētu operatīvi reaģēt uz elektrotīkla bojājumiem, kā arī efektīvi realizēt plānotos elektrotīkla remontu darbus. ST pastāvīgi izvērtē dažādus tīkla uzturēšanas, būvniecības un atjaunošanas procesus, identificējot kuru procesu izmaksu pozīcijas iespējams samazināt, papildinot speciālās tehnikas parku. Tā, piemēram, apkopjot </w:t>
      </w:r>
      <w:proofErr w:type="spellStart"/>
      <w:r>
        <w:t>elektrotrases</w:t>
      </w:r>
      <w:proofErr w:type="spellEnd"/>
      <w:r>
        <w:t xml:space="preserve"> ar augsnes frēzēm, var būtiski uzlabot darbu kvalitāti, daudz retāk atgriežoties pie to pašu trašu atkārtotas tīrīšanas.</w:t>
      </w:r>
    </w:p>
    <w:p w14:paraId="0D321E36" w14:textId="55177F63" w:rsidR="003E5E54" w:rsidRPr="00A11ABE" w:rsidRDefault="00BF2621" w:rsidP="00BF2621">
      <w:pPr>
        <w:jc w:val="both"/>
      </w:pPr>
      <w:r>
        <w:t>Kopējais programmas izpildei nepieciešamais finansējums ir 64,9 milj. EUR</w:t>
      </w:r>
      <w:r w:rsidR="003E5E54">
        <w:t>.</w:t>
      </w:r>
    </w:p>
    <w:p w14:paraId="1BFD38EA" w14:textId="77777777" w:rsidR="000A4CD9" w:rsidRPr="00B56C41" w:rsidRDefault="000A4CD9" w:rsidP="008159EC">
      <w:pPr>
        <w:jc w:val="both"/>
      </w:pPr>
    </w:p>
    <w:p w14:paraId="7FB6E6F9" w14:textId="648B43E2" w:rsidR="008159EC" w:rsidRPr="00006B12" w:rsidRDefault="00B56C41" w:rsidP="00B3009B">
      <w:pPr>
        <w:pStyle w:val="Heading3"/>
      </w:pPr>
      <w:r>
        <w:t xml:space="preserve">Elektrotīkla attīstības </w:t>
      </w:r>
      <w:r w:rsidR="008159EC" w:rsidRPr="00006B12">
        <w:t xml:space="preserve">programmas </w:t>
      </w:r>
    </w:p>
    <w:p w14:paraId="7272DF2F" w14:textId="3BF889D6" w:rsidR="008159EC" w:rsidRPr="00006B12" w:rsidRDefault="00D0448F" w:rsidP="008159EC">
      <w:pPr>
        <w:jc w:val="both"/>
      </w:pPr>
      <w:r w:rsidRPr="00D0448F">
        <w:t>Elektroenerģijas sadales sistēmas elektrotīkls ir nepārtrauktā attīstības procesā, pielāgojoties lietotāju paradumiem un aktuālajām nozares prasībām. Lai īstenotu nepieciešamos risinājumus tīkla uzturēšanā, modernizācijā un jaunu tehnoloģiju ieviešanā, nepieciešami ievērojami līdzekļi. Projektu realizācija ir iespējama tikai piesaistot trešo pušu finansējumu ar nelielu ST līdzdalības nosacījumu. Šo projektu realizācija ļautu īstenot tādus nepieciešamos projektus kā</w:t>
      </w:r>
      <w:r w:rsidR="008159EC" w:rsidRPr="00006B12">
        <w:t xml:space="preserve">:  </w:t>
      </w:r>
    </w:p>
    <w:p w14:paraId="3BE91086" w14:textId="49AA0533" w:rsidR="008159EC" w:rsidRPr="00E8470A" w:rsidRDefault="008159EC" w:rsidP="008159EC">
      <w:pPr>
        <w:jc w:val="both"/>
        <w:rPr>
          <w:b/>
          <w:bCs/>
        </w:rPr>
      </w:pPr>
      <w:r w:rsidRPr="00E8470A">
        <w:rPr>
          <w:b/>
          <w:bCs/>
        </w:rPr>
        <w:t xml:space="preserve">1) Attīstīt un turpināt </w:t>
      </w:r>
      <w:proofErr w:type="spellStart"/>
      <w:r w:rsidRPr="00E8470A">
        <w:rPr>
          <w:b/>
          <w:bCs/>
        </w:rPr>
        <w:t>vidsprieguma</w:t>
      </w:r>
      <w:proofErr w:type="spellEnd"/>
      <w:r w:rsidRPr="00E8470A">
        <w:rPr>
          <w:b/>
          <w:bCs/>
        </w:rPr>
        <w:t xml:space="preserve"> elektrotīkla </w:t>
      </w:r>
      <w:r w:rsidR="00006B12">
        <w:rPr>
          <w:b/>
          <w:bCs/>
        </w:rPr>
        <w:t>kabeļu izbūvi</w:t>
      </w:r>
    </w:p>
    <w:p w14:paraId="6DE54F0D" w14:textId="77777777" w:rsidR="005B04DE" w:rsidRDefault="005B04DE" w:rsidP="005B04DE">
      <w:pPr>
        <w:jc w:val="both"/>
      </w:pPr>
      <w:r>
        <w:t xml:space="preserve">Lai nodrošinātu elektrifikācijai nepieciešamo </w:t>
      </w:r>
      <w:proofErr w:type="spellStart"/>
      <w:r>
        <w:t>pieslēgumu</w:t>
      </w:r>
      <w:proofErr w:type="spellEnd"/>
      <w:r>
        <w:t xml:space="preserve"> jaudu un drošumu, Atjaunošanas un noturības mehānisma finansējuma ietvaros tika uzsākta </w:t>
      </w:r>
      <w:proofErr w:type="spellStart"/>
      <w:r>
        <w:t>vidsprieguma</w:t>
      </w:r>
      <w:proofErr w:type="spellEnd"/>
      <w:r>
        <w:t xml:space="preserve"> kabeļu elektrolīniju izbūve uz blīvi apdzīvotām vietām. Šādu elektrolīniju izbūvi ir plānots turpināt Kohēzijas fonda ietvaros, izbūvējot kabeļu līnijas tādās apdzīvotās vietās kā Skrīveri, Jaunjelgava, </w:t>
      </w:r>
      <w:proofErr w:type="spellStart"/>
      <w:r>
        <w:t>Kadaga</w:t>
      </w:r>
      <w:proofErr w:type="spellEnd"/>
      <w:r>
        <w:t xml:space="preserve">, Zvejniekciems, Jaunolaine, Varakļāni un Vecumnieki. Izbūvētais apjoms ir atkarīgs no pieejamā finansējuma un projektu izmaksām, taču šādu līniju izbūve ļaus ne tikai palielināt elektroapgādes drošumu, bet arī palielināt pieejamo jaudu apdzīvotās vietās. Apdzīvoto vietu atlase notiek, ņemot vērā komerciālo kritēriju – ST ieņēmumi no apdzīvotām vietām iepriekšējā kalendārā gadā. </w:t>
      </w:r>
    </w:p>
    <w:p w14:paraId="1399D7DC" w14:textId="11168DF3" w:rsidR="00006B12" w:rsidRDefault="005B04DE" w:rsidP="005B04DE">
      <w:pPr>
        <w:jc w:val="both"/>
      </w:pPr>
      <w:r>
        <w:t xml:space="preserve">Kopumā ir identificētas ap 900 km </w:t>
      </w:r>
      <w:proofErr w:type="spellStart"/>
      <w:r>
        <w:t>vidsprieguma</w:t>
      </w:r>
      <w:proofErr w:type="spellEnd"/>
      <w:r>
        <w:t xml:space="preserve"> gaisvadu elektrolīniju, kuras nodrošina blīvi apdzīvoto vietu elektroapgādi Pierīgā. Aptuvenais finansējums šo darbu veikšanai būtu 130-180 milj. EUR</w:t>
      </w:r>
      <w:r w:rsidR="009122EA">
        <w:t>.</w:t>
      </w:r>
    </w:p>
    <w:p w14:paraId="73189967" w14:textId="77777777" w:rsidR="00CD6AB0" w:rsidRPr="006A09BB" w:rsidRDefault="00CD6AB0" w:rsidP="005B04DE">
      <w:pPr>
        <w:jc w:val="both"/>
      </w:pPr>
    </w:p>
    <w:p w14:paraId="7E9ECAF5" w14:textId="7279F7E3" w:rsidR="008159EC" w:rsidRPr="00A11ABE" w:rsidRDefault="008159EC" w:rsidP="008159EC">
      <w:pPr>
        <w:jc w:val="both"/>
        <w:rPr>
          <w:b/>
          <w:bCs/>
        </w:rPr>
      </w:pPr>
      <w:r w:rsidRPr="00A11ABE">
        <w:rPr>
          <w:b/>
          <w:bCs/>
        </w:rPr>
        <w:lastRenderedPageBreak/>
        <w:t xml:space="preserve">2) Izbūvēt jaunas apakšstacijas </w:t>
      </w:r>
    </w:p>
    <w:p w14:paraId="2C755E6E" w14:textId="1D2B736D" w:rsidR="009122EA" w:rsidRPr="00A11ABE" w:rsidRDefault="005B04DE" w:rsidP="008159EC">
      <w:pPr>
        <w:jc w:val="both"/>
      </w:pPr>
      <w:r w:rsidRPr="005B04DE">
        <w:t xml:space="preserve">Laika gaitā slodžu centri elektroenerģijas sistēmā ir mainījušies un slodžu centru dinamiskās pārmaiņas ir radījušas nepieciešamību sistēmas operatoram reaģēt. Atjaunošanas un noturības mehānisma finansējuma ietvaros tika izbūvēta jauna apakšstacija Launkalne. Sistēmas operators ir identificējis nepieciešamību vēl pēc vairāku jaunu apakšstaciju izbūves un būtiskas pārbūves – Saulkrastos, Saldū un Salacgrīvā. To izbūvi un pārbūvi plānots veikt, piesaistot Modernizācijas fonda finansējumu. Visas apakšstacijas atrodas tuvu valsts galvenajiem autoceļiem un būs būtiski elementi, attīstot lieljaudas elektrotransporta uzlādes punktus pie TEN-T autoceļiem, kā arī Salacgrīvas apakšstacijā izbūvētā 110 </w:t>
      </w:r>
      <w:proofErr w:type="spellStart"/>
      <w:r w:rsidRPr="005B04DE">
        <w:t>kV</w:t>
      </w:r>
      <w:proofErr w:type="spellEnd"/>
      <w:r w:rsidRPr="005B04DE">
        <w:t xml:space="preserve"> elektrolīnija nodrošinās daļu no </w:t>
      </w:r>
      <w:proofErr w:type="spellStart"/>
      <w:r w:rsidRPr="005B04DE">
        <w:t>RailBaltica</w:t>
      </w:r>
      <w:proofErr w:type="spellEnd"/>
      <w:r w:rsidRPr="005B04DE">
        <w:t xml:space="preserve"> dzelzceļa elektroapgādei nepieciešamās infrastruktūras. Bez minētām apakšstacijām ir nepieciešama apakšstacijas izbūve Berģos, kur ir ļoti straujš patēriņa un </w:t>
      </w:r>
      <w:proofErr w:type="spellStart"/>
      <w:r w:rsidRPr="005B04DE">
        <w:t>pieslēgumu</w:t>
      </w:r>
      <w:proofErr w:type="spellEnd"/>
      <w:r w:rsidRPr="005B04DE">
        <w:t xml:space="preserve"> pieaugums, Mērsragā, kur tuvākās apakšstacijas ir tālāk nekā 40 kilometrus un ir ļoti būtiski jaudas palielinājumu ierobežojumi, kā arī Ventspilī, kur ir pastāvīga interese pēc papildu jaudām industriālajā zonā pie lidostas. Aptuvenais finansējums šo apakšstaciju izbūvei būtu 60-90 milj. EUR, kas sevī ietvertu arī 110 </w:t>
      </w:r>
      <w:proofErr w:type="spellStart"/>
      <w:r w:rsidRPr="005B04DE">
        <w:t>kV</w:t>
      </w:r>
      <w:proofErr w:type="spellEnd"/>
      <w:r w:rsidRPr="005B04DE">
        <w:t xml:space="preserve"> elektrolīniju izbūvi</w:t>
      </w:r>
      <w:r w:rsidR="00B414A0">
        <w:t>.</w:t>
      </w:r>
    </w:p>
    <w:p w14:paraId="14ECA477" w14:textId="01C92F29" w:rsidR="008159EC" w:rsidRPr="000E7BB7" w:rsidRDefault="008159EC" w:rsidP="008159EC">
      <w:pPr>
        <w:jc w:val="both"/>
        <w:rPr>
          <w:b/>
          <w:bCs/>
        </w:rPr>
      </w:pPr>
      <w:r w:rsidRPr="000E7BB7">
        <w:rPr>
          <w:b/>
          <w:bCs/>
        </w:rPr>
        <w:t>3) Palielināt 110</w:t>
      </w:r>
      <w:r w:rsidR="005067A6">
        <w:rPr>
          <w:b/>
          <w:bCs/>
        </w:rPr>
        <w:t> </w:t>
      </w:r>
      <w:proofErr w:type="spellStart"/>
      <w:r w:rsidRPr="000E7BB7">
        <w:rPr>
          <w:b/>
          <w:bCs/>
        </w:rPr>
        <w:t>kV</w:t>
      </w:r>
      <w:proofErr w:type="spellEnd"/>
      <w:r w:rsidRPr="000E7BB7">
        <w:rPr>
          <w:b/>
          <w:bCs/>
        </w:rPr>
        <w:t xml:space="preserve"> transformatoru jaudu  </w:t>
      </w:r>
    </w:p>
    <w:p w14:paraId="06A18321" w14:textId="77777777" w:rsidR="005B04DE" w:rsidRDefault="005B04DE" w:rsidP="005B04DE">
      <w:pPr>
        <w:jc w:val="both"/>
      </w:pPr>
      <w:r>
        <w:t xml:space="preserve">110 </w:t>
      </w:r>
      <w:proofErr w:type="spellStart"/>
      <w:r>
        <w:t>kV</w:t>
      </w:r>
      <w:proofErr w:type="spellEnd"/>
      <w:r>
        <w:t xml:space="preserve"> transformatoru nomaiņa ir gan laikietilpīgs, gan dārgs risinājums, lai nodrošinātu nepieciešamo jaudu kādā no </w:t>
      </w:r>
      <w:proofErr w:type="spellStart"/>
      <w:r>
        <w:t>pieslēgumiem</w:t>
      </w:r>
      <w:proofErr w:type="spellEnd"/>
      <w:r>
        <w:t xml:space="preserve">. Šo nosacījumu dēļ šāds tehniskais risinājums </w:t>
      </w:r>
      <w:proofErr w:type="spellStart"/>
      <w:r>
        <w:t>pieslēgumu</w:t>
      </w:r>
      <w:proofErr w:type="spellEnd"/>
      <w:r>
        <w:t xml:space="preserve"> procesa ietvaros ir bijis ļoti rets, bet pēdējos gados jaudu pieprasījums gan patēriņam, gan elektroenerģijas ražošanai ir bijis ļoti liels. Programmas mērķis ir nodrošināt jaudas pieejamību elektroenerģijas patērētājiem, elektroenerģijas ražotājiem, tai skaitā elektroenerģijas ražošanas pašpatēriņa nolūkiem, vietās, kur jau šobrīd vērojama nepietiekama 110/20 </w:t>
      </w:r>
      <w:proofErr w:type="spellStart"/>
      <w:r>
        <w:t>kV</w:t>
      </w:r>
      <w:proofErr w:type="spellEnd"/>
      <w:r>
        <w:t xml:space="preserve"> apakšstaciju kapacitāte. Jaudas palielināšana jau ir veikta Atjaunošanas un noturības mehānisma finansējuma ietvaros, kur kopējais jaudas palielinājums sastādīja 103 MVA. ST jau piesaistīja Kohēzijas fonda finansējumu, kura ietvaros ir plānots palielināt jaudu par 91 MW. </w:t>
      </w:r>
    </w:p>
    <w:p w14:paraId="782B2A12" w14:textId="7D303E8F" w:rsidR="006A09BB" w:rsidRPr="000E7BB7" w:rsidRDefault="005B04DE" w:rsidP="005B04DE">
      <w:pPr>
        <w:jc w:val="both"/>
      </w:pPr>
      <w:r>
        <w:t xml:space="preserve">Pašreiz būtiska klientu interese un jaudas ierobežojumi ir novērojami vai paredzami Kuldīgas, </w:t>
      </w:r>
      <w:proofErr w:type="spellStart"/>
      <w:r>
        <w:t>Stīpnieku</w:t>
      </w:r>
      <w:proofErr w:type="spellEnd"/>
      <w:r>
        <w:t>, Carnikavas, Limbažu, Salaspils, Madonas un Jēkabpils apakšstacijās. Aptuvenais finansējums šo darbu veikšanai būtu 30-50 milj. EUR</w:t>
      </w:r>
      <w:r w:rsidR="009122EA">
        <w:t>.</w:t>
      </w:r>
    </w:p>
    <w:p w14:paraId="10A18F8C" w14:textId="68341AE4" w:rsidR="008159EC" w:rsidRPr="000E7BB7" w:rsidRDefault="00817066" w:rsidP="008159EC">
      <w:pPr>
        <w:jc w:val="both"/>
        <w:rPr>
          <w:b/>
          <w:bCs/>
        </w:rPr>
      </w:pPr>
      <w:r>
        <w:rPr>
          <w:b/>
          <w:bCs/>
        </w:rPr>
        <w:t>4</w:t>
      </w:r>
      <w:r w:rsidR="008159EC" w:rsidRPr="000E7BB7">
        <w:rPr>
          <w:b/>
          <w:bCs/>
        </w:rPr>
        <w:t xml:space="preserve">) Izbūvēt attālināti vadāmus slēdžus  </w:t>
      </w:r>
    </w:p>
    <w:p w14:paraId="0326BDD8" w14:textId="77777777" w:rsidR="004C12CA" w:rsidRDefault="004C12CA" w:rsidP="004C12CA">
      <w:pPr>
        <w:jc w:val="both"/>
      </w:pPr>
      <w:r>
        <w:t xml:space="preserve">Atjaunošanas un noturības mehānisma finansējuma ietvaros tika izbūvēti 449 attālināti vadāmi </w:t>
      </w:r>
      <w:proofErr w:type="spellStart"/>
      <w:r>
        <w:t>vidsprieguma</w:t>
      </w:r>
      <w:proofErr w:type="spellEnd"/>
      <w:r>
        <w:t xml:space="preserve"> slēdži, kas ļauj būtiski uzlabot elektrotīkla vadību gan bojājumu situācijās, gan organizējot plānveida </w:t>
      </w:r>
      <w:proofErr w:type="spellStart"/>
      <w:r>
        <w:t>atslēgumus</w:t>
      </w:r>
      <w:proofErr w:type="spellEnd"/>
      <w:r>
        <w:t xml:space="preserve">, gan nosakot optimālāko elektrotīkla shēmu. Lai arī vadāmo slēdžu skaits ir būtiski pieaudzis, izkliedētā ģenerācija, elektrifikācijai būtiskais elektroapgādes drošums un </w:t>
      </w:r>
      <w:proofErr w:type="spellStart"/>
      <w:r>
        <w:t>vidsprieguma</w:t>
      </w:r>
      <w:proofErr w:type="spellEnd"/>
      <w:r>
        <w:t xml:space="preserve"> elektrotīkla izolētības līmenis apliecina nepieciešamību turpināt šādu slēdžu izbūvi. </w:t>
      </w:r>
    </w:p>
    <w:p w14:paraId="39DAAA71" w14:textId="004DCB95" w:rsidR="009654A5" w:rsidRDefault="004C12CA" w:rsidP="004C12CA">
      <w:pPr>
        <w:jc w:val="both"/>
      </w:pPr>
      <w:r>
        <w:t>Lai elektrotīklā būtu iespējams atjaunot elektroapgādi 10 minūšu laikā 90% klientiem, nepieciešams izbūvēt vēl ap 1 000 attālināti vadāmo slēdžu, kam tiek meklēts ārējais finansējums. Aptuvenais finansējums šo darbu veikšanai būtu 30-50 milj. EUR</w:t>
      </w:r>
      <w:r w:rsidR="009122EA">
        <w:t>.</w:t>
      </w:r>
    </w:p>
    <w:p w14:paraId="1F7A33B6" w14:textId="77777777" w:rsidR="009654A5" w:rsidRDefault="009654A5">
      <w:r>
        <w:br w:type="page"/>
      </w:r>
    </w:p>
    <w:p w14:paraId="31B8EE33" w14:textId="2FEFD942" w:rsidR="000E7BB7" w:rsidRPr="000E7BB7" w:rsidRDefault="005B70F0" w:rsidP="0073460C">
      <w:pPr>
        <w:jc w:val="both"/>
      </w:pPr>
      <w:r>
        <w:rPr>
          <w:noProof/>
        </w:rPr>
        <w:lastRenderedPageBreak/>
        <w:drawing>
          <wp:anchor distT="0" distB="0" distL="114300" distR="114300" simplePos="0" relativeHeight="251672576" behindDoc="1" locked="0" layoutInCell="1" allowOverlap="1" wp14:anchorId="5B79C478" wp14:editId="46BABA3E">
            <wp:simplePos x="0" y="0"/>
            <wp:positionH relativeFrom="page">
              <wp:posOffset>-273240</wp:posOffset>
            </wp:positionH>
            <wp:positionV relativeFrom="paragraph">
              <wp:posOffset>-566382</wp:posOffset>
            </wp:positionV>
            <wp:extent cx="16335518" cy="10890913"/>
            <wp:effectExtent l="0" t="0" r="9525" b="5715"/>
            <wp:wrapNone/>
            <wp:docPr id="1527117739"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62">
                      <a:extLst>
                        <a:ext uri="{28A0092B-C50C-407E-A947-70E740481C1C}">
                          <a14:useLocalDpi xmlns:a14="http://schemas.microsoft.com/office/drawing/2010/main"/>
                        </a:ext>
                      </a:extLst>
                    </a:blip>
                    <a:srcRect/>
                    <a:stretch>
                      <a:fillRect/>
                    </a:stretch>
                  </pic:blipFill>
                  <pic:spPr bwMode="auto">
                    <a:xfrm>
                      <a:off x="0" y="0"/>
                      <a:ext cx="16335518" cy="10890913"/>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BBC791C" w14:textId="77777777" w:rsidR="00CB2AB7" w:rsidRDefault="00CB2AB7" w:rsidP="0062588B">
      <w:pPr>
        <w:rPr>
          <w:b/>
          <w:bCs/>
        </w:rPr>
      </w:pPr>
    </w:p>
    <w:p w14:paraId="1583C05F" w14:textId="77777777" w:rsidR="005B70F0" w:rsidRDefault="005B70F0" w:rsidP="00B3009B">
      <w:pPr>
        <w:pStyle w:val="Heading1"/>
      </w:pPr>
    </w:p>
    <w:p w14:paraId="5E1FDDA4" w14:textId="77777777" w:rsidR="005B70F0" w:rsidRDefault="005B70F0" w:rsidP="00B3009B">
      <w:pPr>
        <w:pStyle w:val="Heading1"/>
      </w:pPr>
    </w:p>
    <w:p w14:paraId="55983DF9" w14:textId="77777777" w:rsidR="005B70F0" w:rsidRDefault="005B70F0" w:rsidP="00B3009B">
      <w:pPr>
        <w:pStyle w:val="Heading1"/>
      </w:pPr>
    </w:p>
    <w:p w14:paraId="0DFE3B2D" w14:textId="77777777" w:rsidR="005B70F0" w:rsidRDefault="005B70F0" w:rsidP="00B3009B">
      <w:pPr>
        <w:pStyle w:val="Heading1"/>
      </w:pPr>
    </w:p>
    <w:p w14:paraId="09FC6FFF" w14:textId="77777777" w:rsidR="005B70F0" w:rsidRDefault="005B70F0" w:rsidP="00B3009B">
      <w:pPr>
        <w:pStyle w:val="Heading1"/>
      </w:pPr>
    </w:p>
    <w:p w14:paraId="1235CA6A" w14:textId="77777777" w:rsidR="005B70F0" w:rsidRDefault="005B70F0" w:rsidP="00B3009B">
      <w:pPr>
        <w:pStyle w:val="Heading1"/>
      </w:pPr>
    </w:p>
    <w:p w14:paraId="31518AF1" w14:textId="34A31236" w:rsidR="006F3315" w:rsidRPr="0062588B" w:rsidRDefault="00B3009B" w:rsidP="00B3009B">
      <w:pPr>
        <w:pStyle w:val="Heading1"/>
      </w:pPr>
      <w:bookmarkStart w:id="40" w:name="_Toc238115220"/>
      <w:r>
        <w:t xml:space="preserve">Ietekme uz sadales sistēmas pakalpojumu </w:t>
      </w:r>
      <w:r w:rsidRPr="005B70F0">
        <w:rPr>
          <w:u w:val="thick" w:color="A2BD30" w:themeColor="accent2"/>
        </w:rPr>
        <w:t>tarifiem</w:t>
      </w:r>
      <w:bookmarkEnd w:id="40"/>
    </w:p>
    <w:p w14:paraId="6CB99E95" w14:textId="0B75594F" w:rsidR="009654A5" w:rsidRDefault="009654A5">
      <w:r>
        <w:br w:type="page"/>
      </w:r>
    </w:p>
    <w:p w14:paraId="41D9CA3D" w14:textId="77777777" w:rsidR="00EE1724" w:rsidRDefault="00EE1724" w:rsidP="00EE1724">
      <w:pPr>
        <w:jc w:val="both"/>
      </w:pPr>
      <w:r>
        <w:lastRenderedPageBreak/>
        <w:t>ST attīstības plāna periodā plāno īstenot ieguldījumus tīkla aktīvu atjaunošanā, viedā tīkla attīstībā, nekustamo īpašumu rekonstrukcijā un speciālās tehnikas parka modernizācijā, lai nodrošinātu sadales sistēmas aktīvu modernizāciju un atjaunošanu, kā arī inovatīvu tehnisko risinājumu izmantošanu.</w:t>
      </w:r>
    </w:p>
    <w:p w14:paraId="5B305489" w14:textId="450A1591" w:rsidR="00EE1724" w:rsidRDefault="00EE1724" w:rsidP="00EE1724">
      <w:pPr>
        <w:jc w:val="both"/>
      </w:pPr>
      <w:r>
        <w:t xml:space="preserve">Kapitālieguldījumu projektos galvenais uzsvars likts uz ieguldījumu efektivitāti, optimālākā tehniskā risinājuma izvēli, elektrotīkla tehnoloģisko attīstību, </w:t>
      </w:r>
      <w:proofErr w:type="spellStart"/>
      <w:r>
        <w:t>viedi</w:t>
      </w:r>
      <w:r w:rsidR="00CD041A">
        <w:t>zāciju</w:t>
      </w:r>
      <w:proofErr w:type="spellEnd"/>
      <w:r>
        <w:t>, inovācijām un klientu prasībām.</w:t>
      </w:r>
    </w:p>
    <w:p w14:paraId="6827E575" w14:textId="77E5ADDE" w:rsidR="00EE1724" w:rsidRDefault="00EE1724" w:rsidP="00EE1724">
      <w:pPr>
        <w:jc w:val="both"/>
      </w:pPr>
      <w:r>
        <w:t>Attīstības plāna periodā 2027.–2036. gadam kapitālieguldījumu apjoms sadales sistēmas aktīvos plānots 1</w:t>
      </w:r>
      <w:r w:rsidR="00750C13">
        <w:t> </w:t>
      </w:r>
      <w:r>
        <w:t>970 milj. EUR apmērā, vidēji gadā veidojot 197 milj. EUR. Tajā skaitā būtisku daļu ieguldījumu plānots veikt ar Eiropas fondu finansējuma piesaisti, lai attīstītu elektrotīklu, neatstājot ietekmi uz pakalpojuma tarifiem. Plānā ietverti kapitālieguldījumi 576 milj. EUR apmērā ar dažādu Eiropas fondu piesaisti, no kuriem jau zināmie Modernizācijas un Kohēzijas fondu finansētie projekti veido 52 milj. EUR, bet kapitālieguldījumiem 524 milj. EUR apjomā vēl jāpiesaista fondu finansējums, pretējā gadījumā tie netiks veikti.</w:t>
      </w:r>
    </w:p>
    <w:p w14:paraId="4AFF9884" w14:textId="21C2D31E" w:rsidR="006F3315" w:rsidRPr="001733F3" w:rsidRDefault="00EE1724" w:rsidP="00EE1724">
      <w:pPr>
        <w:jc w:val="both"/>
      </w:pPr>
      <w:r>
        <w:t xml:space="preserve">Neskaitot Eiropas finansētos projektus, elektrotīkla pārbūvē un atjaunošanā joprojām tiks ieguldīta lielākā daļa kapitālieguldījumu jeb vidēji 80 milj. EUR gadā, kas ir 58% no kapitālieguldījumiem, neskaitot Eiropas finansētus projektus. Otra lielākā kapitālieguldījumu grupa ir klientu </w:t>
      </w:r>
      <w:proofErr w:type="spellStart"/>
      <w:r>
        <w:t>pieslēgumu</w:t>
      </w:r>
      <w:proofErr w:type="spellEnd"/>
      <w:r>
        <w:t xml:space="preserve"> un elektrotīkla pārbūve pēc klienta pieprasījuma un par klientu līdzekļiem, kurā plānots ieguldīt vidēji 42 milj. EUR gadā, kas ir 30% no kapitālieguldījumiem, neskaitot Eiropas finansētos projektus. Šajā grupā plānots no klientiem saņemt līdzfinansējumu vidēji 27 milj. EUR gadā. Visi pārējie ST nepieciešamie kapitālieguldījumi plānoti vidēji 17</w:t>
      </w:r>
      <w:r w:rsidR="00750C13">
        <w:t> </w:t>
      </w:r>
      <w:r>
        <w:t>milj. EUR gadā jeb 12%. No tiem lielākie ir elektroenerģijas skaitītāju nomaiņa, transporta parka regulāra atjaunošana, nekustamo īpašumu atjaunošana un darba aprīkojuma, iekārtu u.c. pamatlīdzekļu iegāde</w:t>
      </w:r>
      <w:r w:rsidR="006F3315">
        <w:t>.</w:t>
      </w:r>
    </w:p>
    <w:p w14:paraId="4CB80812" w14:textId="4517602B" w:rsidR="006F3315" w:rsidRDefault="006F3315" w:rsidP="00784CCC">
      <w:pPr>
        <w:jc w:val="center"/>
        <w:rPr>
          <w:highlight w:val="cyan"/>
        </w:rPr>
      </w:pPr>
      <w:r>
        <w:rPr>
          <w:noProof/>
        </w:rPr>
        <w:drawing>
          <wp:inline distT="0" distB="0" distL="0" distR="0" wp14:anchorId="40FAF878" wp14:editId="594C1F96">
            <wp:extent cx="6659880" cy="3829050"/>
            <wp:effectExtent l="0" t="0" r="7620" b="0"/>
            <wp:docPr id="573186461" name="Chart 1">
              <a:extLst xmlns:a="http://schemas.openxmlformats.org/drawingml/2006/main">
                <a:ext uri="{FF2B5EF4-FFF2-40B4-BE49-F238E27FC236}">
                  <a16:creationId xmlns:a16="http://schemas.microsoft.com/office/drawing/2014/main" id="{605C4CA7-8BC3-98F8-42E8-8D0DC539DF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4B1A8383" w14:textId="48701C03" w:rsidR="006F3315" w:rsidRDefault="006F3315" w:rsidP="00784CCC">
      <w:pPr>
        <w:pStyle w:val="Paskaidrojoaisteksts"/>
        <w:jc w:val="center"/>
      </w:pPr>
      <w:r w:rsidRPr="007C348F">
        <w:t xml:space="preserve">Attēls </w:t>
      </w:r>
      <w:r w:rsidR="002F11AF">
        <w:t>2</w:t>
      </w:r>
      <w:r w:rsidR="00BB6D97">
        <w:t>2</w:t>
      </w:r>
      <w:r w:rsidR="002F11AF">
        <w:t xml:space="preserve">. </w:t>
      </w:r>
      <w:r w:rsidRPr="007C348F">
        <w:t>Kapitālieguldījumi sadales sistēmas aktīvos, milj. EUR</w:t>
      </w:r>
    </w:p>
    <w:p w14:paraId="6D5DD7FB" w14:textId="77777777" w:rsidR="007C348F" w:rsidRPr="007C348F" w:rsidRDefault="007C348F" w:rsidP="007C348F">
      <w:pPr>
        <w:jc w:val="center"/>
      </w:pPr>
    </w:p>
    <w:p w14:paraId="15628D05" w14:textId="77777777" w:rsidR="002F11AF" w:rsidRDefault="002F11AF" w:rsidP="002F11AF">
      <w:pPr>
        <w:jc w:val="both"/>
      </w:pPr>
      <w:r>
        <w:t xml:space="preserve">Sākot ar 2022. gadu, investīcijas tiek veiktas, piesaistot Eiropas Savienības līdzekļus. 2026. gadā noslēdzās ANM un </w:t>
      </w:r>
      <w:proofErr w:type="spellStart"/>
      <w:r>
        <w:t>REPowerEU</w:t>
      </w:r>
      <w:proofErr w:type="spellEnd"/>
      <w:r>
        <w:t xml:space="preserve"> finansējuma projekti, savukārt tiek uzsākti Modernizācijas un Kohēzijas fondu finansētie projekti ar paredzamo īstenošanu līdz 2030. gadam. Sākot ar 2028. gadu, iezīmētas potenciālās kapitālieguldījumu jomas, kurām varētu arī meklēt un piesaistīt dažādu fondu līdzekļus. Šobrīd konkrēti fondi vēl nav identificēti.</w:t>
      </w:r>
    </w:p>
    <w:p w14:paraId="00C8C46C" w14:textId="77777777" w:rsidR="002F11AF" w:rsidRDefault="002F11AF" w:rsidP="002F11AF">
      <w:pPr>
        <w:jc w:val="both"/>
      </w:pPr>
      <w:r>
        <w:t>Eiropas fondu finansējuma piesaiste sniedz pozitīvu ietekmi uz elektroenerģijas sadales sistēmas tarifu, jo minētais finansējums tīkla attīstībā netiek iekļauts sadales sistēmas tarifā, tādējādi sniedzot pozitīvu ietekmi patērētājiem, vienlaicīgi īstenojot ST ilgtspējas mērķus.</w:t>
      </w:r>
    </w:p>
    <w:p w14:paraId="254A496E" w14:textId="31242147" w:rsidR="006F3315" w:rsidRDefault="002F11AF" w:rsidP="002F11AF">
      <w:pPr>
        <w:jc w:val="both"/>
      </w:pPr>
      <w:r>
        <w:lastRenderedPageBreak/>
        <w:t>Ievērojot uzsāktos kapitālieguldījumu efektivitātes paaugstināšanas pasākumus, aktīvu modernizācijas un nomaiņas plānus, kā arī tehniskajā politikā noteiktos tīkla aktīvu kalpošanas laikus, paredzams, ka sadales aktīvu nolietojums bez Eiropas fondu finansētajiem projektiem un saskaņā ar SPRK noteiktajiem pamatlīdzekļu kalpošanas laikiem attīstības plāna periodā sasniedz 945 milj. EUR, kas ir par 450 milj. EUR jeb 32% mazāk nekā atbilstošo kapitālieguldījumu apjoms šajā periodā. Papildus nolietojumam šajā periodā plānots finansēt kapitālieguldījumus no klientu iemaksām 265 milj. EUR apjomā</w:t>
      </w:r>
      <w:r w:rsidR="006F3315" w:rsidRPr="00F208E1">
        <w:t>.</w:t>
      </w:r>
    </w:p>
    <w:p w14:paraId="2DEFB9E8" w14:textId="77777777" w:rsidR="006F3315" w:rsidRDefault="006F3315" w:rsidP="00784CCC">
      <w:pPr>
        <w:jc w:val="center"/>
        <w:rPr>
          <w:highlight w:val="cyan"/>
        </w:rPr>
      </w:pPr>
      <w:r>
        <w:rPr>
          <w:noProof/>
        </w:rPr>
        <w:drawing>
          <wp:inline distT="0" distB="0" distL="0" distR="0" wp14:anchorId="5F55AA05" wp14:editId="21E56D05">
            <wp:extent cx="6659880" cy="2340000"/>
            <wp:effectExtent l="0" t="0" r="7620" b="3175"/>
            <wp:docPr id="1686197958" name="Chart 1">
              <a:extLst xmlns:a="http://schemas.openxmlformats.org/drawingml/2006/main">
                <a:ext uri="{FF2B5EF4-FFF2-40B4-BE49-F238E27FC236}">
                  <a16:creationId xmlns:a16="http://schemas.microsoft.com/office/drawing/2014/main" id="{69AD8B5D-65D5-1635-9C5B-A1D62E82C5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4"/>
              </a:graphicData>
            </a:graphic>
          </wp:inline>
        </w:drawing>
      </w:r>
    </w:p>
    <w:p w14:paraId="60BBD4EB" w14:textId="6FC5C23A" w:rsidR="006F3315" w:rsidRPr="00CD4A08" w:rsidRDefault="00CD4A08" w:rsidP="00784CCC">
      <w:pPr>
        <w:pStyle w:val="Paskaidrojoaisteksts"/>
        <w:jc w:val="center"/>
      </w:pPr>
      <w:r w:rsidRPr="00CD4A08">
        <w:t>Attēls</w:t>
      </w:r>
      <w:r w:rsidR="001A1CAE">
        <w:t xml:space="preserve"> </w:t>
      </w:r>
      <w:r w:rsidR="0098408C">
        <w:t>2</w:t>
      </w:r>
      <w:r w:rsidR="00BB6D97">
        <w:t>3</w:t>
      </w:r>
      <w:r w:rsidR="0098408C">
        <w:t xml:space="preserve">. </w:t>
      </w:r>
      <w:r w:rsidR="001A1CAE" w:rsidRPr="001A1CAE">
        <w:t>Sadales sistēmas aktīvu nolietojums un kapitālieguldījumi, milj. EUR</w:t>
      </w:r>
    </w:p>
    <w:p w14:paraId="20E41AD5" w14:textId="77777777" w:rsidR="006F3315" w:rsidRPr="006B22A2" w:rsidRDefault="006F3315" w:rsidP="006F3315">
      <w:pPr>
        <w:jc w:val="both"/>
        <w:rPr>
          <w:highlight w:val="cyan"/>
        </w:rPr>
      </w:pPr>
    </w:p>
    <w:p w14:paraId="69E62096" w14:textId="72A1332E" w:rsidR="006F3315" w:rsidRDefault="0098408C" w:rsidP="006F3315">
      <w:pPr>
        <w:jc w:val="both"/>
      </w:pPr>
      <w:r w:rsidRPr="0098408C">
        <w:t>Salīdzinājums pret iepriekšējo apstiprināto attīstības plānu aktuālajā regulatīvajā periodā (2024.–2027.) apkopots tabulā. Kopējie kapitālieguldījumi regulatīvajā periodā samazināti par 59 milj. EUR</w:t>
      </w:r>
      <w:r w:rsidR="006F3315" w:rsidRPr="00B52329">
        <w:t>.</w:t>
      </w:r>
    </w:p>
    <w:p w14:paraId="25DE1FE0" w14:textId="77777777" w:rsidR="00CE2B4D" w:rsidRDefault="00CE2B4D" w:rsidP="006F3315">
      <w:pPr>
        <w:jc w:val="both"/>
      </w:pPr>
    </w:p>
    <w:p w14:paraId="5FEE6084" w14:textId="58D1B14B" w:rsidR="008063DC" w:rsidRPr="00CE2B4D" w:rsidRDefault="00CE2B4D" w:rsidP="00784CCC">
      <w:pPr>
        <w:pStyle w:val="Paskaidrojoaisteksts"/>
      </w:pPr>
      <w:r w:rsidRPr="00CE2B4D">
        <w:t>10 gadu kapitālieguldījumu izmaiņas</w:t>
      </w:r>
    </w:p>
    <w:tbl>
      <w:tblPr>
        <w:tblStyle w:val="ListTable2-Accent4"/>
        <w:tblW w:w="5000" w:type="pct"/>
        <w:tblLook w:val="04A0" w:firstRow="1" w:lastRow="0" w:firstColumn="1" w:lastColumn="0" w:noHBand="0" w:noVBand="1"/>
      </w:tblPr>
      <w:tblGrid>
        <w:gridCol w:w="5407"/>
        <w:gridCol w:w="1354"/>
        <w:gridCol w:w="1411"/>
        <w:gridCol w:w="1147"/>
        <w:gridCol w:w="1147"/>
      </w:tblGrid>
      <w:tr w:rsidR="006F3315" w:rsidRPr="00D2272C" w14:paraId="3040E1DA" w14:textId="77777777" w:rsidTr="00784CCC">
        <w:trPr>
          <w:cnfStyle w:val="100000000000" w:firstRow="1" w:lastRow="0" w:firstColumn="0" w:lastColumn="0" w:oddVBand="0" w:evenVBand="0" w:oddHBand="0" w:evenHBand="0" w:firstRowFirstColumn="0" w:firstRowLastColumn="0" w:lastRowFirstColumn="0" w:lastRowLastColumn="0"/>
          <w:trHeight w:val="480"/>
        </w:trPr>
        <w:tc>
          <w:tcPr>
            <w:cnfStyle w:val="001000000000" w:firstRow="0" w:lastRow="0" w:firstColumn="1" w:lastColumn="0" w:oddVBand="0" w:evenVBand="0" w:oddHBand="0" w:evenHBand="0" w:firstRowFirstColumn="0" w:firstRowLastColumn="0" w:lastRowFirstColumn="0" w:lastRowLastColumn="0"/>
            <w:tcW w:w="2583" w:type="pct"/>
            <w:vMerge w:val="restart"/>
            <w:noWrap/>
            <w:hideMark/>
          </w:tcPr>
          <w:p w14:paraId="231BD41E" w14:textId="77777777" w:rsidR="006F3315" w:rsidRPr="0025503D" w:rsidRDefault="006F3315" w:rsidP="003276D8">
            <w:pPr>
              <w:jc w:val="both"/>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Projektu grupa</w:t>
            </w:r>
          </w:p>
        </w:tc>
        <w:tc>
          <w:tcPr>
            <w:tcW w:w="647" w:type="pct"/>
            <w:hideMark/>
          </w:tcPr>
          <w:p w14:paraId="7DA53C71" w14:textId="77777777" w:rsidR="006F3315" w:rsidRPr="0025503D" w:rsidRDefault="006F3315"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Esošais plāns</w:t>
            </w:r>
          </w:p>
        </w:tc>
        <w:tc>
          <w:tcPr>
            <w:tcW w:w="674" w:type="pct"/>
            <w:hideMark/>
          </w:tcPr>
          <w:p w14:paraId="470CA812" w14:textId="77777777" w:rsidR="006F3315" w:rsidRPr="0025503D" w:rsidRDefault="006F3315"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Jaunais plāns</w:t>
            </w:r>
          </w:p>
        </w:tc>
        <w:tc>
          <w:tcPr>
            <w:tcW w:w="548" w:type="pct"/>
            <w:vMerge w:val="restart"/>
            <w:hideMark/>
          </w:tcPr>
          <w:p w14:paraId="4B989F78" w14:textId="77777777" w:rsidR="006F3315" w:rsidRPr="0025503D" w:rsidRDefault="006F3315"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w:t>
            </w:r>
          </w:p>
        </w:tc>
        <w:tc>
          <w:tcPr>
            <w:tcW w:w="548" w:type="pct"/>
            <w:vMerge w:val="restart"/>
            <w:hideMark/>
          </w:tcPr>
          <w:p w14:paraId="392A8BC5" w14:textId="77777777" w:rsidR="006F3315" w:rsidRPr="0025503D" w:rsidRDefault="006F3315"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w:t>
            </w:r>
          </w:p>
        </w:tc>
      </w:tr>
      <w:tr w:rsidR="006F3315" w:rsidRPr="00D2272C" w14:paraId="209FC782" w14:textId="77777777" w:rsidTr="00784CCC">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83" w:type="pct"/>
            <w:vMerge/>
            <w:hideMark/>
          </w:tcPr>
          <w:p w14:paraId="44254781" w14:textId="77777777" w:rsidR="006F3315" w:rsidRPr="00D2272C" w:rsidRDefault="006F3315" w:rsidP="003276D8">
            <w:pPr>
              <w:rPr>
                <w:rFonts w:eastAsia="Times New Roman" w:cs="Arial"/>
                <w:b w:val="0"/>
                <w:bCs w:val="0"/>
                <w:color w:val="FFFFFF"/>
                <w:kern w:val="0"/>
                <w:sz w:val="18"/>
                <w:szCs w:val="18"/>
                <w:lang w:eastAsia="lv-LV"/>
                <w14:ligatures w14:val="none"/>
              </w:rPr>
            </w:pPr>
          </w:p>
        </w:tc>
        <w:tc>
          <w:tcPr>
            <w:tcW w:w="647" w:type="pct"/>
            <w:hideMark/>
          </w:tcPr>
          <w:p w14:paraId="6534FB80" w14:textId="77777777" w:rsidR="006F3315" w:rsidRPr="0025503D" w:rsidRDefault="006F3315" w:rsidP="003276D8">
            <w:pPr>
              <w:jc w:val="center"/>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2024-2027</w:t>
            </w:r>
          </w:p>
        </w:tc>
        <w:tc>
          <w:tcPr>
            <w:tcW w:w="674" w:type="pct"/>
            <w:hideMark/>
          </w:tcPr>
          <w:p w14:paraId="3CA13CF6" w14:textId="77777777" w:rsidR="006F3315" w:rsidRPr="0025503D" w:rsidRDefault="006F3315" w:rsidP="003276D8">
            <w:pPr>
              <w:jc w:val="center"/>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2024-2027</w:t>
            </w:r>
          </w:p>
        </w:tc>
        <w:tc>
          <w:tcPr>
            <w:tcW w:w="548" w:type="pct"/>
            <w:vMerge/>
            <w:hideMark/>
          </w:tcPr>
          <w:p w14:paraId="10AC6C95" w14:textId="77777777" w:rsidR="006F3315" w:rsidRPr="00D2272C" w:rsidRDefault="006F3315" w:rsidP="003276D8">
            <w:pPr>
              <w:cnfStyle w:val="000000100000" w:firstRow="0" w:lastRow="0" w:firstColumn="0" w:lastColumn="0" w:oddVBand="0" w:evenVBand="0" w:oddHBand="1" w:evenHBand="0" w:firstRowFirstColumn="0" w:firstRowLastColumn="0" w:lastRowFirstColumn="0" w:lastRowLastColumn="0"/>
              <w:rPr>
                <w:rFonts w:eastAsia="Times New Roman" w:cs="Arial"/>
                <w:b/>
                <w:bCs/>
                <w:color w:val="FFFFFF"/>
                <w:kern w:val="0"/>
                <w:sz w:val="18"/>
                <w:szCs w:val="18"/>
                <w:lang w:eastAsia="lv-LV"/>
                <w14:ligatures w14:val="none"/>
              </w:rPr>
            </w:pPr>
          </w:p>
        </w:tc>
        <w:tc>
          <w:tcPr>
            <w:tcW w:w="548" w:type="pct"/>
            <w:vMerge/>
            <w:hideMark/>
          </w:tcPr>
          <w:p w14:paraId="41CE40FB" w14:textId="77777777" w:rsidR="006F3315" w:rsidRPr="00D2272C" w:rsidRDefault="006F3315" w:rsidP="003276D8">
            <w:pPr>
              <w:cnfStyle w:val="000000100000" w:firstRow="0" w:lastRow="0" w:firstColumn="0" w:lastColumn="0" w:oddVBand="0" w:evenVBand="0" w:oddHBand="1" w:evenHBand="0" w:firstRowFirstColumn="0" w:firstRowLastColumn="0" w:lastRowFirstColumn="0" w:lastRowLastColumn="0"/>
              <w:rPr>
                <w:rFonts w:eastAsia="Times New Roman" w:cs="Arial"/>
                <w:b/>
                <w:bCs/>
                <w:color w:val="FFFFFF"/>
                <w:kern w:val="0"/>
                <w:sz w:val="18"/>
                <w:szCs w:val="18"/>
                <w:lang w:eastAsia="lv-LV"/>
                <w14:ligatures w14:val="none"/>
              </w:rPr>
            </w:pPr>
          </w:p>
        </w:tc>
      </w:tr>
      <w:tr w:rsidR="006F3315" w:rsidRPr="00D2272C" w14:paraId="4413E9D0" w14:textId="77777777" w:rsidTr="004B79D8">
        <w:trPr>
          <w:trHeight w:val="315"/>
        </w:trPr>
        <w:tc>
          <w:tcPr>
            <w:cnfStyle w:val="001000000000" w:firstRow="0" w:lastRow="0" w:firstColumn="1" w:lastColumn="0" w:oddVBand="0" w:evenVBand="0" w:oddHBand="0" w:evenHBand="0" w:firstRowFirstColumn="0" w:firstRowLastColumn="0" w:lastRowFirstColumn="0" w:lastRowLastColumn="0"/>
            <w:tcW w:w="2583" w:type="pct"/>
            <w:tcBorders>
              <w:bottom w:val="single" w:sz="4" w:space="0" w:color="77C3E9" w:themeColor="accent4" w:themeTint="99"/>
            </w:tcBorders>
            <w:noWrap/>
            <w:hideMark/>
          </w:tcPr>
          <w:p w14:paraId="2CB59667" w14:textId="77777777" w:rsidR="006F3315" w:rsidRPr="00D2272C" w:rsidRDefault="006F3315" w:rsidP="003276D8">
            <w:pPr>
              <w:jc w:val="both"/>
              <w:rPr>
                <w:rFonts w:eastAsia="Times New Roman" w:cs="Arial"/>
                <w:b w:val="0"/>
                <w:bCs w:val="0"/>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Elektrotīkla pārbūve un atjaunošana</w:t>
            </w:r>
          </w:p>
        </w:tc>
        <w:tc>
          <w:tcPr>
            <w:tcW w:w="647" w:type="pct"/>
            <w:tcBorders>
              <w:bottom w:val="single" w:sz="4" w:space="0" w:color="77C3E9" w:themeColor="accent4" w:themeTint="99"/>
            </w:tcBorders>
            <w:noWrap/>
            <w:hideMark/>
          </w:tcPr>
          <w:p w14:paraId="4D57AE88"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290 535</w:t>
            </w:r>
          </w:p>
        </w:tc>
        <w:tc>
          <w:tcPr>
            <w:tcW w:w="674" w:type="pct"/>
            <w:tcBorders>
              <w:bottom w:val="single" w:sz="4" w:space="0" w:color="77C3E9" w:themeColor="accent4" w:themeTint="99"/>
            </w:tcBorders>
            <w:noWrap/>
            <w:hideMark/>
          </w:tcPr>
          <w:p w14:paraId="37CF6B54"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207 503</w:t>
            </w:r>
          </w:p>
        </w:tc>
        <w:tc>
          <w:tcPr>
            <w:tcW w:w="548" w:type="pct"/>
            <w:tcBorders>
              <w:bottom w:val="single" w:sz="4" w:space="0" w:color="77C3E9" w:themeColor="accent4" w:themeTint="99"/>
            </w:tcBorders>
            <w:noWrap/>
            <w:hideMark/>
          </w:tcPr>
          <w:p w14:paraId="2B5539C7"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-83 032</w:t>
            </w:r>
          </w:p>
        </w:tc>
        <w:tc>
          <w:tcPr>
            <w:tcW w:w="548" w:type="pct"/>
            <w:tcBorders>
              <w:bottom w:val="single" w:sz="4" w:space="0" w:color="77C3E9" w:themeColor="accent4" w:themeTint="99"/>
            </w:tcBorders>
            <w:noWrap/>
            <w:hideMark/>
          </w:tcPr>
          <w:p w14:paraId="7F964CF9"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-28</w:t>
            </w:r>
            <w:r w:rsidR="00614373" w:rsidRPr="00D2272C">
              <w:rPr>
                <w:rFonts w:eastAsia="Times New Roman" w:cs="Arial"/>
                <w:color w:val="000000"/>
                <w:kern w:val="0"/>
                <w:sz w:val="18"/>
                <w:szCs w:val="18"/>
                <w:lang w:eastAsia="lv-LV"/>
                <w14:ligatures w14:val="none"/>
              </w:rPr>
              <w:t>,</w:t>
            </w:r>
            <w:r w:rsidRPr="00D2272C">
              <w:rPr>
                <w:rFonts w:eastAsia="Times New Roman" w:cs="Arial"/>
                <w:color w:val="000000"/>
                <w:kern w:val="0"/>
                <w:sz w:val="18"/>
                <w:szCs w:val="18"/>
                <w:lang w:eastAsia="lv-LV"/>
                <w14:ligatures w14:val="none"/>
              </w:rPr>
              <w:t>6%</w:t>
            </w:r>
          </w:p>
        </w:tc>
      </w:tr>
      <w:tr w:rsidR="006F3315" w:rsidRPr="00D2272C" w14:paraId="13739BAF" w14:textId="77777777" w:rsidTr="004B79D8">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583" w:type="pct"/>
            <w:shd w:val="clear" w:color="auto" w:fill="FFFFFF" w:themeFill="background1"/>
            <w:noWrap/>
            <w:hideMark/>
          </w:tcPr>
          <w:p w14:paraId="4AFDA60E" w14:textId="77777777" w:rsidR="006F3315" w:rsidRPr="00D2272C" w:rsidRDefault="006F3315" w:rsidP="003276D8">
            <w:pPr>
              <w:jc w:val="both"/>
              <w:rPr>
                <w:rFonts w:eastAsia="Times New Roman" w:cs="Arial"/>
                <w:b w:val="0"/>
                <w:bCs w:val="0"/>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ST klientu pieprasījumu izbūve</w:t>
            </w:r>
          </w:p>
        </w:tc>
        <w:tc>
          <w:tcPr>
            <w:tcW w:w="647" w:type="pct"/>
            <w:shd w:val="clear" w:color="auto" w:fill="FFFFFF" w:themeFill="background1"/>
            <w:noWrap/>
            <w:hideMark/>
          </w:tcPr>
          <w:p w14:paraId="7FD84A96"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174 291</w:t>
            </w:r>
          </w:p>
        </w:tc>
        <w:tc>
          <w:tcPr>
            <w:tcW w:w="674" w:type="pct"/>
            <w:shd w:val="clear" w:color="auto" w:fill="FFFFFF" w:themeFill="background1"/>
            <w:noWrap/>
            <w:hideMark/>
          </w:tcPr>
          <w:p w14:paraId="27B26517"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162 467</w:t>
            </w:r>
          </w:p>
        </w:tc>
        <w:tc>
          <w:tcPr>
            <w:tcW w:w="548" w:type="pct"/>
            <w:shd w:val="clear" w:color="auto" w:fill="FFFFFF" w:themeFill="background1"/>
            <w:noWrap/>
            <w:hideMark/>
          </w:tcPr>
          <w:p w14:paraId="01DCDBEE"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-11 824</w:t>
            </w:r>
          </w:p>
        </w:tc>
        <w:tc>
          <w:tcPr>
            <w:tcW w:w="548" w:type="pct"/>
            <w:shd w:val="clear" w:color="auto" w:fill="FFFFFF" w:themeFill="background1"/>
            <w:noWrap/>
            <w:hideMark/>
          </w:tcPr>
          <w:p w14:paraId="10EDF243"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-6</w:t>
            </w:r>
            <w:r w:rsidR="00614373" w:rsidRPr="00D2272C">
              <w:rPr>
                <w:rFonts w:eastAsia="Times New Roman" w:cs="Arial"/>
                <w:color w:val="000000"/>
                <w:kern w:val="0"/>
                <w:sz w:val="18"/>
                <w:szCs w:val="18"/>
                <w:lang w:eastAsia="lv-LV"/>
                <w14:ligatures w14:val="none"/>
              </w:rPr>
              <w:t>,</w:t>
            </w:r>
            <w:r w:rsidRPr="00D2272C">
              <w:rPr>
                <w:rFonts w:eastAsia="Times New Roman" w:cs="Arial"/>
                <w:color w:val="000000"/>
                <w:kern w:val="0"/>
                <w:sz w:val="18"/>
                <w:szCs w:val="18"/>
                <w:lang w:eastAsia="lv-LV"/>
                <w14:ligatures w14:val="none"/>
              </w:rPr>
              <w:t>8%</w:t>
            </w:r>
          </w:p>
        </w:tc>
      </w:tr>
      <w:tr w:rsidR="006F3315" w:rsidRPr="00D2272C" w14:paraId="1EAD726E" w14:textId="77777777" w:rsidTr="003B67DD">
        <w:trPr>
          <w:trHeight w:val="315"/>
        </w:trPr>
        <w:tc>
          <w:tcPr>
            <w:cnfStyle w:val="001000000000" w:firstRow="0" w:lastRow="0" w:firstColumn="1" w:lastColumn="0" w:oddVBand="0" w:evenVBand="0" w:oddHBand="0" w:evenHBand="0" w:firstRowFirstColumn="0" w:firstRowLastColumn="0" w:lastRowFirstColumn="0" w:lastRowLastColumn="0"/>
            <w:tcW w:w="2583" w:type="pct"/>
            <w:tcBorders>
              <w:bottom w:val="single" w:sz="4" w:space="0" w:color="77C3E9" w:themeColor="accent4" w:themeTint="99"/>
            </w:tcBorders>
            <w:noWrap/>
            <w:hideMark/>
          </w:tcPr>
          <w:p w14:paraId="55283A8D" w14:textId="77777777" w:rsidR="006F3315" w:rsidRPr="00D2272C" w:rsidRDefault="006F3315" w:rsidP="003276D8">
            <w:pPr>
              <w:ind w:firstLineChars="200" w:firstLine="361"/>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 xml:space="preserve">Klientu rosināto </w:t>
            </w:r>
            <w:proofErr w:type="spellStart"/>
            <w:r w:rsidRPr="00D2272C">
              <w:rPr>
                <w:rFonts w:eastAsia="Times New Roman" w:cs="Arial"/>
                <w:i/>
                <w:iCs/>
                <w:color w:val="000000"/>
                <w:kern w:val="0"/>
                <w:sz w:val="18"/>
                <w:szCs w:val="18"/>
                <w:lang w:eastAsia="lv-LV"/>
                <w14:ligatures w14:val="none"/>
              </w:rPr>
              <w:t>pieslēgumu</w:t>
            </w:r>
            <w:proofErr w:type="spellEnd"/>
            <w:r w:rsidRPr="00D2272C">
              <w:rPr>
                <w:rFonts w:eastAsia="Times New Roman" w:cs="Arial"/>
                <w:i/>
                <w:iCs/>
                <w:color w:val="000000"/>
                <w:kern w:val="0"/>
                <w:sz w:val="18"/>
                <w:szCs w:val="18"/>
                <w:lang w:eastAsia="lv-LV"/>
                <w14:ligatures w14:val="none"/>
              </w:rPr>
              <w:t xml:space="preserve"> izbūve</w:t>
            </w:r>
          </w:p>
        </w:tc>
        <w:tc>
          <w:tcPr>
            <w:tcW w:w="647" w:type="pct"/>
            <w:tcBorders>
              <w:bottom w:val="single" w:sz="4" w:space="0" w:color="77C3E9" w:themeColor="accent4" w:themeTint="99"/>
            </w:tcBorders>
            <w:noWrap/>
            <w:hideMark/>
          </w:tcPr>
          <w:p w14:paraId="57F40644"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163 836</w:t>
            </w:r>
          </w:p>
        </w:tc>
        <w:tc>
          <w:tcPr>
            <w:tcW w:w="674" w:type="pct"/>
            <w:tcBorders>
              <w:bottom w:val="single" w:sz="4" w:space="0" w:color="77C3E9" w:themeColor="accent4" w:themeTint="99"/>
            </w:tcBorders>
            <w:noWrap/>
            <w:hideMark/>
          </w:tcPr>
          <w:p w14:paraId="47A14BCC"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148 881</w:t>
            </w:r>
          </w:p>
        </w:tc>
        <w:tc>
          <w:tcPr>
            <w:tcW w:w="548" w:type="pct"/>
            <w:tcBorders>
              <w:bottom w:val="single" w:sz="4" w:space="0" w:color="77C3E9" w:themeColor="accent4" w:themeTint="99"/>
            </w:tcBorders>
            <w:noWrap/>
            <w:hideMark/>
          </w:tcPr>
          <w:p w14:paraId="11E5BCEF"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-14 955</w:t>
            </w:r>
          </w:p>
        </w:tc>
        <w:tc>
          <w:tcPr>
            <w:tcW w:w="548" w:type="pct"/>
            <w:tcBorders>
              <w:bottom w:val="single" w:sz="4" w:space="0" w:color="77C3E9" w:themeColor="accent4" w:themeTint="99"/>
            </w:tcBorders>
            <w:noWrap/>
            <w:hideMark/>
          </w:tcPr>
          <w:p w14:paraId="358DDEE9"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-9</w:t>
            </w:r>
            <w:r w:rsidR="00614373" w:rsidRPr="00D2272C">
              <w:rPr>
                <w:rFonts w:eastAsia="Times New Roman" w:cs="Arial"/>
                <w:i/>
                <w:iCs/>
                <w:color w:val="000000"/>
                <w:kern w:val="0"/>
                <w:sz w:val="18"/>
                <w:szCs w:val="18"/>
                <w:lang w:eastAsia="lv-LV"/>
                <w14:ligatures w14:val="none"/>
              </w:rPr>
              <w:t>,</w:t>
            </w:r>
            <w:r w:rsidRPr="00D2272C">
              <w:rPr>
                <w:rFonts w:eastAsia="Times New Roman" w:cs="Arial"/>
                <w:i/>
                <w:iCs/>
                <w:color w:val="000000"/>
                <w:kern w:val="0"/>
                <w:sz w:val="18"/>
                <w:szCs w:val="18"/>
                <w:lang w:eastAsia="lv-LV"/>
                <w14:ligatures w14:val="none"/>
              </w:rPr>
              <w:t>1%</w:t>
            </w:r>
          </w:p>
        </w:tc>
      </w:tr>
      <w:tr w:rsidR="006F3315" w:rsidRPr="00D2272C" w14:paraId="1BDD78D3" w14:textId="77777777" w:rsidTr="003B67DD">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583" w:type="pct"/>
            <w:shd w:val="clear" w:color="auto" w:fill="FFFFFF" w:themeFill="background1"/>
            <w:noWrap/>
            <w:hideMark/>
          </w:tcPr>
          <w:p w14:paraId="7F0B9B02" w14:textId="77777777" w:rsidR="006F3315" w:rsidRPr="00D2272C" w:rsidRDefault="006F3315" w:rsidP="003276D8">
            <w:pPr>
              <w:ind w:firstLineChars="200" w:firstLine="361"/>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Trešo pušu ierosinātā elektroiekārtu pārcelšana</w:t>
            </w:r>
          </w:p>
        </w:tc>
        <w:tc>
          <w:tcPr>
            <w:tcW w:w="647" w:type="pct"/>
            <w:shd w:val="clear" w:color="auto" w:fill="FFFFFF" w:themeFill="background1"/>
            <w:noWrap/>
            <w:hideMark/>
          </w:tcPr>
          <w:p w14:paraId="7B468CA4"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9 128</w:t>
            </w:r>
          </w:p>
        </w:tc>
        <w:tc>
          <w:tcPr>
            <w:tcW w:w="674" w:type="pct"/>
            <w:shd w:val="clear" w:color="auto" w:fill="FFFFFF" w:themeFill="background1"/>
            <w:noWrap/>
            <w:hideMark/>
          </w:tcPr>
          <w:p w14:paraId="5C8E6597"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13 586</w:t>
            </w:r>
          </w:p>
        </w:tc>
        <w:tc>
          <w:tcPr>
            <w:tcW w:w="548" w:type="pct"/>
            <w:shd w:val="clear" w:color="auto" w:fill="FFFFFF" w:themeFill="background1"/>
            <w:noWrap/>
            <w:hideMark/>
          </w:tcPr>
          <w:p w14:paraId="5DDC2EFD"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4 458</w:t>
            </w:r>
          </w:p>
        </w:tc>
        <w:tc>
          <w:tcPr>
            <w:tcW w:w="548" w:type="pct"/>
            <w:shd w:val="clear" w:color="auto" w:fill="FFFFFF" w:themeFill="background1"/>
            <w:noWrap/>
            <w:hideMark/>
          </w:tcPr>
          <w:p w14:paraId="630397A5"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i/>
                <w:iCs/>
                <w:color w:val="000000"/>
                <w:kern w:val="0"/>
                <w:sz w:val="18"/>
                <w:szCs w:val="18"/>
                <w:lang w:eastAsia="lv-LV"/>
                <w14:ligatures w14:val="none"/>
              </w:rPr>
            </w:pPr>
            <w:r w:rsidRPr="00D2272C">
              <w:rPr>
                <w:rFonts w:eastAsia="Times New Roman" w:cs="Arial"/>
                <w:i/>
                <w:iCs/>
                <w:color w:val="000000"/>
                <w:kern w:val="0"/>
                <w:sz w:val="18"/>
                <w:szCs w:val="18"/>
                <w:lang w:eastAsia="lv-LV"/>
                <w14:ligatures w14:val="none"/>
              </w:rPr>
              <w:t>48</w:t>
            </w:r>
            <w:r w:rsidR="00614373" w:rsidRPr="00D2272C">
              <w:rPr>
                <w:rFonts w:eastAsia="Times New Roman" w:cs="Arial"/>
                <w:i/>
                <w:iCs/>
                <w:color w:val="000000"/>
                <w:kern w:val="0"/>
                <w:sz w:val="18"/>
                <w:szCs w:val="18"/>
                <w:lang w:eastAsia="lv-LV"/>
                <w14:ligatures w14:val="none"/>
              </w:rPr>
              <w:t>,</w:t>
            </w:r>
            <w:r w:rsidRPr="00D2272C">
              <w:rPr>
                <w:rFonts w:eastAsia="Times New Roman" w:cs="Arial"/>
                <w:i/>
                <w:iCs/>
                <w:color w:val="000000"/>
                <w:kern w:val="0"/>
                <w:sz w:val="18"/>
                <w:szCs w:val="18"/>
                <w:lang w:eastAsia="lv-LV"/>
                <w14:ligatures w14:val="none"/>
              </w:rPr>
              <w:t>8%</w:t>
            </w:r>
          </w:p>
        </w:tc>
      </w:tr>
      <w:tr w:rsidR="006F3315" w:rsidRPr="00D2272C" w14:paraId="05C6C269" w14:textId="77777777" w:rsidTr="003B67DD">
        <w:trPr>
          <w:trHeight w:val="315"/>
        </w:trPr>
        <w:tc>
          <w:tcPr>
            <w:cnfStyle w:val="001000000000" w:firstRow="0" w:lastRow="0" w:firstColumn="1" w:lastColumn="0" w:oddVBand="0" w:evenVBand="0" w:oddHBand="0" w:evenHBand="0" w:firstRowFirstColumn="0" w:firstRowLastColumn="0" w:lastRowFirstColumn="0" w:lastRowLastColumn="0"/>
            <w:tcW w:w="2583" w:type="pct"/>
            <w:shd w:val="clear" w:color="auto" w:fill="FFFFFF" w:themeFill="background1"/>
            <w:noWrap/>
            <w:hideMark/>
          </w:tcPr>
          <w:p w14:paraId="1A70EF00" w14:textId="77777777" w:rsidR="006F3315" w:rsidRPr="004B79D8" w:rsidRDefault="006F3315" w:rsidP="003276D8">
            <w:pPr>
              <w:ind w:firstLineChars="200" w:firstLine="360"/>
              <w:jc w:val="right"/>
              <w:rPr>
                <w:rFonts w:eastAsia="Times New Roman" w:cs="Arial"/>
                <w:b w:val="0"/>
                <w:bCs w:val="0"/>
                <w:i/>
                <w:iCs/>
                <w:kern w:val="0"/>
                <w:sz w:val="18"/>
                <w:szCs w:val="18"/>
                <w:lang w:eastAsia="lv-LV"/>
                <w14:ligatures w14:val="none"/>
              </w:rPr>
            </w:pPr>
            <w:r w:rsidRPr="004B79D8">
              <w:rPr>
                <w:rFonts w:eastAsia="Times New Roman" w:cs="Arial"/>
                <w:b w:val="0"/>
                <w:bCs w:val="0"/>
                <w:i/>
                <w:iCs/>
                <w:kern w:val="0"/>
                <w:sz w:val="18"/>
                <w:szCs w:val="18"/>
                <w:lang w:eastAsia="lv-LV"/>
                <w14:ligatures w14:val="none"/>
              </w:rPr>
              <w:t>t.sk. ST finansējums</w:t>
            </w:r>
          </w:p>
        </w:tc>
        <w:tc>
          <w:tcPr>
            <w:tcW w:w="647" w:type="pct"/>
            <w:shd w:val="clear" w:color="auto" w:fill="FFFFFF" w:themeFill="background1"/>
            <w:noWrap/>
            <w:hideMark/>
          </w:tcPr>
          <w:p w14:paraId="798D9D40" w14:textId="77777777" w:rsidR="006F3315" w:rsidRPr="004B79D8" w:rsidRDefault="006F3315" w:rsidP="003432B6">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kern w:val="0"/>
                <w:sz w:val="18"/>
                <w:szCs w:val="18"/>
                <w:lang w:eastAsia="lv-LV"/>
                <w14:ligatures w14:val="none"/>
              </w:rPr>
            </w:pPr>
            <w:r w:rsidRPr="004B79D8">
              <w:rPr>
                <w:rFonts w:eastAsia="Times New Roman" w:cs="Arial"/>
                <w:i/>
                <w:iCs/>
                <w:kern w:val="0"/>
                <w:sz w:val="18"/>
                <w:szCs w:val="18"/>
                <w:lang w:eastAsia="lv-LV"/>
                <w14:ligatures w14:val="none"/>
              </w:rPr>
              <w:t>113 950</w:t>
            </w:r>
          </w:p>
        </w:tc>
        <w:tc>
          <w:tcPr>
            <w:tcW w:w="674" w:type="pct"/>
            <w:shd w:val="clear" w:color="auto" w:fill="FFFFFF" w:themeFill="background1"/>
            <w:noWrap/>
            <w:hideMark/>
          </w:tcPr>
          <w:p w14:paraId="48D6A0AD" w14:textId="77777777" w:rsidR="006F3315" w:rsidRPr="00D2272C" w:rsidRDefault="006F3315" w:rsidP="003432B6">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kern w:val="0"/>
                <w:sz w:val="18"/>
                <w:szCs w:val="18"/>
                <w:lang w:eastAsia="lv-LV"/>
                <w14:ligatures w14:val="none"/>
              </w:rPr>
            </w:pPr>
            <w:r w:rsidRPr="00D2272C">
              <w:rPr>
                <w:rFonts w:eastAsia="Times New Roman" w:cs="Arial"/>
                <w:i/>
                <w:iCs/>
                <w:kern w:val="0"/>
                <w:sz w:val="18"/>
                <w:szCs w:val="18"/>
                <w:lang w:eastAsia="lv-LV"/>
                <w14:ligatures w14:val="none"/>
              </w:rPr>
              <w:t>104 480</w:t>
            </w:r>
          </w:p>
        </w:tc>
        <w:tc>
          <w:tcPr>
            <w:tcW w:w="548" w:type="pct"/>
            <w:shd w:val="clear" w:color="auto" w:fill="FFFFFF" w:themeFill="background1"/>
            <w:noWrap/>
            <w:hideMark/>
          </w:tcPr>
          <w:p w14:paraId="6CDEF392" w14:textId="77777777" w:rsidR="006F3315" w:rsidRPr="00D2272C" w:rsidRDefault="006F3315" w:rsidP="003432B6">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kern w:val="0"/>
                <w:sz w:val="18"/>
                <w:szCs w:val="18"/>
                <w:lang w:eastAsia="lv-LV"/>
                <w14:ligatures w14:val="none"/>
              </w:rPr>
            </w:pPr>
            <w:r w:rsidRPr="00D2272C">
              <w:rPr>
                <w:rFonts w:eastAsia="Times New Roman" w:cs="Arial"/>
                <w:i/>
                <w:iCs/>
                <w:kern w:val="0"/>
                <w:sz w:val="18"/>
                <w:szCs w:val="18"/>
                <w:lang w:eastAsia="lv-LV"/>
                <w14:ligatures w14:val="none"/>
              </w:rPr>
              <w:t>-9 469</w:t>
            </w:r>
          </w:p>
        </w:tc>
        <w:tc>
          <w:tcPr>
            <w:tcW w:w="548" w:type="pct"/>
            <w:shd w:val="clear" w:color="auto" w:fill="FFFFFF" w:themeFill="background1"/>
            <w:noWrap/>
            <w:hideMark/>
          </w:tcPr>
          <w:p w14:paraId="4033295E" w14:textId="77777777" w:rsidR="006F3315" w:rsidRPr="00D2272C" w:rsidRDefault="006F3315" w:rsidP="003432B6">
            <w:pPr>
              <w:jc w:val="right"/>
              <w:cnfStyle w:val="000000000000" w:firstRow="0" w:lastRow="0" w:firstColumn="0" w:lastColumn="0" w:oddVBand="0" w:evenVBand="0" w:oddHBand="0" w:evenHBand="0" w:firstRowFirstColumn="0" w:firstRowLastColumn="0" w:lastRowFirstColumn="0" w:lastRowLastColumn="0"/>
              <w:rPr>
                <w:rFonts w:eastAsia="Times New Roman" w:cs="Arial"/>
                <w:i/>
                <w:iCs/>
                <w:kern w:val="0"/>
                <w:sz w:val="18"/>
                <w:szCs w:val="18"/>
                <w:lang w:eastAsia="lv-LV"/>
                <w14:ligatures w14:val="none"/>
              </w:rPr>
            </w:pPr>
            <w:r w:rsidRPr="00D2272C">
              <w:rPr>
                <w:rFonts w:eastAsia="Times New Roman" w:cs="Arial"/>
                <w:i/>
                <w:iCs/>
                <w:kern w:val="0"/>
                <w:sz w:val="18"/>
                <w:szCs w:val="18"/>
                <w:lang w:eastAsia="lv-LV"/>
                <w14:ligatures w14:val="none"/>
              </w:rPr>
              <w:t>-8</w:t>
            </w:r>
            <w:r w:rsidR="00614373" w:rsidRPr="00D2272C">
              <w:rPr>
                <w:rFonts w:eastAsia="Times New Roman" w:cs="Arial"/>
                <w:i/>
                <w:iCs/>
                <w:kern w:val="0"/>
                <w:sz w:val="18"/>
                <w:szCs w:val="18"/>
                <w:lang w:eastAsia="lv-LV"/>
                <w14:ligatures w14:val="none"/>
              </w:rPr>
              <w:t>,</w:t>
            </w:r>
            <w:r w:rsidRPr="00D2272C">
              <w:rPr>
                <w:rFonts w:eastAsia="Times New Roman" w:cs="Arial"/>
                <w:i/>
                <w:iCs/>
                <w:kern w:val="0"/>
                <w:sz w:val="18"/>
                <w:szCs w:val="18"/>
                <w:lang w:eastAsia="lv-LV"/>
                <w14:ligatures w14:val="none"/>
              </w:rPr>
              <w:t>3%</w:t>
            </w:r>
          </w:p>
        </w:tc>
      </w:tr>
      <w:tr w:rsidR="006F3315" w:rsidRPr="00D2272C" w14:paraId="50A24C49" w14:textId="77777777" w:rsidTr="003B67DD">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583" w:type="pct"/>
            <w:shd w:val="clear" w:color="auto" w:fill="FFFFFF" w:themeFill="background1"/>
            <w:noWrap/>
            <w:hideMark/>
          </w:tcPr>
          <w:p w14:paraId="351CDFA8" w14:textId="77777777" w:rsidR="006F3315" w:rsidRPr="00D2272C" w:rsidRDefault="006F3315" w:rsidP="003276D8">
            <w:pPr>
              <w:jc w:val="both"/>
              <w:rPr>
                <w:rFonts w:eastAsia="Times New Roman" w:cs="Arial"/>
                <w:b w:val="0"/>
                <w:bCs w:val="0"/>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Nekustamā īpašuma rekonstrukcija</w:t>
            </w:r>
          </w:p>
        </w:tc>
        <w:tc>
          <w:tcPr>
            <w:tcW w:w="647" w:type="pct"/>
            <w:shd w:val="clear" w:color="auto" w:fill="FFFFFF" w:themeFill="background1"/>
            <w:noWrap/>
            <w:hideMark/>
          </w:tcPr>
          <w:p w14:paraId="2FBCFBA3"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7 093</w:t>
            </w:r>
          </w:p>
        </w:tc>
        <w:tc>
          <w:tcPr>
            <w:tcW w:w="674" w:type="pct"/>
            <w:shd w:val="clear" w:color="auto" w:fill="FFFFFF" w:themeFill="background1"/>
            <w:noWrap/>
            <w:hideMark/>
          </w:tcPr>
          <w:p w14:paraId="000E5A42"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7 644</w:t>
            </w:r>
          </w:p>
        </w:tc>
        <w:tc>
          <w:tcPr>
            <w:tcW w:w="548" w:type="pct"/>
            <w:shd w:val="clear" w:color="auto" w:fill="FFFFFF" w:themeFill="background1"/>
            <w:noWrap/>
            <w:hideMark/>
          </w:tcPr>
          <w:p w14:paraId="41A958BD"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551</w:t>
            </w:r>
          </w:p>
        </w:tc>
        <w:tc>
          <w:tcPr>
            <w:tcW w:w="548" w:type="pct"/>
            <w:shd w:val="clear" w:color="auto" w:fill="FFFFFF" w:themeFill="background1"/>
            <w:noWrap/>
            <w:hideMark/>
          </w:tcPr>
          <w:p w14:paraId="18BE1E6F"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7</w:t>
            </w:r>
            <w:r w:rsidR="00614373" w:rsidRPr="00D2272C">
              <w:rPr>
                <w:rFonts w:eastAsia="Times New Roman" w:cs="Arial"/>
                <w:color w:val="000000"/>
                <w:kern w:val="0"/>
                <w:sz w:val="18"/>
                <w:szCs w:val="18"/>
                <w:lang w:eastAsia="lv-LV"/>
                <w14:ligatures w14:val="none"/>
              </w:rPr>
              <w:t>,</w:t>
            </w:r>
            <w:r w:rsidRPr="00D2272C">
              <w:rPr>
                <w:rFonts w:eastAsia="Times New Roman" w:cs="Arial"/>
                <w:color w:val="000000"/>
                <w:kern w:val="0"/>
                <w:sz w:val="18"/>
                <w:szCs w:val="18"/>
                <w:lang w:eastAsia="lv-LV"/>
                <w14:ligatures w14:val="none"/>
              </w:rPr>
              <w:t>8%</w:t>
            </w:r>
          </w:p>
        </w:tc>
      </w:tr>
      <w:tr w:rsidR="006F3315" w:rsidRPr="00D2272C" w14:paraId="12E3E174" w14:textId="77777777" w:rsidTr="003B67DD">
        <w:trPr>
          <w:trHeight w:val="315"/>
        </w:trPr>
        <w:tc>
          <w:tcPr>
            <w:cnfStyle w:val="001000000000" w:firstRow="0" w:lastRow="0" w:firstColumn="1" w:lastColumn="0" w:oddVBand="0" w:evenVBand="0" w:oddHBand="0" w:evenHBand="0" w:firstRowFirstColumn="0" w:firstRowLastColumn="0" w:lastRowFirstColumn="0" w:lastRowLastColumn="0"/>
            <w:tcW w:w="2583" w:type="pct"/>
            <w:tcBorders>
              <w:bottom w:val="single" w:sz="4" w:space="0" w:color="77C3E9" w:themeColor="accent4" w:themeTint="99"/>
            </w:tcBorders>
            <w:noWrap/>
            <w:hideMark/>
          </w:tcPr>
          <w:p w14:paraId="7D555CB0" w14:textId="77777777" w:rsidR="006F3315" w:rsidRPr="00D2272C" w:rsidRDefault="006F3315" w:rsidP="003276D8">
            <w:pPr>
              <w:jc w:val="both"/>
              <w:rPr>
                <w:rFonts w:eastAsia="Times New Roman" w:cs="Arial"/>
                <w:b w:val="0"/>
                <w:bCs w:val="0"/>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Viedā tīkla attīstība</w:t>
            </w:r>
          </w:p>
        </w:tc>
        <w:tc>
          <w:tcPr>
            <w:tcW w:w="647" w:type="pct"/>
            <w:tcBorders>
              <w:bottom w:val="single" w:sz="4" w:space="0" w:color="77C3E9" w:themeColor="accent4" w:themeTint="99"/>
            </w:tcBorders>
            <w:noWrap/>
            <w:hideMark/>
          </w:tcPr>
          <w:p w14:paraId="4ED1D9C7"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7 252</w:t>
            </w:r>
          </w:p>
        </w:tc>
        <w:tc>
          <w:tcPr>
            <w:tcW w:w="674" w:type="pct"/>
            <w:tcBorders>
              <w:bottom w:val="single" w:sz="4" w:space="0" w:color="77C3E9" w:themeColor="accent4" w:themeTint="99"/>
            </w:tcBorders>
            <w:noWrap/>
            <w:hideMark/>
          </w:tcPr>
          <w:p w14:paraId="639C7B49"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8 476</w:t>
            </w:r>
          </w:p>
        </w:tc>
        <w:tc>
          <w:tcPr>
            <w:tcW w:w="548" w:type="pct"/>
            <w:tcBorders>
              <w:bottom w:val="single" w:sz="4" w:space="0" w:color="77C3E9" w:themeColor="accent4" w:themeTint="99"/>
            </w:tcBorders>
            <w:noWrap/>
            <w:hideMark/>
          </w:tcPr>
          <w:p w14:paraId="0532911D"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1 224</w:t>
            </w:r>
          </w:p>
        </w:tc>
        <w:tc>
          <w:tcPr>
            <w:tcW w:w="548" w:type="pct"/>
            <w:tcBorders>
              <w:bottom w:val="single" w:sz="4" w:space="0" w:color="77C3E9" w:themeColor="accent4" w:themeTint="99"/>
            </w:tcBorders>
            <w:noWrap/>
            <w:hideMark/>
          </w:tcPr>
          <w:p w14:paraId="7FF5C718"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16</w:t>
            </w:r>
            <w:r w:rsidR="00614373" w:rsidRPr="00D2272C">
              <w:rPr>
                <w:rFonts w:eastAsia="Times New Roman" w:cs="Arial"/>
                <w:color w:val="000000"/>
                <w:kern w:val="0"/>
                <w:sz w:val="18"/>
                <w:szCs w:val="18"/>
                <w:lang w:eastAsia="lv-LV"/>
                <w14:ligatures w14:val="none"/>
              </w:rPr>
              <w:t>,</w:t>
            </w:r>
            <w:r w:rsidRPr="00D2272C">
              <w:rPr>
                <w:rFonts w:eastAsia="Times New Roman" w:cs="Arial"/>
                <w:color w:val="000000"/>
                <w:kern w:val="0"/>
                <w:sz w:val="18"/>
                <w:szCs w:val="18"/>
                <w:lang w:eastAsia="lv-LV"/>
                <w14:ligatures w14:val="none"/>
              </w:rPr>
              <w:t>9%</w:t>
            </w:r>
          </w:p>
        </w:tc>
      </w:tr>
      <w:tr w:rsidR="006F3315" w:rsidRPr="00D2272C" w14:paraId="59FFCB15" w14:textId="77777777" w:rsidTr="003B67DD">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583" w:type="pct"/>
            <w:shd w:val="clear" w:color="auto" w:fill="FFFFFF" w:themeFill="background1"/>
            <w:noWrap/>
            <w:hideMark/>
          </w:tcPr>
          <w:p w14:paraId="4B4CCAD3" w14:textId="01C9C7BB" w:rsidR="006F3315" w:rsidRPr="00D2272C" w:rsidRDefault="006F3315" w:rsidP="003276D8">
            <w:pPr>
              <w:jc w:val="both"/>
              <w:rPr>
                <w:rFonts w:eastAsia="Times New Roman" w:cs="Arial"/>
                <w:b w:val="0"/>
                <w:bCs w:val="0"/>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Pamatlīdzekļu iegāde</w:t>
            </w:r>
          </w:p>
        </w:tc>
        <w:tc>
          <w:tcPr>
            <w:tcW w:w="647" w:type="pct"/>
            <w:shd w:val="clear" w:color="auto" w:fill="FFFFFF" w:themeFill="background1"/>
            <w:noWrap/>
            <w:hideMark/>
          </w:tcPr>
          <w:p w14:paraId="5C0DD685"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23 588</w:t>
            </w:r>
          </w:p>
        </w:tc>
        <w:tc>
          <w:tcPr>
            <w:tcW w:w="674" w:type="pct"/>
            <w:shd w:val="clear" w:color="auto" w:fill="FFFFFF" w:themeFill="background1"/>
            <w:noWrap/>
            <w:hideMark/>
          </w:tcPr>
          <w:p w14:paraId="19EB8C4D"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30 174</w:t>
            </w:r>
          </w:p>
        </w:tc>
        <w:tc>
          <w:tcPr>
            <w:tcW w:w="548" w:type="pct"/>
            <w:shd w:val="clear" w:color="auto" w:fill="FFFFFF" w:themeFill="background1"/>
            <w:noWrap/>
            <w:hideMark/>
          </w:tcPr>
          <w:p w14:paraId="7C723398"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6 586</w:t>
            </w:r>
          </w:p>
        </w:tc>
        <w:tc>
          <w:tcPr>
            <w:tcW w:w="548" w:type="pct"/>
            <w:shd w:val="clear" w:color="auto" w:fill="FFFFFF" w:themeFill="background1"/>
            <w:noWrap/>
            <w:hideMark/>
          </w:tcPr>
          <w:p w14:paraId="44325551" w14:textId="77777777" w:rsidR="006F3315" w:rsidRPr="00D2272C"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27</w:t>
            </w:r>
            <w:r w:rsidR="00614373" w:rsidRPr="00D2272C">
              <w:rPr>
                <w:rFonts w:eastAsia="Times New Roman" w:cs="Arial"/>
                <w:color w:val="000000"/>
                <w:kern w:val="0"/>
                <w:sz w:val="18"/>
                <w:szCs w:val="18"/>
                <w:lang w:eastAsia="lv-LV"/>
                <w14:ligatures w14:val="none"/>
              </w:rPr>
              <w:t>,</w:t>
            </w:r>
            <w:r w:rsidRPr="00D2272C">
              <w:rPr>
                <w:rFonts w:eastAsia="Times New Roman" w:cs="Arial"/>
                <w:color w:val="000000"/>
                <w:kern w:val="0"/>
                <w:sz w:val="18"/>
                <w:szCs w:val="18"/>
                <w:lang w:eastAsia="lv-LV"/>
                <w14:ligatures w14:val="none"/>
              </w:rPr>
              <w:t>9%</w:t>
            </w:r>
          </w:p>
        </w:tc>
      </w:tr>
      <w:tr w:rsidR="006F3315" w:rsidRPr="00D2272C" w14:paraId="6EFAD558" w14:textId="77777777" w:rsidTr="00784CCC">
        <w:trPr>
          <w:trHeight w:val="315"/>
        </w:trPr>
        <w:tc>
          <w:tcPr>
            <w:cnfStyle w:val="001000000000" w:firstRow="0" w:lastRow="0" w:firstColumn="1" w:lastColumn="0" w:oddVBand="0" w:evenVBand="0" w:oddHBand="0" w:evenHBand="0" w:firstRowFirstColumn="0" w:firstRowLastColumn="0" w:lastRowFirstColumn="0" w:lastRowLastColumn="0"/>
            <w:tcW w:w="2583" w:type="pct"/>
            <w:noWrap/>
            <w:hideMark/>
          </w:tcPr>
          <w:p w14:paraId="451EC97B" w14:textId="77777777" w:rsidR="006F3315" w:rsidRPr="00D2272C" w:rsidRDefault="006F3315" w:rsidP="003276D8">
            <w:pPr>
              <w:jc w:val="both"/>
              <w:rPr>
                <w:rFonts w:eastAsia="Times New Roman" w:cs="Arial"/>
                <w:b w:val="0"/>
                <w:bCs w:val="0"/>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Nemateriālie ieguldījumi</w:t>
            </w:r>
          </w:p>
        </w:tc>
        <w:tc>
          <w:tcPr>
            <w:tcW w:w="647" w:type="pct"/>
            <w:noWrap/>
            <w:hideMark/>
          </w:tcPr>
          <w:p w14:paraId="49246041"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2 604</w:t>
            </w:r>
          </w:p>
        </w:tc>
        <w:tc>
          <w:tcPr>
            <w:tcW w:w="674" w:type="pct"/>
            <w:noWrap/>
            <w:hideMark/>
          </w:tcPr>
          <w:p w14:paraId="138D7F06"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458</w:t>
            </w:r>
          </w:p>
        </w:tc>
        <w:tc>
          <w:tcPr>
            <w:tcW w:w="548" w:type="pct"/>
            <w:noWrap/>
            <w:hideMark/>
          </w:tcPr>
          <w:p w14:paraId="364EC1C0"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-2 146</w:t>
            </w:r>
          </w:p>
        </w:tc>
        <w:tc>
          <w:tcPr>
            <w:tcW w:w="548" w:type="pct"/>
            <w:noWrap/>
            <w:hideMark/>
          </w:tcPr>
          <w:p w14:paraId="066BC1EA" w14:textId="77777777" w:rsidR="006F3315" w:rsidRPr="00D2272C"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8"/>
                <w:szCs w:val="18"/>
                <w:lang w:eastAsia="lv-LV"/>
                <w14:ligatures w14:val="none"/>
              </w:rPr>
            </w:pPr>
            <w:r w:rsidRPr="00D2272C">
              <w:rPr>
                <w:rFonts w:eastAsia="Times New Roman" w:cs="Arial"/>
                <w:color w:val="000000"/>
                <w:kern w:val="0"/>
                <w:sz w:val="18"/>
                <w:szCs w:val="18"/>
                <w:lang w:eastAsia="lv-LV"/>
                <w14:ligatures w14:val="none"/>
              </w:rPr>
              <w:t>-82</w:t>
            </w:r>
            <w:r w:rsidR="00614373" w:rsidRPr="00D2272C">
              <w:rPr>
                <w:rFonts w:eastAsia="Times New Roman" w:cs="Arial"/>
                <w:color w:val="000000"/>
                <w:kern w:val="0"/>
                <w:sz w:val="18"/>
                <w:szCs w:val="18"/>
                <w:lang w:eastAsia="lv-LV"/>
                <w14:ligatures w14:val="none"/>
              </w:rPr>
              <w:t>,</w:t>
            </w:r>
            <w:r w:rsidRPr="00D2272C">
              <w:rPr>
                <w:rFonts w:eastAsia="Times New Roman" w:cs="Arial"/>
                <w:color w:val="000000"/>
                <w:kern w:val="0"/>
                <w:sz w:val="18"/>
                <w:szCs w:val="18"/>
                <w:lang w:eastAsia="lv-LV"/>
                <w14:ligatures w14:val="none"/>
              </w:rPr>
              <w:t>4%</w:t>
            </w:r>
          </w:p>
        </w:tc>
      </w:tr>
      <w:tr w:rsidR="006F3315" w:rsidRPr="00D2272C" w14:paraId="6BD23455" w14:textId="77777777" w:rsidTr="00784CCC">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83" w:type="pct"/>
            <w:noWrap/>
            <w:hideMark/>
          </w:tcPr>
          <w:p w14:paraId="27D778AC" w14:textId="77777777" w:rsidR="006F3315" w:rsidRPr="0025503D" w:rsidRDefault="006F3315" w:rsidP="003276D8">
            <w:pPr>
              <w:jc w:val="both"/>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Kopā</w:t>
            </w:r>
          </w:p>
        </w:tc>
        <w:tc>
          <w:tcPr>
            <w:tcW w:w="647" w:type="pct"/>
            <w:noWrap/>
            <w:hideMark/>
          </w:tcPr>
          <w:p w14:paraId="103D20F3"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505 362</w:t>
            </w:r>
          </w:p>
        </w:tc>
        <w:tc>
          <w:tcPr>
            <w:tcW w:w="674" w:type="pct"/>
            <w:noWrap/>
            <w:hideMark/>
          </w:tcPr>
          <w:p w14:paraId="1425C22D"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416 721</w:t>
            </w:r>
          </w:p>
        </w:tc>
        <w:tc>
          <w:tcPr>
            <w:tcW w:w="548" w:type="pct"/>
            <w:noWrap/>
            <w:hideMark/>
          </w:tcPr>
          <w:p w14:paraId="0796FF29"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-88 642</w:t>
            </w:r>
          </w:p>
        </w:tc>
        <w:tc>
          <w:tcPr>
            <w:tcW w:w="548" w:type="pct"/>
            <w:noWrap/>
            <w:hideMark/>
          </w:tcPr>
          <w:p w14:paraId="46C76DF5"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-17</w:t>
            </w:r>
            <w:r w:rsidR="00614373" w:rsidRPr="0025503D">
              <w:rPr>
                <w:rFonts w:eastAsia="Times New Roman" w:cs="Arial"/>
                <w:b/>
                <w:kern w:val="0"/>
                <w:sz w:val="18"/>
                <w:szCs w:val="18"/>
                <w:lang w:eastAsia="lv-LV"/>
                <w14:ligatures w14:val="none"/>
              </w:rPr>
              <w:t>,</w:t>
            </w:r>
            <w:r w:rsidRPr="0025503D">
              <w:rPr>
                <w:rFonts w:eastAsia="Times New Roman" w:cs="Arial"/>
                <w:b/>
                <w:kern w:val="0"/>
                <w:sz w:val="18"/>
                <w:szCs w:val="18"/>
                <w:lang w:eastAsia="lv-LV"/>
                <w14:ligatures w14:val="none"/>
              </w:rPr>
              <w:t>5%</w:t>
            </w:r>
          </w:p>
        </w:tc>
      </w:tr>
      <w:tr w:rsidR="006F3315" w:rsidRPr="00D2272C" w14:paraId="3277B2E8" w14:textId="77777777" w:rsidTr="00784CCC">
        <w:trPr>
          <w:trHeight w:val="315"/>
        </w:trPr>
        <w:tc>
          <w:tcPr>
            <w:cnfStyle w:val="001000000000" w:firstRow="0" w:lastRow="0" w:firstColumn="1" w:lastColumn="0" w:oddVBand="0" w:evenVBand="0" w:oddHBand="0" w:evenHBand="0" w:firstRowFirstColumn="0" w:firstRowLastColumn="0" w:lastRowFirstColumn="0" w:lastRowLastColumn="0"/>
            <w:tcW w:w="2583" w:type="pct"/>
            <w:noWrap/>
            <w:hideMark/>
          </w:tcPr>
          <w:p w14:paraId="7A2E8308" w14:textId="77777777" w:rsidR="006F3315" w:rsidRPr="0025503D" w:rsidRDefault="006F3315" w:rsidP="003276D8">
            <w:pPr>
              <w:jc w:val="both"/>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Eiropas fondu finansētie projekti</w:t>
            </w:r>
          </w:p>
        </w:tc>
        <w:tc>
          <w:tcPr>
            <w:tcW w:w="647" w:type="pct"/>
            <w:noWrap/>
            <w:hideMark/>
          </w:tcPr>
          <w:p w14:paraId="6565C84F" w14:textId="77777777" w:rsidR="006F3315" w:rsidRPr="0025503D"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kern w:val="0"/>
                <w:sz w:val="18"/>
                <w:szCs w:val="18"/>
                <w:lang w:eastAsia="lv-LV"/>
                <w14:ligatures w14:val="none"/>
              </w:rPr>
            </w:pPr>
            <w:r w:rsidRPr="0025503D">
              <w:rPr>
                <w:rFonts w:eastAsia="Times New Roman" w:cs="Arial"/>
                <w:kern w:val="0"/>
                <w:sz w:val="18"/>
                <w:szCs w:val="18"/>
                <w:lang w:eastAsia="lv-LV"/>
                <w14:ligatures w14:val="none"/>
              </w:rPr>
              <w:t>87 860</w:t>
            </w:r>
          </w:p>
        </w:tc>
        <w:tc>
          <w:tcPr>
            <w:tcW w:w="674" w:type="pct"/>
            <w:noWrap/>
            <w:hideMark/>
          </w:tcPr>
          <w:p w14:paraId="0CC26907" w14:textId="77777777" w:rsidR="006F3315" w:rsidRPr="0025503D"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kern w:val="0"/>
                <w:sz w:val="18"/>
                <w:szCs w:val="18"/>
                <w:lang w:eastAsia="lv-LV"/>
                <w14:ligatures w14:val="none"/>
              </w:rPr>
            </w:pPr>
            <w:r w:rsidRPr="0025503D">
              <w:rPr>
                <w:rFonts w:eastAsia="Times New Roman" w:cs="Arial"/>
                <w:kern w:val="0"/>
                <w:sz w:val="18"/>
                <w:szCs w:val="18"/>
                <w:lang w:eastAsia="lv-LV"/>
                <w14:ligatures w14:val="none"/>
              </w:rPr>
              <w:t>117 737</w:t>
            </w:r>
          </w:p>
        </w:tc>
        <w:tc>
          <w:tcPr>
            <w:tcW w:w="548" w:type="pct"/>
            <w:noWrap/>
            <w:hideMark/>
          </w:tcPr>
          <w:p w14:paraId="1943DB5B" w14:textId="77777777" w:rsidR="006F3315" w:rsidRPr="0025503D"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kern w:val="0"/>
                <w:sz w:val="18"/>
                <w:szCs w:val="18"/>
                <w:lang w:eastAsia="lv-LV"/>
                <w14:ligatures w14:val="none"/>
              </w:rPr>
            </w:pPr>
            <w:r w:rsidRPr="0025503D">
              <w:rPr>
                <w:rFonts w:eastAsia="Times New Roman" w:cs="Arial"/>
                <w:kern w:val="0"/>
                <w:sz w:val="18"/>
                <w:szCs w:val="18"/>
                <w:lang w:eastAsia="lv-LV"/>
                <w14:ligatures w14:val="none"/>
              </w:rPr>
              <w:t>29 877</w:t>
            </w:r>
          </w:p>
        </w:tc>
        <w:tc>
          <w:tcPr>
            <w:tcW w:w="548" w:type="pct"/>
            <w:noWrap/>
            <w:hideMark/>
          </w:tcPr>
          <w:p w14:paraId="5B42F32C" w14:textId="77777777" w:rsidR="006F3315" w:rsidRPr="0025503D" w:rsidRDefault="006F3315"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kern w:val="0"/>
                <w:sz w:val="18"/>
                <w:szCs w:val="18"/>
                <w:lang w:eastAsia="lv-LV"/>
                <w14:ligatures w14:val="none"/>
              </w:rPr>
            </w:pPr>
            <w:r w:rsidRPr="0025503D">
              <w:rPr>
                <w:rFonts w:eastAsia="Times New Roman" w:cs="Arial"/>
                <w:kern w:val="0"/>
                <w:sz w:val="18"/>
                <w:szCs w:val="18"/>
                <w:lang w:eastAsia="lv-LV"/>
                <w14:ligatures w14:val="none"/>
              </w:rPr>
              <w:t>34</w:t>
            </w:r>
            <w:r w:rsidR="00614373" w:rsidRPr="0025503D">
              <w:rPr>
                <w:rFonts w:eastAsia="Times New Roman" w:cs="Arial"/>
                <w:kern w:val="0"/>
                <w:sz w:val="18"/>
                <w:szCs w:val="18"/>
                <w:lang w:eastAsia="lv-LV"/>
                <w14:ligatures w14:val="none"/>
              </w:rPr>
              <w:t>,</w:t>
            </w:r>
            <w:r w:rsidRPr="0025503D">
              <w:rPr>
                <w:rFonts w:eastAsia="Times New Roman" w:cs="Arial"/>
                <w:kern w:val="0"/>
                <w:sz w:val="18"/>
                <w:szCs w:val="18"/>
                <w:lang w:eastAsia="lv-LV"/>
                <w14:ligatures w14:val="none"/>
              </w:rPr>
              <w:t>0%</w:t>
            </w:r>
          </w:p>
        </w:tc>
      </w:tr>
      <w:tr w:rsidR="006F3315" w:rsidRPr="00D2272C" w14:paraId="0DE738A7" w14:textId="77777777" w:rsidTr="00784CCC">
        <w:trPr>
          <w:cnfStyle w:val="000000100000" w:firstRow="0" w:lastRow="0" w:firstColumn="0" w:lastColumn="0" w:oddVBand="0" w:evenVBand="0" w:oddHBand="1"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83" w:type="pct"/>
            <w:noWrap/>
            <w:hideMark/>
          </w:tcPr>
          <w:p w14:paraId="3517328B" w14:textId="77777777" w:rsidR="006F3315" w:rsidRPr="0025503D" w:rsidRDefault="006F3315" w:rsidP="003276D8">
            <w:pPr>
              <w:jc w:val="both"/>
              <w:rPr>
                <w:rFonts w:eastAsia="Times New Roman" w:cs="Arial"/>
                <w:b w:val="0"/>
                <w:kern w:val="0"/>
                <w:sz w:val="18"/>
                <w:szCs w:val="18"/>
                <w:lang w:eastAsia="lv-LV"/>
                <w14:ligatures w14:val="none"/>
              </w:rPr>
            </w:pPr>
            <w:r w:rsidRPr="0025503D">
              <w:rPr>
                <w:rFonts w:eastAsia="Times New Roman" w:cs="Arial"/>
                <w:kern w:val="0"/>
                <w:sz w:val="18"/>
                <w:szCs w:val="18"/>
                <w:lang w:eastAsia="lv-LV"/>
                <w14:ligatures w14:val="none"/>
              </w:rPr>
              <w:t>Kopā</w:t>
            </w:r>
          </w:p>
        </w:tc>
        <w:tc>
          <w:tcPr>
            <w:tcW w:w="647" w:type="pct"/>
            <w:noWrap/>
            <w:hideMark/>
          </w:tcPr>
          <w:p w14:paraId="55FAC42E"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593 223</w:t>
            </w:r>
          </w:p>
        </w:tc>
        <w:tc>
          <w:tcPr>
            <w:tcW w:w="674" w:type="pct"/>
            <w:noWrap/>
            <w:hideMark/>
          </w:tcPr>
          <w:p w14:paraId="1044EFB5"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534 458</w:t>
            </w:r>
          </w:p>
        </w:tc>
        <w:tc>
          <w:tcPr>
            <w:tcW w:w="548" w:type="pct"/>
            <w:noWrap/>
            <w:hideMark/>
          </w:tcPr>
          <w:p w14:paraId="3FACA1CF"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-58 765</w:t>
            </w:r>
          </w:p>
        </w:tc>
        <w:tc>
          <w:tcPr>
            <w:tcW w:w="548" w:type="pct"/>
            <w:noWrap/>
            <w:hideMark/>
          </w:tcPr>
          <w:p w14:paraId="5CC85EBC" w14:textId="77777777" w:rsidR="006F3315" w:rsidRPr="0025503D" w:rsidRDefault="006F3315"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kern w:val="0"/>
                <w:sz w:val="18"/>
                <w:szCs w:val="18"/>
                <w:lang w:eastAsia="lv-LV"/>
                <w14:ligatures w14:val="none"/>
              </w:rPr>
            </w:pPr>
            <w:r w:rsidRPr="0025503D">
              <w:rPr>
                <w:rFonts w:eastAsia="Times New Roman" w:cs="Arial"/>
                <w:b/>
                <w:kern w:val="0"/>
                <w:sz w:val="18"/>
                <w:szCs w:val="18"/>
                <w:lang w:eastAsia="lv-LV"/>
                <w14:ligatures w14:val="none"/>
              </w:rPr>
              <w:t>-9</w:t>
            </w:r>
            <w:r w:rsidR="00614373" w:rsidRPr="0025503D">
              <w:rPr>
                <w:rFonts w:eastAsia="Times New Roman" w:cs="Arial"/>
                <w:b/>
                <w:kern w:val="0"/>
                <w:sz w:val="18"/>
                <w:szCs w:val="18"/>
                <w:lang w:eastAsia="lv-LV"/>
                <w14:ligatures w14:val="none"/>
              </w:rPr>
              <w:t>,</w:t>
            </w:r>
            <w:r w:rsidRPr="0025503D">
              <w:rPr>
                <w:rFonts w:eastAsia="Times New Roman" w:cs="Arial"/>
                <w:b/>
                <w:kern w:val="0"/>
                <w:sz w:val="18"/>
                <w:szCs w:val="18"/>
                <w:lang w:eastAsia="lv-LV"/>
                <w14:ligatures w14:val="none"/>
              </w:rPr>
              <w:t>9%</w:t>
            </w:r>
          </w:p>
        </w:tc>
      </w:tr>
    </w:tbl>
    <w:p w14:paraId="2F00FA7B" w14:textId="77777777" w:rsidR="00916A2E" w:rsidRDefault="00916A2E" w:rsidP="006F3315">
      <w:pPr>
        <w:jc w:val="both"/>
      </w:pPr>
    </w:p>
    <w:p w14:paraId="3387EA00" w14:textId="54FD5297" w:rsidR="0063591E" w:rsidRDefault="0063591E" w:rsidP="0063591E">
      <w:pPr>
        <w:jc w:val="both"/>
      </w:pPr>
      <w:r>
        <w:t>ST kapitālieguldījumu apjoms kopumā ir samazināts pret iepriekš apstiprināto plānu, nofiksējot RAB vērtību regulatīvajā periodā un atliekot kapitālieguldījumus par 2 gadiem līdz nākamajam regulatīvajam periodam. Sākot ar nākamo regulatīvo periodu, kapitālieguldījumi plānoti ar vienmērīgu RAB pieaugumu 2% apmērā, kas ir ilgtermiņa monetārās politikas mērķis un ļauj ilgtermiņā atjaunot elektrotīklu.</w:t>
      </w:r>
    </w:p>
    <w:p w14:paraId="0028C943" w14:textId="77777777" w:rsidR="0063591E" w:rsidRDefault="0063591E" w:rsidP="0063591E">
      <w:pPr>
        <w:jc w:val="both"/>
      </w:pPr>
      <w:r>
        <w:t xml:space="preserve">Kapitālieguldījumi elektrotīkla atjaunošanā samazināti par 80 milj. EUR, samazinājums daļēji kompensēts ar elektrotīklu izbūvi par ANM un </w:t>
      </w:r>
      <w:proofErr w:type="spellStart"/>
      <w:r>
        <w:t>REPowerEU</w:t>
      </w:r>
      <w:proofErr w:type="spellEnd"/>
      <w:r>
        <w:t xml:space="preserve"> fondu līdzekļiem. Vienlaicīgi samazinājumu ietekmēja gan RAB vērtības fiksēšana, gan arī būtiska tirgū pieejamo darbuzņēmēju resursa piesaiste Eiropas finansēto projektu izpildei.</w:t>
      </w:r>
    </w:p>
    <w:p w14:paraId="37BDB8DA" w14:textId="77777777" w:rsidR="0063591E" w:rsidRDefault="0063591E" w:rsidP="0063591E">
      <w:pPr>
        <w:jc w:val="both"/>
      </w:pPr>
      <w:r>
        <w:lastRenderedPageBreak/>
        <w:t xml:space="preserve">Uz klientu pieprasījumu balstītai izbūvei nepieciešamie ieguldījumi ir samazinājušies par 12 milj. EUR pret iepriekšējo plānu, jo pēc 2 gadu (2024.–2025.) augstā kapitālieguldījumu pieprasījuma līmeņa, 2026. gadā novērojams kritums. Šī prognoze ir iestrādāta nākamajos gados, ņemot vērā inflāciju, taču šo pozīciju ST neietekmē un nodrošina klientu vajadzības pēc </w:t>
      </w:r>
      <w:proofErr w:type="spellStart"/>
      <w:r>
        <w:t>pieslēgumiem</w:t>
      </w:r>
      <w:proofErr w:type="spellEnd"/>
      <w:r>
        <w:t xml:space="preserve">, attiecīgi prognozējot kapitālieguldījumus </w:t>
      </w:r>
      <w:proofErr w:type="spellStart"/>
      <w:r>
        <w:t>pieslēgumu</w:t>
      </w:r>
      <w:proofErr w:type="spellEnd"/>
      <w:r>
        <w:t xml:space="preserve"> izbūvei.</w:t>
      </w:r>
    </w:p>
    <w:p w14:paraId="5700DAE6" w14:textId="1451CAA6" w:rsidR="0063591E" w:rsidRDefault="0063591E" w:rsidP="0063591E">
      <w:pPr>
        <w:jc w:val="both"/>
      </w:pPr>
      <w:r>
        <w:t xml:space="preserve">Viedā tīkla attīstības pieaugums pie viedo skaitītāju nomaiņas kapitālieguldījumiem, kapitalizējot ST veikto skaitītāju nomaiņas darbu un transportēšanu, kā rezultātā samazināsies ST saimnieciskās darbības izmaksas. Regulatīvajā periodā plānots kapitalizēt 3,8 milj. EUR tiešās ST </w:t>
      </w:r>
      <w:proofErr w:type="spellStart"/>
      <w:r>
        <w:t>izmaksas.Nemateriāliem</w:t>
      </w:r>
      <w:proofErr w:type="spellEnd"/>
      <w:r>
        <w:t xml:space="preserve"> ieguldījumiem plānots samazinājums par 2 milj. EUR, pārvērtējot nepieciešamos ieguldījumus </w:t>
      </w:r>
      <w:proofErr w:type="spellStart"/>
      <w:r>
        <w:t>dispečervadības</w:t>
      </w:r>
      <w:proofErr w:type="spellEnd"/>
      <w:r>
        <w:t xml:space="preserve"> sistēmas pilnveidē saistībā ar veiktajiem </w:t>
      </w:r>
      <w:proofErr w:type="spellStart"/>
      <w:r>
        <w:t>REPowerEU</w:t>
      </w:r>
      <w:proofErr w:type="spellEnd"/>
      <w:r>
        <w:t xml:space="preserve"> programmas finansētajiem ieguldījumiem.</w:t>
      </w:r>
    </w:p>
    <w:p w14:paraId="56DA8DE2" w14:textId="77777777" w:rsidR="0063591E" w:rsidRDefault="0063591E" w:rsidP="0063591E">
      <w:pPr>
        <w:jc w:val="both"/>
      </w:pPr>
      <w:r>
        <w:t>Pieaugums Eiropas fondu finansētajiem projektiem saistīts ar ANM finansēto projektu nobīdēm starp gadiem un līdzekļu piesaisti no jauniem Modernizācijas un Kohēzijas fondiem.</w:t>
      </w:r>
    </w:p>
    <w:p w14:paraId="1D75884F" w14:textId="1981F943" w:rsidR="006F3315" w:rsidRDefault="0063591E" w:rsidP="0063591E">
      <w:pPr>
        <w:jc w:val="both"/>
      </w:pPr>
      <w:r>
        <w:t>Pamatlīdzekļu iegādēs pieaugums saistīts ar citu sistēmas operatoru aktīvu iegādi, zemes zem nozīmīgiem kritiskās infrastruktūras objektiem iegādi un pakalpojuma kvalitātes uzlabošanas tehnoloģiju attīstību (</w:t>
      </w:r>
      <w:proofErr w:type="spellStart"/>
      <w:r>
        <w:t>spriegumaktīvo</w:t>
      </w:r>
      <w:proofErr w:type="spellEnd"/>
      <w:r>
        <w:t xml:space="preserve"> darbu aprīkojums, ģeneratoru iegāde, attālinātās elektrotīklu defektu noteikšanas tehnoloģiju ieviešana). Nākamajos gados ņemta vērā un ieplānota arī kritiskās infrastruktūras drošības uzlabošana krīzes situācijās. Tāpat pamatlīdzekļu iegādē ir ieplānota ST kvalitatīvas darbības nodrošināšanai nepieciešamo tehnoloģisko iekārtu un aprīkojuma atjaunošana vai nomaiņa, kam prognoze nākamos gados aplēsta, izmantojot pēdējo gadu faktiski nepieciešamos ieguldījumus, tajā skaitā paredzēti līdzekļi tehniskā aprīkojuma uzturēšanai tehniskajam personālam</w:t>
      </w:r>
      <w:r w:rsidR="006F3315" w:rsidRPr="00876DF6">
        <w:t>.</w:t>
      </w:r>
    </w:p>
    <w:p w14:paraId="11913CF3" w14:textId="77777777" w:rsidR="00DC0837" w:rsidRDefault="00DC0837" w:rsidP="0063591E">
      <w:pPr>
        <w:jc w:val="both"/>
      </w:pPr>
    </w:p>
    <w:p w14:paraId="4F0197EB" w14:textId="7A86F4ED" w:rsidR="009E23FC" w:rsidRPr="00A25058" w:rsidRDefault="00B3009B" w:rsidP="00A25058">
      <w:pPr>
        <w:pStyle w:val="Heading2"/>
      </w:pPr>
      <w:bookmarkStart w:id="41" w:name="_Toc238115221"/>
      <w:r w:rsidRPr="00A25058">
        <w:t>Sadales sistēmas pakalpojumu tarifu vidējās vērtības izmaiņu prognoz</w:t>
      </w:r>
      <w:r w:rsidR="004B095C">
        <w:t>e</w:t>
      </w:r>
      <w:r w:rsidRPr="00A25058">
        <w:t xml:space="preserve"> nākamajam regulatīvajam periodam</w:t>
      </w:r>
      <w:bookmarkEnd w:id="41"/>
    </w:p>
    <w:p w14:paraId="4FA27BC3" w14:textId="6EFDCE1C" w:rsidR="004F5A12" w:rsidRDefault="006B0D4F" w:rsidP="009E23FC">
      <w:pPr>
        <w:jc w:val="both"/>
      </w:pPr>
      <w:r w:rsidRPr="006B0D4F">
        <w:t>Attīstības plānā paredzēto kapitālieguldījumu īstenošanas un prognozētās RAB vērtības pieauguma rezultātā aplēstā ietekme uz sadales sistēmas pakalpojumu vidējo tarifu nākamajam tarifa periodam ir 1,34%, rēķinot pēc šobrīd spēkā esošās RAB aprēķina metodikas. Ietekme uz elektroenerģijas sadales sistēmas pakalpojuma tarifu nākamajam regulatīvajam periodam ir būtiski mazāka par inflācijas līmeni. Šī aplēse neietver citas nekontrolējamās izmaksas un neatspoguļo kopējo tarifu iespējamo izmaiņu</w:t>
      </w:r>
      <w:r w:rsidR="009E23FC" w:rsidRPr="009F53EB">
        <w:t>.</w:t>
      </w:r>
    </w:p>
    <w:p w14:paraId="3600DDF7" w14:textId="77777777" w:rsidR="00CE2B4D" w:rsidRDefault="00CE2B4D" w:rsidP="009E23FC">
      <w:pPr>
        <w:jc w:val="both"/>
      </w:pPr>
    </w:p>
    <w:p w14:paraId="50F2B48E" w14:textId="4E42A398" w:rsidR="00CE2B4D" w:rsidRPr="00CE2B4D" w:rsidRDefault="00CE2B4D" w:rsidP="00784CCC">
      <w:pPr>
        <w:pStyle w:val="Paskaidrojoaisteksts"/>
      </w:pPr>
      <w:r w:rsidRPr="00CE2B4D">
        <w:t>Kapitālieguldījumu plāna ietekme uz sadales tarifu</w:t>
      </w:r>
    </w:p>
    <w:tbl>
      <w:tblPr>
        <w:tblStyle w:val="GridTable4-Accent4"/>
        <w:tblW w:w="5000" w:type="pct"/>
        <w:tblLook w:val="04A0" w:firstRow="1" w:lastRow="0" w:firstColumn="1" w:lastColumn="0" w:noHBand="0" w:noVBand="1"/>
      </w:tblPr>
      <w:tblGrid>
        <w:gridCol w:w="5447"/>
        <w:gridCol w:w="1669"/>
        <w:gridCol w:w="1669"/>
        <w:gridCol w:w="1671"/>
      </w:tblGrid>
      <w:tr w:rsidR="009E23FC" w:rsidRPr="00D2272C" w14:paraId="595F923E" w14:textId="77777777" w:rsidTr="00784CCC">
        <w:trPr>
          <w:cnfStyle w:val="100000000000" w:firstRow="1" w:lastRow="0" w:firstColumn="0" w:lastColumn="0" w:oddVBand="0" w:evenVBand="0" w:oddHBand="0" w:evenHBand="0" w:firstRowFirstColumn="0" w:firstRowLastColumn="0" w:lastRowFirstColumn="0" w:lastRowLastColumn="0"/>
          <w:trHeight w:val="837"/>
        </w:trPr>
        <w:tc>
          <w:tcPr>
            <w:cnfStyle w:val="001000000000" w:firstRow="0" w:lastRow="0" w:firstColumn="1" w:lastColumn="0" w:oddVBand="0" w:evenVBand="0" w:oddHBand="0" w:evenHBand="0" w:firstRowFirstColumn="0" w:firstRowLastColumn="0" w:lastRowFirstColumn="0" w:lastRowLastColumn="0"/>
            <w:tcW w:w="2605" w:type="pct"/>
            <w:noWrap/>
            <w:hideMark/>
          </w:tcPr>
          <w:p w14:paraId="7AAC3238" w14:textId="77777777" w:rsidR="009E23FC" w:rsidRPr="00784CCC" w:rsidRDefault="009E23FC" w:rsidP="003276D8">
            <w:pPr>
              <w:rPr>
                <w:rFonts w:eastAsia="Times New Roman" w:cs="Arial"/>
                <w:b w:val="0"/>
                <w:kern w:val="0"/>
                <w:sz w:val="16"/>
                <w:szCs w:val="16"/>
                <w:lang w:eastAsia="lv-LV"/>
                <w14:ligatures w14:val="none"/>
              </w:rPr>
            </w:pPr>
            <w:r w:rsidRPr="00784CCC">
              <w:rPr>
                <w:rFonts w:eastAsia="Times New Roman" w:cs="Arial"/>
                <w:kern w:val="0"/>
                <w:sz w:val="16"/>
                <w:szCs w:val="16"/>
                <w:lang w:eastAsia="lv-LV"/>
                <w14:ligatures w14:val="none"/>
              </w:rPr>
              <w:t>CAPEX, vidēji regulācijas perioda gadā</w:t>
            </w:r>
          </w:p>
        </w:tc>
        <w:tc>
          <w:tcPr>
            <w:tcW w:w="798" w:type="pct"/>
            <w:hideMark/>
          </w:tcPr>
          <w:p w14:paraId="3B0F8435" w14:textId="77777777" w:rsidR="009E23FC" w:rsidRPr="00784CCC" w:rsidRDefault="009E23FC"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6"/>
                <w:szCs w:val="16"/>
                <w:lang w:eastAsia="lv-LV"/>
                <w14:ligatures w14:val="none"/>
              </w:rPr>
            </w:pPr>
            <w:r w:rsidRPr="00784CCC">
              <w:rPr>
                <w:rFonts w:eastAsia="Times New Roman" w:cs="Arial"/>
                <w:kern w:val="0"/>
                <w:sz w:val="16"/>
                <w:szCs w:val="16"/>
                <w:lang w:eastAsia="lv-LV"/>
                <w14:ligatures w14:val="none"/>
              </w:rPr>
              <w:t>Tarifs</w:t>
            </w:r>
            <w:r w:rsidRPr="00784CCC">
              <w:rPr>
                <w:rFonts w:eastAsia="Times New Roman" w:cs="Arial"/>
                <w:kern w:val="0"/>
                <w:sz w:val="16"/>
                <w:szCs w:val="16"/>
                <w:lang w:eastAsia="lv-LV"/>
                <w14:ligatures w14:val="none"/>
              </w:rPr>
              <w:br/>
              <w:t>2023-2027</w:t>
            </w:r>
          </w:p>
        </w:tc>
        <w:tc>
          <w:tcPr>
            <w:tcW w:w="798" w:type="pct"/>
            <w:hideMark/>
          </w:tcPr>
          <w:p w14:paraId="5D4FB474" w14:textId="77777777" w:rsidR="009E23FC" w:rsidRPr="00784CCC" w:rsidRDefault="009E23FC"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6"/>
                <w:szCs w:val="16"/>
                <w:lang w:eastAsia="lv-LV"/>
                <w14:ligatures w14:val="none"/>
              </w:rPr>
            </w:pPr>
            <w:r w:rsidRPr="00784CCC">
              <w:rPr>
                <w:rFonts w:eastAsia="Times New Roman" w:cs="Arial"/>
                <w:kern w:val="0"/>
                <w:sz w:val="16"/>
                <w:szCs w:val="16"/>
                <w:lang w:eastAsia="lv-LV"/>
                <w14:ligatures w14:val="none"/>
              </w:rPr>
              <w:t>Regulatīvā perioda uzkrājums</w:t>
            </w:r>
            <w:r w:rsidRPr="00784CCC">
              <w:rPr>
                <w:rFonts w:eastAsia="Times New Roman" w:cs="Arial"/>
                <w:kern w:val="0"/>
                <w:sz w:val="16"/>
                <w:szCs w:val="16"/>
                <w:lang w:eastAsia="lv-LV"/>
                <w14:ligatures w14:val="none"/>
              </w:rPr>
              <w:br/>
              <w:t>2024-2027</w:t>
            </w:r>
          </w:p>
        </w:tc>
        <w:tc>
          <w:tcPr>
            <w:tcW w:w="799" w:type="pct"/>
            <w:hideMark/>
          </w:tcPr>
          <w:p w14:paraId="55CA9FC1" w14:textId="263BD793" w:rsidR="009E23FC" w:rsidRPr="00784CCC" w:rsidRDefault="009E23FC" w:rsidP="003276D8">
            <w:pPr>
              <w:jc w:val="center"/>
              <w:cnfStyle w:val="100000000000" w:firstRow="1" w:lastRow="0" w:firstColumn="0" w:lastColumn="0" w:oddVBand="0" w:evenVBand="0" w:oddHBand="0" w:evenHBand="0" w:firstRowFirstColumn="0" w:firstRowLastColumn="0" w:lastRowFirstColumn="0" w:lastRowLastColumn="0"/>
              <w:rPr>
                <w:rFonts w:eastAsia="Times New Roman" w:cs="Arial"/>
                <w:b w:val="0"/>
                <w:kern w:val="0"/>
                <w:sz w:val="16"/>
                <w:szCs w:val="16"/>
                <w:lang w:eastAsia="lv-LV"/>
                <w14:ligatures w14:val="none"/>
              </w:rPr>
            </w:pPr>
            <w:r w:rsidRPr="00784CCC">
              <w:rPr>
                <w:rFonts w:eastAsia="Times New Roman" w:cs="Arial"/>
                <w:kern w:val="0"/>
                <w:sz w:val="16"/>
                <w:szCs w:val="16"/>
                <w:lang w:eastAsia="lv-LV"/>
                <w14:ligatures w14:val="none"/>
              </w:rPr>
              <w:t>Nāk</w:t>
            </w:r>
            <w:r w:rsidR="00252A76">
              <w:rPr>
                <w:rFonts w:eastAsia="Times New Roman" w:cs="Arial"/>
                <w:kern w:val="0"/>
                <w:sz w:val="16"/>
                <w:szCs w:val="16"/>
                <w:lang w:eastAsia="lv-LV"/>
                <w14:ligatures w14:val="none"/>
              </w:rPr>
              <w:t>amais</w:t>
            </w:r>
            <w:r w:rsidRPr="00784CCC">
              <w:rPr>
                <w:rFonts w:eastAsia="Times New Roman" w:cs="Arial"/>
                <w:kern w:val="0"/>
                <w:sz w:val="16"/>
                <w:szCs w:val="16"/>
                <w:lang w:eastAsia="lv-LV"/>
                <w14:ligatures w14:val="none"/>
              </w:rPr>
              <w:t xml:space="preserve"> tarifs 2028 *</w:t>
            </w:r>
          </w:p>
        </w:tc>
      </w:tr>
      <w:tr w:rsidR="009E23FC" w:rsidRPr="00D2272C" w14:paraId="5EC1574B" w14:textId="77777777" w:rsidTr="00784CCC">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605" w:type="pct"/>
            <w:noWrap/>
            <w:hideMark/>
          </w:tcPr>
          <w:p w14:paraId="427A3A47" w14:textId="77777777" w:rsidR="009E23FC" w:rsidRPr="00784CCC" w:rsidRDefault="009E23FC" w:rsidP="003276D8">
            <w:pPr>
              <w:jc w:val="both"/>
              <w:rPr>
                <w:rFonts w:eastAsia="Times New Roman" w:cs="Arial"/>
                <w:b w:val="0"/>
                <w:bCs w:val="0"/>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KAPITĀLA IZMAKSAS UN NODOKĻI kopā (TEUR)</w:t>
            </w:r>
          </w:p>
        </w:tc>
        <w:tc>
          <w:tcPr>
            <w:tcW w:w="798" w:type="pct"/>
            <w:noWrap/>
            <w:hideMark/>
          </w:tcPr>
          <w:p w14:paraId="661A82E4"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107 456</w:t>
            </w:r>
          </w:p>
        </w:tc>
        <w:tc>
          <w:tcPr>
            <w:tcW w:w="798" w:type="pct"/>
            <w:noWrap/>
            <w:hideMark/>
          </w:tcPr>
          <w:p w14:paraId="221C6183"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12 438</w:t>
            </w:r>
          </w:p>
        </w:tc>
        <w:tc>
          <w:tcPr>
            <w:tcW w:w="799" w:type="pct"/>
            <w:noWrap/>
            <w:hideMark/>
          </w:tcPr>
          <w:p w14:paraId="35D59BA8"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109 197</w:t>
            </w:r>
          </w:p>
        </w:tc>
      </w:tr>
      <w:tr w:rsidR="009E23FC" w:rsidRPr="00D2272C" w14:paraId="6D912FAC" w14:textId="77777777" w:rsidTr="000F4CBE">
        <w:trPr>
          <w:trHeight w:val="315"/>
        </w:trPr>
        <w:tc>
          <w:tcPr>
            <w:cnfStyle w:val="001000000000" w:firstRow="0" w:lastRow="0" w:firstColumn="1" w:lastColumn="0" w:oddVBand="0" w:evenVBand="0" w:oddHBand="0" w:evenHBand="0" w:firstRowFirstColumn="0" w:firstRowLastColumn="0" w:lastRowFirstColumn="0" w:lastRowLastColumn="0"/>
            <w:tcW w:w="2605" w:type="pct"/>
            <w:tcBorders>
              <w:bottom w:val="single" w:sz="4" w:space="0" w:color="77C3E9" w:themeColor="accent4" w:themeTint="99"/>
            </w:tcBorders>
            <w:noWrap/>
            <w:hideMark/>
          </w:tcPr>
          <w:p w14:paraId="3A3EBB3A" w14:textId="77777777" w:rsidR="009E23FC" w:rsidRPr="000F4CBE" w:rsidRDefault="009E23FC" w:rsidP="003276D8">
            <w:pPr>
              <w:jc w:val="both"/>
              <w:rPr>
                <w:rFonts w:eastAsia="Times New Roman" w:cs="Arial"/>
                <w:color w:val="000000"/>
                <w:kern w:val="0"/>
                <w:sz w:val="16"/>
                <w:szCs w:val="16"/>
                <w:lang w:eastAsia="lv-LV"/>
                <w14:ligatures w14:val="none"/>
              </w:rPr>
            </w:pPr>
            <w:r w:rsidRPr="000F4CBE">
              <w:rPr>
                <w:rFonts w:eastAsia="Times New Roman" w:cs="Arial"/>
                <w:color w:val="000000"/>
                <w:kern w:val="0"/>
                <w:sz w:val="16"/>
                <w:szCs w:val="16"/>
                <w:lang w:eastAsia="lv-LV"/>
                <w14:ligatures w14:val="none"/>
              </w:rPr>
              <w:t>Regulēto aktīvu bāze (iepriekšējā gada beigās)</w:t>
            </w:r>
          </w:p>
        </w:tc>
        <w:tc>
          <w:tcPr>
            <w:tcW w:w="798" w:type="pct"/>
            <w:tcBorders>
              <w:bottom w:val="single" w:sz="4" w:space="0" w:color="77C3E9" w:themeColor="accent4" w:themeTint="99"/>
            </w:tcBorders>
            <w:noWrap/>
            <w:hideMark/>
          </w:tcPr>
          <w:p w14:paraId="13A177E4"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1 584 553</w:t>
            </w:r>
          </w:p>
        </w:tc>
        <w:tc>
          <w:tcPr>
            <w:tcW w:w="798" w:type="pct"/>
            <w:tcBorders>
              <w:bottom w:val="single" w:sz="4" w:space="0" w:color="77C3E9" w:themeColor="accent4" w:themeTint="99"/>
            </w:tcBorders>
            <w:noWrap/>
            <w:hideMark/>
          </w:tcPr>
          <w:p w14:paraId="348114CF"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 </w:t>
            </w:r>
          </w:p>
        </w:tc>
        <w:tc>
          <w:tcPr>
            <w:tcW w:w="799" w:type="pct"/>
            <w:tcBorders>
              <w:bottom w:val="single" w:sz="4" w:space="0" w:color="77C3E9" w:themeColor="accent4" w:themeTint="99"/>
            </w:tcBorders>
            <w:noWrap/>
            <w:hideMark/>
          </w:tcPr>
          <w:p w14:paraId="57081EC4"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1 594 050</w:t>
            </w:r>
          </w:p>
        </w:tc>
      </w:tr>
      <w:tr w:rsidR="009E23FC" w:rsidRPr="00D2272C" w14:paraId="7AF04C4F" w14:textId="77777777" w:rsidTr="000F4CBE">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605" w:type="pct"/>
            <w:tcBorders>
              <w:bottom w:val="single" w:sz="4" w:space="0" w:color="77C3E9" w:themeColor="accent4" w:themeTint="99"/>
            </w:tcBorders>
            <w:shd w:val="clear" w:color="auto" w:fill="FFFFFF" w:themeFill="background1"/>
            <w:noWrap/>
            <w:hideMark/>
          </w:tcPr>
          <w:p w14:paraId="75DEDDF4" w14:textId="5726AACE" w:rsidR="009E23FC" w:rsidRPr="000F4CBE" w:rsidRDefault="009E23FC" w:rsidP="003276D8">
            <w:pPr>
              <w:jc w:val="both"/>
              <w:rPr>
                <w:rFonts w:eastAsia="Times New Roman" w:cs="Arial"/>
                <w:color w:val="000000"/>
                <w:kern w:val="0"/>
                <w:sz w:val="16"/>
                <w:szCs w:val="16"/>
                <w:lang w:eastAsia="lv-LV"/>
                <w14:ligatures w14:val="none"/>
              </w:rPr>
            </w:pPr>
            <w:r w:rsidRPr="000F4CBE">
              <w:rPr>
                <w:rFonts w:eastAsia="Times New Roman" w:cs="Arial"/>
                <w:color w:val="000000"/>
                <w:kern w:val="0"/>
                <w:sz w:val="16"/>
                <w:szCs w:val="16"/>
                <w:lang w:eastAsia="lv-LV"/>
                <w14:ligatures w14:val="none"/>
              </w:rPr>
              <w:t xml:space="preserve">Kapitāla </w:t>
            </w:r>
            <w:proofErr w:type="spellStart"/>
            <w:r w:rsidRPr="000F4CBE">
              <w:rPr>
                <w:rFonts w:eastAsia="Times New Roman" w:cs="Arial"/>
                <w:color w:val="000000"/>
                <w:kern w:val="0"/>
                <w:sz w:val="16"/>
                <w:szCs w:val="16"/>
                <w:lang w:eastAsia="lv-LV"/>
                <w14:ligatures w14:val="none"/>
              </w:rPr>
              <w:t>atdeves</w:t>
            </w:r>
            <w:proofErr w:type="spellEnd"/>
            <w:r w:rsidRPr="000F4CBE">
              <w:rPr>
                <w:rFonts w:eastAsia="Times New Roman" w:cs="Arial"/>
                <w:color w:val="000000"/>
                <w:kern w:val="0"/>
                <w:sz w:val="16"/>
                <w:szCs w:val="16"/>
                <w:lang w:eastAsia="lv-LV"/>
                <w14:ligatures w14:val="none"/>
              </w:rPr>
              <w:t xml:space="preserve"> likme (WACC</w:t>
            </w:r>
            <w:r w:rsidR="00175F58" w:rsidRPr="000F4CBE">
              <w:rPr>
                <w:rFonts w:eastAsia="Times New Roman" w:cs="Arial"/>
                <w:color w:val="000000"/>
                <w:kern w:val="0"/>
                <w:sz w:val="16"/>
                <w:szCs w:val="16"/>
                <w:lang w:eastAsia="lv-LV"/>
                <w14:ligatures w14:val="none"/>
              </w:rPr>
              <w:t xml:space="preserve">, </w:t>
            </w:r>
            <w:proofErr w:type="spellStart"/>
            <w:r w:rsidR="00175F58" w:rsidRPr="000F4CBE">
              <w:rPr>
                <w:rFonts w:eastAsia="Times New Roman" w:cs="Arial"/>
                <w:color w:val="000000"/>
                <w:kern w:val="0"/>
                <w:sz w:val="16"/>
                <w:szCs w:val="16"/>
                <w:lang w:eastAsia="lv-LV"/>
                <w14:ligatures w14:val="none"/>
              </w:rPr>
              <w:t>Weighted</w:t>
            </w:r>
            <w:proofErr w:type="spellEnd"/>
            <w:r w:rsidR="00175F58" w:rsidRPr="000F4CBE">
              <w:rPr>
                <w:rFonts w:eastAsia="Times New Roman" w:cs="Arial"/>
                <w:color w:val="000000"/>
                <w:kern w:val="0"/>
                <w:sz w:val="16"/>
                <w:szCs w:val="16"/>
                <w:lang w:eastAsia="lv-LV"/>
                <w14:ligatures w14:val="none"/>
              </w:rPr>
              <w:t xml:space="preserve"> </w:t>
            </w:r>
            <w:proofErr w:type="spellStart"/>
            <w:r w:rsidR="00175F58" w:rsidRPr="000F4CBE">
              <w:rPr>
                <w:rFonts w:eastAsia="Times New Roman" w:cs="Arial"/>
                <w:color w:val="000000"/>
                <w:kern w:val="0"/>
                <w:sz w:val="16"/>
                <w:szCs w:val="16"/>
                <w:lang w:eastAsia="lv-LV"/>
                <w14:ligatures w14:val="none"/>
              </w:rPr>
              <w:t>Average</w:t>
            </w:r>
            <w:proofErr w:type="spellEnd"/>
            <w:r w:rsidR="00175F58" w:rsidRPr="000F4CBE">
              <w:rPr>
                <w:rFonts w:eastAsia="Times New Roman" w:cs="Arial"/>
                <w:color w:val="000000"/>
                <w:kern w:val="0"/>
                <w:sz w:val="16"/>
                <w:szCs w:val="16"/>
                <w:lang w:eastAsia="lv-LV"/>
                <w14:ligatures w14:val="none"/>
              </w:rPr>
              <w:t xml:space="preserve"> </w:t>
            </w:r>
            <w:proofErr w:type="spellStart"/>
            <w:r w:rsidR="00175F58" w:rsidRPr="000F4CBE">
              <w:rPr>
                <w:rFonts w:eastAsia="Times New Roman" w:cs="Arial"/>
                <w:color w:val="000000"/>
                <w:kern w:val="0"/>
                <w:sz w:val="16"/>
                <w:szCs w:val="16"/>
                <w:lang w:eastAsia="lv-LV"/>
                <w14:ligatures w14:val="none"/>
              </w:rPr>
              <w:t>Cost</w:t>
            </w:r>
            <w:proofErr w:type="spellEnd"/>
            <w:r w:rsidR="00175F58" w:rsidRPr="000F4CBE">
              <w:rPr>
                <w:rFonts w:eastAsia="Times New Roman" w:cs="Arial"/>
                <w:color w:val="000000"/>
                <w:kern w:val="0"/>
                <w:sz w:val="16"/>
                <w:szCs w:val="16"/>
                <w:lang w:eastAsia="lv-LV"/>
                <w14:ligatures w14:val="none"/>
              </w:rPr>
              <w:t xml:space="preserve"> </w:t>
            </w:r>
            <w:proofErr w:type="spellStart"/>
            <w:r w:rsidR="00175F58" w:rsidRPr="000F4CBE">
              <w:rPr>
                <w:rFonts w:eastAsia="Times New Roman" w:cs="Arial"/>
                <w:color w:val="000000"/>
                <w:kern w:val="0"/>
                <w:sz w:val="16"/>
                <w:szCs w:val="16"/>
                <w:lang w:eastAsia="lv-LV"/>
                <w14:ligatures w14:val="none"/>
              </w:rPr>
              <w:t>of</w:t>
            </w:r>
            <w:proofErr w:type="spellEnd"/>
            <w:r w:rsidR="00175F58" w:rsidRPr="000F4CBE">
              <w:rPr>
                <w:rFonts w:eastAsia="Times New Roman" w:cs="Arial"/>
                <w:color w:val="000000"/>
                <w:kern w:val="0"/>
                <w:sz w:val="16"/>
                <w:szCs w:val="16"/>
                <w:lang w:eastAsia="lv-LV"/>
                <w14:ligatures w14:val="none"/>
              </w:rPr>
              <w:t xml:space="preserve"> </w:t>
            </w:r>
            <w:proofErr w:type="spellStart"/>
            <w:r w:rsidR="00175F58" w:rsidRPr="000F4CBE">
              <w:rPr>
                <w:rFonts w:eastAsia="Times New Roman" w:cs="Arial"/>
                <w:color w:val="000000"/>
                <w:kern w:val="0"/>
                <w:sz w:val="16"/>
                <w:szCs w:val="16"/>
                <w:lang w:eastAsia="lv-LV"/>
                <w14:ligatures w14:val="none"/>
              </w:rPr>
              <w:t>Capital</w:t>
            </w:r>
            <w:proofErr w:type="spellEnd"/>
            <w:r w:rsidRPr="000F4CBE">
              <w:rPr>
                <w:rFonts w:eastAsia="Times New Roman" w:cs="Arial"/>
                <w:color w:val="000000"/>
                <w:kern w:val="0"/>
                <w:sz w:val="16"/>
                <w:szCs w:val="16"/>
                <w:lang w:eastAsia="lv-LV"/>
                <w14:ligatures w14:val="none"/>
              </w:rPr>
              <w:t>)</w:t>
            </w:r>
          </w:p>
        </w:tc>
        <w:tc>
          <w:tcPr>
            <w:tcW w:w="798" w:type="pct"/>
            <w:tcBorders>
              <w:bottom w:val="single" w:sz="4" w:space="0" w:color="77C3E9" w:themeColor="accent4" w:themeTint="99"/>
            </w:tcBorders>
            <w:shd w:val="clear" w:color="auto" w:fill="FFFFFF" w:themeFill="background1"/>
            <w:noWrap/>
            <w:hideMark/>
          </w:tcPr>
          <w:p w14:paraId="01F5DF3E" w14:textId="180E833D"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2</w:t>
            </w:r>
            <w:r w:rsidR="00614373" w:rsidRPr="00784CCC">
              <w:rPr>
                <w:rFonts w:eastAsia="Times New Roman" w:cs="Arial"/>
                <w:color w:val="000000"/>
                <w:kern w:val="0"/>
                <w:sz w:val="16"/>
                <w:szCs w:val="16"/>
                <w:lang w:eastAsia="lv-LV"/>
                <w14:ligatures w14:val="none"/>
              </w:rPr>
              <w:t>,</w:t>
            </w:r>
            <w:r w:rsidRPr="00784CCC">
              <w:rPr>
                <w:rFonts w:eastAsia="Times New Roman" w:cs="Arial"/>
                <w:color w:val="000000"/>
                <w:kern w:val="0"/>
                <w:sz w:val="16"/>
                <w:szCs w:val="16"/>
                <w:lang w:eastAsia="lv-LV"/>
                <w14:ligatures w14:val="none"/>
              </w:rPr>
              <w:t>72%</w:t>
            </w:r>
          </w:p>
        </w:tc>
        <w:tc>
          <w:tcPr>
            <w:tcW w:w="798" w:type="pct"/>
            <w:tcBorders>
              <w:bottom w:val="single" w:sz="4" w:space="0" w:color="77C3E9" w:themeColor="accent4" w:themeTint="99"/>
            </w:tcBorders>
            <w:shd w:val="clear" w:color="auto" w:fill="FFFFFF" w:themeFill="background1"/>
            <w:noWrap/>
            <w:hideMark/>
          </w:tcPr>
          <w:p w14:paraId="5081FBE7"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 </w:t>
            </w:r>
          </w:p>
        </w:tc>
        <w:tc>
          <w:tcPr>
            <w:tcW w:w="799" w:type="pct"/>
            <w:tcBorders>
              <w:bottom w:val="single" w:sz="4" w:space="0" w:color="77C3E9" w:themeColor="accent4" w:themeTint="99"/>
            </w:tcBorders>
            <w:shd w:val="clear" w:color="auto" w:fill="FFFFFF" w:themeFill="background1"/>
            <w:noWrap/>
            <w:hideMark/>
          </w:tcPr>
          <w:p w14:paraId="25A9B778" w14:textId="3A29C3FA"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2</w:t>
            </w:r>
            <w:r w:rsidR="00614373" w:rsidRPr="00784CCC">
              <w:rPr>
                <w:rFonts w:eastAsia="Times New Roman" w:cs="Arial"/>
                <w:color w:val="000000"/>
                <w:kern w:val="0"/>
                <w:sz w:val="16"/>
                <w:szCs w:val="16"/>
                <w:lang w:eastAsia="lv-LV"/>
                <w14:ligatures w14:val="none"/>
              </w:rPr>
              <w:t>,</w:t>
            </w:r>
            <w:r w:rsidRPr="00784CCC">
              <w:rPr>
                <w:rFonts w:eastAsia="Times New Roman" w:cs="Arial"/>
                <w:color w:val="000000"/>
                <w:kern w:val="0"/>
                <w:sz w:val="16"/>
                <w:szCs w:val="16"/>
                <w:lang w:eastAsia="lv-LV"/>
                <w14:ligatures w14:val="none"/>
              </w:rPr>
              <w:t>72%</w:t>
            </w:r>
          </w:p>
        </w:tc>
      </w:tr>
      <w:tr w:rsidR="009E23FC" w:rsidRPr="00D2272C" w14:paraId="66F44A01" w14:textId="77777777" w:rsidTr="000F4CBE">
        <w:trPr>
          <w:trHeight w:val="315"/>
        </w:trPr>
        <w:tc>
          <w:tcPr>
            <w:cnfStyle w:val="001000000000" w:firstRow="0" w:lastRow="0" w:firstColumn="1" w:lastColumn="0" w:oddVBand="0" w:evenVBand="0" w:oddHBand="0" w:evenHBand="0" w:firstRowFirstColumn="0" w:firstRowLastColumn="0" w:lastRowFirstColumn="0" w:lastRowLastColumn="0"/>
            <w:tcW w:w="2605" w:type="pct"/>
            <w:tcBorders>
              <w:bottom w:val="single" w:sz="4" w:space="0" w:color="77C3E9" w:themeColor="accent4" w:themeTint="99"/>
            </w:tcBorders>
            <w:shd w:val="clear" w:color="auto" w:fill="D1EBF8"/>
            <w:noWrap/>
            <w:hideMark/>
          </w:tcPr>
          <w:p w14:paraId="6FAC6B1B" w14:textId="77777777" w:rsidR="009E23FC" w:rsidRPr="000F4CBE" w:rsidRDefault="009E23FC" w:rsidP="003276D8">
            <w:pPr>
              <w:jc w:val="both"/>
              <w:rPr>
                <w:rFonts w:eastAsia="Times New Roman" w:cs="Arial"/>
                <w:color w:val="000000"/>
                <w:kern w:val="0"/>
                <w:sz w:val="16"/>
                <w:szCs w:val="16"/>
                <w:lang w:eastAsia="lv-LV"/>
                <w14:ligatures w14:val="none"/>
              </w:rPr>
            </w:pPr>
            <w:r w:rsidRPr="000F4CBE">
              <w:rPr>
                <w:rFonts w:eastAsia="Times New Roman" w:cs="Arial"/>
                <w:color w:val="000000"/>
                <w:kern w:val="0"/>
                <w:sz w:val="16"/>
                <w:szCs w:val="16"/>
                <w:lang w:eastAsia="lv-LV"/>
                <w14:ligatures w14:val="none"/>
              </w:rPr>
              <w:t xml:space="preserve">Kapitāla </w:t>
            </w:r>
            <w:proofErr w:type="spellStart"/>
            <w:r w:rsidRPr="000F4CBE">
              <w:rPr>
                <w:rFonts w:eastAsia="Times New Roman" w:cs="Arial"/>
                <w:color w:val="000000"/>
                <w:kern w:val="0"/>
                <w:sz w:val="16"/>
                <w:szCs w:val="16"/>
                <w:lang w:eastAsia="lv-LV"/>
                <w14:ligatures w14:val="none"/>
              </w:rPr>
              <w:t>atdeve</w:t>
            </w:r>
            <w:proofErr w:type="spellEnd"/>
          </w:p>
        </w:tc>
        <w:tc>
          <w:tcPr>
            <w:tcW w:w="798" w:type="pct"/>
            <w:tcBorders>
              <w:bottom w:val="single" w:sz="4" w:space="0" w:color="77C3E9" w:themeColor="accent4" w:themeTint="99"/>
            </w:tcBorders>
            <w:shd w:val="clear" w:color="auto" w:fill="D1EBF8"/>
            <w:noWrap/>
            <w:hideMark/>
          </w:tcPr>
          <w:p w14:paraId="4495E71D"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43 100</w:t>
            </w:r>
          </w:p>
        </w:tc>
        <w:tc>
          <w:tcPr>
            <w:tcW w:w="798" w:type="pct"/>
            <w:tcBorders>
              <w:bottom w:val="single" w:sz="4" w:space="0" w:color="77C3E9" w:themeColor="accent4" w:themeTint="99"/>
            </w:tcBorders>
            <w:shd w:val="clear" w:color="auto" w:fill="D1EBF8"/>
            <w:noWrap/>
            <w:hideMark/>
          </w:tcPr>
          <w:p w14:paraId="45D02A90"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521</w:t>
            </w:r>
          </w:p>
        </w:tc>
        <w:tc>
          <w:tcPr>
            <w:tcW w:w="799" w:type="pct"/>
            <w:tcBorders>
              <w:bottom w:val="single" w:sz="4" w:space="0" w:color="77C3E9" w:themeColor="accent4" w:themeTint="99"/>
            </w:tcBorders>
            <w:shd w:val="clear" w:color="auto" w:fill="D1EBF8"/>
            <w:noWrap/>
            <w:hideMark/>
          </w:tcPr>
          <w:p w14:paraId="5DFDA6C9"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43 358</w:t>
            </w:r>
          </w:p>
        </w:tc>
      </w:tr>
      <w:tr w:rsidR="009E23FC" w:rsidRPr="00D2272C" w14:paraId="77DA18D2" w14:textId="77777777" w:rsidTr="000F4CBE">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605" w:type="pct"/>
            <w:tcBorders>
              <w:bottom w:val="single" w:sz="4" w:space="0" w:color="77C3E9" w:themeColor="accent4" w:themeTint="99"/>
            </w:tcBorders>
            <w:shd w:val="clear" w:color="auto" w:fill="D1EBF8"/>
            <w:noWrap/>
            <w:hideMark/>
          </w:tcPr>
          <w:p w14:paraId="44C7F229" w14:textId="48087870" w:rsidR="009E23FC" w:rsidRPr="000F4CBE" w:rsidRDefault="009E23FC" w:rsidP="003276D8">
            <w:pPr>
              <w:jc w:val="both"/>
              <w:rPr>
                <w:rFonts w:eastAsia="Times New Roman" w:cs="Arial"/>
                <w:color w:val="000000"/>
                <w:kern w:val="0"/>
                <w:sz w:val="16"/>
                <w:szCs w:val="16"/>
                <w:lang w:eastAsia="lv-LV"/>
                <w14:ligatures w14:val="none"/>
              </w:rPr>
            </w:pPr>
            <w:r w:rsidRPr="000F4CBE">
              <w:rPr>
                <w:rFonts w:eastAsia="Times New Roman" w:cs="Arial"/>
                <w:color w:val="000000"/>
                <w:kern w:val="0"/>
                <w:sz w:val="16"/>
                <w:szCs w:val="16"/>
                <w:lang w:eastAsia="lv-LV"/>
                <w14:ligatures w14:val="none"/>
              </w:rPr>
              <w:t>Pamatlīdzekļu nolietojums/nemateriālo vērtību norakst</w:t>
            </w:r>
            <w:r w:rsidR="001B240E" w:rsidRPr="000F4CBE">
              <w:rPr>
                <w:rFonts w:eastAsia="Times New Roman" w:cs="Arial"/>
                <w:color w:val="000000"/>
                <w:kern w:val="0"/>
                <w:sz w:val="16"/>
                <w:szCs w:val="16"/>
                <w:lang w:eastAsia="lv-LV"/>
                <w14:ligatures w14:val="none"/>
              </w:rPr>
              <w:t>īšana</w:t>
            </w:r>
          </w:p>
        </w:tc>
        <w:tc>
          <w:tcPr>
            <w:tcW w:w="798" w:type="pct"/>
            <w:tcBorders>
              <w:bottom w:val="single" w:sz="4" w:space="0" w:color="77C3E9" w:themeColor="accent4" w:themeTint="99"/>
            </w:tcBorders>
            <w:shd w:val="clear" w:color="auto" w:fill="D1EBF8"/>
            <w:noWrap/>
            <w:hideMark/>
          </w:tcPr>
          <w:p w14:paraId="45A1FB04"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64 357</w:t>
            </w:r>
          </w:p>
        </w:tc>
        <w:tc>
          <w:tcPr>
            <w:tcW w:w="798" w:type="pct"/>
            <w:tcBorders>
              <w:bottom w:val="single" w:sz="4" w:space="0" w:color="77C3E9" w:themeColor="accent4" w:themeTint="99"/>
            </w:tcBorders>
            <w:shd w:val="clear" w:color="auto" w:fill="D1EBF8"/>
            <w:noWrap/>
            <w:hideMark/>
          </w:tcPr>
          <w:p w14:paraId="7227A669"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11 917</w:t>
            </w:r>
          </w:p>
        </w:tc>
        <w:tc>
          <w:tcPr>
            <w:tcW w:w="799" w:type="pct"/>
            <w:tcBorders>
              <w:bottom w:val="single" w:sz="4" w:space="0" w:color="77C3E9" w:themeColor="accent4" w:themeTint="99"/>
            </w:tcBorders>
            <w:shd w:val="clear" w:color="auto" w:fill="D1EBF8"/>
            <w:noWrap/>
            <w:hideMark/>
          </w:tcPr>
          <w:p w14:paraId="762801CD"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65 839</w:t>
            </w:r>
          </w:p>
        </w:tc>
      </w:tr>
      <w:tr w:rsidR="009E23FC" w:rsidRPr="00D2272C" w14:paraId="0D7733D0" w14:textId="77777777" w:rsidTr="000F4CBE">
        <w:trPr>
          <w:trHeight w:val="287"/>
        </w:trPr>
        <w:tc>
          <w:tcPr>
            <w:cnfStyle w:val="001000000000" w:firstRow="0" w:lastRow="0" w:firstColumn="1" w:lastColumn="0" w:oddVBand="0" w:evenVBand="0" w:oddHBand="0" w:evenHBand="0" w:firstRowFirstColumn="0" w:firstRowLastColumn="0" w:lastRowFirstColumn="0" w:lastRowLastColumn="0"/>
            <w:tcW w:w="2605" w:type="pct"/>
            <w:tcBorders>
              <w:bottom w:val="single" w:sz="4" w:space="0" w:color="77C3E9" w:themeColor="accent4" w:themeTint="99"/>
            </w:tcBorders>
            <w:shd w:val="clear" w:color="auto" w:fill="D1EBF8"/>
            <w:noWrap/>
            <w:hideMark/>
          </w:tcPr>
          <w:p w14:paraId="04F71A2B" w14:textId="72E63B43" w:rsidR="009E23FC" w:rsidRPr="000F4CBE" w:rsidRDefault="009E23FC" w:rsidP="003276D8">
            <w:pPr>
              <w:jc w:val="both"/>
              <w:rPr>
                <w:rFonts w:eastAsia="Times New Roman" w:cs="Arial"/>
                <w:color w:val="000000"/>
                <w:kern w:val="0"/>
                <w:sz w:val="16"/>
                <w:szCs w:val="16"/>
                <w:lang w:eastAsia="lv-LV"/>
                <w14:ligatures w14:val="none"/>
              </w:rPr>
            </w:pPr>
            <w:r w:rsidRPr="000F4CBE">
              <w:rPr>
                <w:rFonts w:eastAsia="Times New Roman" w:cs="Arial"/>
                <w:color w:val="000000"/>
                <w:kern w:val="0"/>
                <w:sz w:val="16"/>
                <w:szCs w:val="16"/>
                <w:lang w:eastAsia="lv-LV"/>
                <w14:ligatures w14:val="none"/>
              </w:rPr>
              <w:t xml:space="preserve">REGULATĪVĀ PERIODA UZKRĀJUMS (vidēji </w:t>
            </w:r>
            <w:r w:rsidR="001B240E" w:rsidRPr="000F4CBE">
              <w:rPr>
                <w:rFonts w:eastAsia="Times New Roman" w:cs="Arial"/>
                <w:color w:val="000000"/>
                <w:kern w:val="0"/>
                <w:sz w:val="16"/>
                <w:szCs w:val="16"/>
                <w:lang w:eastAsia="lv-LV"/>
                <w14:ligatures w14:val="none"/>
              </w:rPr>
              <w:t>gadā 2028.–2031.</w:t>
            </w:r>
            <w:r w:rsidRPr="000F4CBE">
              <w:rPr>
                <w:rFonts w:eastAsia="Times New Roman" w:cs="Arial"/>
                <w:color w:val="000000"/>
                <w:kern w:val="0"/>
                <w:sz w:val="16"/>
                <w:szCs w:val="16"/>
                <w:lang w:eastAsia="lv-LV"/>
                <w14:ligatures w14:val="none"/>
              </w:rPr>
              <w:t>)</w:t>
            </w:r>
          </w:p>
        </w:tc>
        <w:tc>
          <w:tcPr>
            <w:tcW w:w="798" w:type="pct"/>
            <w:tcBorders>
              <w:bottom w:val="single" w:sz="4" w:space="0" w:color="77C3E9" w:themeColor="accent4" w:themeTint="99"/>
            </w:tcBorders>
            <w:shd w:val="clear" w:color="auto" w:fill="D1EBF8"/>
            <w:noWrap/>
            <w:hideMark/>
          </w:tcPr>
          <w:p w14:paraId="16B38A10"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 </w:t>
            </w:r>
          </w:p>
        </w:tc>
        <w:tc>
          <w:tcPr>
            <w:tcW w:w="798" w:type="pct"/>
            <w:tcBorders>
              <w:bottom w:val="single" w:sz="4" w:space="0" w:color="77C3E9" w:themeColor="accent4" w:themeTint="99"/>
            </w:tcBorders>
            <w:shd w:val="clear" w:color="auto" w:fill="D1EBF8"/>
            <w:noWrap/>
            <w:hideMark/>
          </w:tcPr>
          <w:p w14:paraId="00C44243"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 </w:t>
            </w:r>
          </w:p>
        </w:tc>
        <w:tc>
          <w:tcPr>
            <w:tcW w:w="799" w:type="pct"/>
            <w:tcBorders>
              <w:bottom w:val="single" w:sz="4" w:space="0" w:color="77C3E9" w:themeColor="accent4" w:themeTint="99"/>
            </w:tcBorders>
            <w:shd w:val="clear" w:color="auto" w:fill="D1EBF8"/>
            <w:noWrap/>
            <w:hideMark/>
          </w:tcPr>
          <w:p w14:paraId="042EAB88" w14:textId="77777777" w:rsidR="009E23FC" w:rsidRPr="00784CCC" w:rsidRDefault="009E23FC" w:rsidP="003276D8">
            <w:pPr>
              <w:jc w:val="right"/>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kern w:val="0"/>
                <w:sz w:val="16"/>
                <w:szCs w:val="16"/>
                <w:lang w:eastAsia="lv-LV"/>
                <w14:ligatures w14:val="none"/>
              </w:rPr>
            </w:pPr>
            <w:r w:rsidRPr="00784CCC">
              <w:rPr>
                <w:rFonts w:eastAsia="Times New Roman" w:cs="Arial"/>
                <w:b/>
                <w:bCs/>
                <w:color w:val="000000"/>
                <w:kern w:val="0"/>
                <w:sz w:val="16"/>
                <w:szCs w:val="16"/>
                <w:lang w:eastAsia="lv-LV"/>
                <w14:ligatures w14:val="none"/>
              </w:rPr>
              <w:t>3 109</w:t>
            </w:r>
          </w:p>
        </w:tc>
      </w:tr>
      <w:tr w:rsidR="009E23FC" w:rsidRPr="00D2272C" w14:paraId="08D4277E" w14:textId="77777777" w:rsidTr="000F4CBE">
        <w:trPr>
          <w:cnfStyle w:val="000000100000" w:firstRow="0" w:lastRow="0" w:firstColumn="0" w:lastColumn="0" w:oddVBand="0" w:evenVBand="0" w:oddHBand="1" w:evenHBand="0" w:firstRowFirstColumn="0" w:firstRowLastColumn="0" w:lastRowFirstColumn="0" w:lastRowLastColumn="0"/>
          <w:trHeight w:val="315"/>
        </w:trPr>
        <w:tc>
          <w:tcPr>
            <w:cnfStyle w:val="001000000000" w:firstRow="0" w:lastRow="0" w:firstColumn="1" w:lastColumn="0" w:oddVBand="0" w:evenVBand="0" w:oddHBand="0" w:evenHBand="0" w:firstRowFirstColumn="0" w:firstRowLastColumn="0" w:lastRowFirstColumn="0" w:lastRowLastColumn="0"/>
            <w:tcW w:w="2605" w:type="pct"/>
            <w:shd w:val="clear" w:color="auto" w:fill="FFFFFF" w:themeFill="background1"/>
            <w:noWrap/>
            <w:hideMark/>
          </w:tcPr>
          <w:p w14:paraId="310B6267" w14:textId="7322A258" w:rsidR="009E23FC" w:rsidRPr="000F4CBE" w:rsidRDefault="009E23FC" w:rsidP="003276D8">
            <w:pPr>
              <w:jc w:val="both"/>
              <w:rPr>
                <w:rFonts w:eastAsia="Times New Roman" w:cs="Arial"/>
                <w:color w:val="000000"/>
                <w:kern w:val="0"/>
                <w:sz w:val="16"/>
                <w:szCs w:val="16"/>
                <w:lang w:eastAsia="lv-LV"/>
                <w14:ligatures w14:val="none"/>
              </w:rPr>
            </w:pPr>
            <w:r w:rsidRPr="000F4CBE">
              <w:rPr>
                <w:rFonts w:eastAsia="Times New Roman" w:cs="Arial"/>
                <w:color w:val="000000"/>
                <w:kern w:val="0"/>
                <w:sz w:val="16"/>
                <w:szCs w:val="16"/>
                <w:lang w:eastAsia="lv-LV"/>
                <w14:ligatures w14:val="none"/>
              </w:rPr>
              <w:t>Ietekme uz nāk</w:t>
            </w:r>
            <w:r w:rsidR="001B240E" w:rsidRPr="000F4CBE">
              <w:rPr>
                <w:rFonts w:eastAsia="Times New Roman" w:cs="Arial"/>
                <w:color w:val="000000"/>
                <w:kern w:val="0"/>
                <w:sz w:val="16"/>
                <w:szCs w:val="16"/>
                <w:lang w:eastAsia="lv-LV"/>
                <w14:ligatures w14:val="none"/>
              </w:rPr>
              <w:t xml:space="preserve">amo </w:t>
            </w:r>
            <w:r w:rsidRPr="000F4CBE">
              <w:rPr>
                <w:rFonts w:eastAsia="Times New Roman" w:cs="Arial"/>
                <w:color w:val="000000"/>
                <w:kern w:val="0"/>
                <w:sz w:val="16"/>
                <w:szCs w:val="16"/>
                <w:lang w:eastAsia="lv-LV"/>
                <w14:ligatures w14:val="none"/>
              </w:rPr>
              <w:t>tarifu</w:t>
            </w:r>
          </w:p>
        </w:tc>
        <w:tc>
          <w:tcPr>
            <w:tcW w:w="798" w:type="pct"/>
            <w:shd w:val="clear" w:color="auto" w:fill="FFFFFF" w:themeFill="background1"/>
            <w:noWrap/>
            <w:hideMark/>
          </w:tcPr>
          <w:p w14:paraId="1CCAC798"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 </w:t>
            </w:r>
          </w:p>
        </w:tc>
        <w:tc>
          <w:tcPr>
            <w:tcW w:w="798" w:type="pct"/>
            <w:shd w:val="clear" w:color="auto" w:fill="FFFFFF" w:themeFill="background1"/>
            <w:noWrap/>
            <w:hideMark/>
          </w:tcPr>
          <w:p w14:paraId="2A57C46C" w14:textId="77777777"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 </w:t>
            </w:r>
          </w:p>
        </w:tc>
        <w:tc>
          <w:tcPr>
            <w:tcW w:w="799" w:type="pct"/>
            <w:shd w:val="clear" w:color="auto" w:fill="FFFFFF" w:themeFill="background1"/>
            <w:noWrap/>
            <w:hideMark/>
          </w:tcPr>
          <w:p w14:paraId="0417318A" w14:textId="0A68D59E" w:rsidR="009E23FC" w:rsidRPr="00784CCC" w:rsidRDefault="009E23FC" w:rsidP="003276D8">
            <w:pPr>
              <w:jc w:val="right"/>
              <w:cnfStyle w:val="000000100000" w:firstRow="0" w:lastRow="0" w:firstColumn="0" w:lastColumn="0" w:oddVBand="0" w:evenVBand="0" w:oddHBand="1" w:evenHBand="0" w:firstRowFirstColumn="0" w:firstRowLastColumn="0" w:lastRowFirstColumn="0" w:lastRowLastColumn="0"/>
              <w:rPr>
                <w:rFonts w:eastAsia="Times New Roman" w:cs="Arial"/>
                <w:color w:val="000000"/>
                <w:kern w:val="0"/>
                <w:sz w:val="16"/>
                <w:szCs w:val="16"/>
                <w:lang w:eastAsia="lv-LV"/>
                <w14:ligatures w14:val="none"/>
              </w:rPr>
            </w:pPr>
            <w:r w:rsidRPr="00784CCC">
              <w:rPr>
                <w:rFonts w:eastAsia="Times New Roman" w:cs="Arial"/>
                <w:color w:val="000000"/>
                <w:kern w:val="0"/>
                <w:sz w:val="16"/>
                <w:szCs w:val="16"/>
                <w:lang w:eastAsia="lv-LV"/>
                <w14:ligatures w14:val="none"/>
              </w:rPr>
              <w:t>1</w:t>
            </w:r>
            <w:r w:rsidR="00614373" w:rsidRPr="00784CCC">
              <w:rPr>
                <w:rFonts w:eastAsia="Times New Roman" w:cs="Arial"/>
                <w:color w:val="000000"/>
                <w:kern w:val="0"/>
                <w:sz w:val="16"/>
                <w:szCs w:val="16"/>
                <w:lang w:eastAsia="lv-LV"/>
                <w14:ligatures w14:val="none"/>
              </w:rPr>
              <w:t>,</w:t>
            </w:r>
            <w:r w:rsidRPr="00784CCC">
              <w:rPr>
                <w:rFonts w:eastAsia="Times New Roman" w:cs="Arial"/>
                <w:color w:val="000000"/>
                <w:kern w:val="0"/>
                <w:sz w:val="16"/>
                <w:szCs w:val="16"/>
                <w:lang w:eastAsia="lv-LV"/>
                <w14:ligatures w14:val="none"/>
              </w:rPr>
              <w:t>34%</w:t>
            </w:r>
          </w:p>
        </w:tc>
      </w:tr>
    </w:tbl>
    <w:p w14:paraId="4DFBD4A1" w14:textId="77777777" w:rsidR="009E23FC" w:rsidRDefault="009E23FC" w:rsidP="009E23FC">
      <w:pPr>
        <w:jc w:val="both"/>
        <w:rPr>
          <w:highlight w:val="cyan"/>
        </w:rPr>
      </w:pPr>
    </w:p>
    <w:p w14:paraId="4251F3B0" w14:textId="4B7045FA" w:rsidR="006B006C" w:rsidRDefault="009E23FC" w:rsidP="006B006C">
      <w:pPr>
        <w:jc w:val="both"/>
      </w:pPr>
      <w:r>
        <w:t xml:space="preserve">* </w:t>
      </w:r>
      <w:r w:rsidR="006B006C">
        <w:t>Ietekmes uz nākamo tarifu aprēķinā veiktie pieņēmumi: pieņemts, ka nākamais regulatīvais periods būs 4</w:t>
      </w:r>
      <w:r w:rsidR="00666EDD">
        <w:t> </w:t>
      </w:r>
      <w:r w:rsidR="006B006C">
        <w:t xml:space="preserve">gadi, par ko vēl tiks lemts. Aprēķiniem izmantotā kapitāla </w:t>
      </w:r>
      <w:proofErr w:type="spellStart"/>
      <w:r w:rsidR="006B006C">
        <w:t>atdeves</w:t>
      </w:r>
      <w:proofErr w:type="spellEnd"/>
      <w:r w:rsidR="006B006C">
        <w:t xml:space="preserve"> likme (WACC likme) atbilst tai, kāda izmantota, aprēķinot tarifu, kas stājās spēkā ar 2023. gada 1. jūliju. Minētā likme izmantota, lai noteiktu tieši attīstības plānā veikto kapitālieguldījumu un RAB vērtības izmaiņas ietekmi uz sadales sistēmas pakalpojuma tarifu, neņemot vērā nākotnes WACC likmi saskaņā ar spēkā esošo "Kapitāla izmaksu uzskaites un aprēķināšanas metodikas" 40. punktu, kas noteikti mainīsies.</w:t>
      </w:r>
    </w:p>
    <w:p w14:paraId="481AD751" w14:textId="7F10A558" w:rsidR="009E23FC" w:rsidRDefault="006B006C" w:rsidP="006B006C">
      <w:pPr>
        <w:jc w:val="both"/>
      </w:pPr>
      <w:r>
        <w:lastRenderedPageBreak/>
        <w:t xml:space="preserve">Šobrīd apstiprinātais tarifu regulatīvais periods ir noteikts līdz 2027. gada 31. decembrim. Nākamajam regulatīvajam periodam, kas varētu tikt noteikts uz periodu, sākot ar 2028. gadu, nepieciešamo ieņēmumu apjomu un to sadalījumu uz dažādām lietotāju grupām ietekmēs vairāki nozīmīgi rādītāji. Kā nozīmīgākie ekonomiskie faktori ir minami inflācijas rādītāji un IKP faktiskā attīstība. Būtisku iespaidu radīs arī kapitāla </w:t>
      </w:r>
      <w:proofErr w:type="spellStart"/>
      <w:r>
        <w:t>atdeves</w:t>
      </w:r>
      <w:proofErr w:type="spellEnd"/>
      <w:r>
        <w:t xml:space="preserve"> likmes (WACC) pieaugums, piemēram, šobrīd apstiprinātā likme ir 6,58% regulatīvajiem periodiem, kas sāksies 2027. gadā, </w:t>
      </w:r>
      <w:r w:rsidR="009A6FB6">
        <w:t xml:space="preserve">kura ir būtiski augstāka </w:t>
      </w:r>
      <w:r>
        <w:t>salīdzinājumā ar iepriekšējā regulatīvajā periodā izmaksās iekļauto likmi 2,72%</w:t>
      </w:r>
      <w:r w:rsidR="00523FA6">
        <w:t> </w:t>
      </w:r>
      <w:r>
        <w:t>apmērā</w:t>
      </w:r>
      <w:r w:rsidR="16052EBD">
        <w:t>.</w:t>
      </w:r>
    </w:p>
    <w:p w14:paraId="334B1EBC" w14:textId="03F72FB1" w:rsidR="00CD041A" w:rsidRDefault="00CD041A" w:rsidP="4397D738">
      <w:pPr>
        <w:jc w:val="both"/>
      </w:pPr>
      <w:r>
        <w:t xml:space="preserve">Spēkā esošā Kapitāla izmaksu uzskaites un aprēķināšanas metodika paredz kapitāla </w:t>
      </w:r>
      <w:proofErr w:type="spellStart"/>
      <w:r>
        <w:t>atdeves</w:t>
      </w:r>
      <w:proofErr w:type="spellEnd"/>
      <w:r>
        <w:t xml:space="preserve"> aprēķinu nominālā, nevis reālā izteiksmē kā bija metodikā, kas bija spēkā līdz 2022.gadam. Kā arī </w:t>
      </w:r>
      <w:proofErr w:type="spellStart"/>
      <w:r>
        <w:t>bezriska</w:t>
      </w:r>
      <w:proofErr w:type="spellEnd"/>
      <w:r>
        <w:t xml:space="preserve"> likmes noteikšanai izmanto Latvijas, nevis Vācijas valsts obligāciju ienesīgumu un īsāku datu izlīdzināšanas periodu, t.i., no 10 gadiem samazināts uz 5 gadiem. Rezultātā regulatora noteiktā WACC likme kļuvusi ievērojami jutīgāka pret aktuālo procentu likmju vidi, kas ir viens no galvenajiem kapitāla izmaksu pieauguma iemesliem pēdējos gados.</w:t>
      </w:r>
      <w:r w:rsidR="57D56D36">
        <w:t xml:space="preserve"> </w:t>
      </w:r>
      <w:r>
        <w:t>Tas  nodrošina to, ka sadales sistēmas operatoram no peļņas ir iespēja segt aktuālās finansēšanas izmaksas</w:t>
      </w:r>
      <w:r w:rsidR="7AF3B9CC">
        <w:t xml:space="preserve">. </w:t>
      </w:r>
    </w:p>
    <w:p w14:paraId="12E0FD25" w14:textId="73263CC6" w:rsidR="00CD041A" w:rsidRDefault="7E452E1F" w:rsidP="4397D738">
      <w:pPr>
        <w:jc w:val="both"/>
      </w:pPr>
      <w:r>
        <w:t>Aizņēmumu portfelis, kas regulāri tiek papildināts o</w:t>
      </w:r>
      <w:r w:rsidR="1147B7F7">
        <w:t>peratora kapitāliegul</w:t>
      </w:r>
      <w:r w:rsidR="33BCCB21">
        <w:t>d</w:t>
      </w:r>
      <w:r w:rsidR="1147B7F7">
        <w:t>ījumu plānu īstenošanai</w:t>
      </w:r>
      <w:r w:rsidR="5AEDB0CD">
        <w:t>,</w:t>
      </w:r>
      <w:r w:rsidR="74831024">
        <w:t xml:space="preserve"> attīstības plāna periodā sasniegs 550</w:t>
      </w:r>
      <w:r w:rsidR="50F333BD">
        <w:t xml:space="preserve"> </w:t>
      </w:r>
      <w:r w:rsidR="74831024">
        <w:t xml:space="preserve">- 600 milj. </w:t>
      </w:r>
      <w:proofErr w:type="spellStart"/>
      <w:r w:rsidR="74831024">
        <w:t>eur</w:t>
      </w:r>
      <w:proofErr w:type="spellEnd"/>
      <w:r w:rsidR="74831024">
        <w:t xml:space="preserve">. </w:t>
      </w:r>
      <w:r w:rsidR="1AC2DC37">
        <w:t>Analizējot</w:t>
      </w:r>
      <w:r w:rsidR="58A336BA">
        <w:t xml:space="preserve"> Eiropas Centrālās bankas v</w:t>
      </w:r>
      <w:r w:rsidR="1AC2DC37">
        <w:t xml:space="preserve">ēsturiski </w:t>
      </w:r>
      <w:r w:rsidR="74CA6D98">
        <w:t xml:space="preserve">noteiktās refinansēšanas operāciju procentu likmes </w:t>
      </w:r>
      <w:proofErr w:type="spellStart"/>
      <w:r w:rsidR="74CA6D98">
        <w:t>Eirozonā</w:t>
      </w:r>
      <w:proofErr w:type="spellEnd"/>
      <w:r w:rsidR="74CA6D98">
        <w:t xml:space="preserve"> periodā kopš 2022.gada, redzams to pieaugums no 1,25% 2022.gada 14.septembrī  līdz </w:t>
      </w:r>
      <w:r w:rsidR="23640273">
        <w:t>maksimālajam līmenim 4,5% 2023.gada 20.septembrī un 2,4% 202</w:t>
      </w:r>
      <w:r w:rsidR="07E36965">
        <w:t xml:space="preserve">6.gada 17.jūnijā, atspoguļojot ģeopolitisko notikumu ietekmi finanšu tirgos. </w:t>
      </w:r>
      <w:r w:rsidR="35C2C550">
        <w:t xml:space="preserve">Arī nākotnēs izteiktās prognozes neliecina par zemu </w:t>
      </w:r>
      <w:proofErr w:type="spellStart"/>
      <w:r w:rsidR="35C2C550">
        <w:t>procentlikmju</w:t>
      </w:r>
      <w:proofErr w:type="spellEnd"/>
      <w:r w:rsidR="35C2C550">
        <w:t xml:space="preserve"> period</w:t>
      </w:r>
      <w:r w:rsidR="7B68765F">
        <w:t xml:space="preserve">a tuvošanos, tādējādi ir pamats </w:t>
      </w:r>
      <w:r w:rsidR="18511DBE">
        <w:t>uzskatīt</w:t>
      </w:r>
      <w:r w:rsidR="7B68765F">
        <w:t xml:space="preserve">, ka gan </w:t>
      </w:r>
      <w:r w:rsidR="3AF75F23">
        <w:t xml:space="preserve">Latvijas valsts obligāciju ienesīguma rādītāji, gan rezultātā </w:t>
      </w:r>
      <w:r w:rsidR="7B68765F">
        <w:t>WACC likme</w:t>
      </w:r>
      <w:r w:rsidR="51B48E94">
        <w:t xml:space="preserve"> attīstības plāna periodā nesamazināsies.</w:t>
      </w:r>
      <w:r w:rsidR="7B68765F">
        <w:t xml:space="preserve"> </w:t>
      </w:r>
      <w:r w:rsidR="72904B80">
        <w:t xml:space="preserve"> </w:t>
      </w:r>
      <w:r w:rsidR="35C2C550">
        <w:t xml:space="preserve"> </w:t>
      </w:r>
      <w:r w:rsidR="331DC599">
        <w:t xml:space="preserve"> </w:t>
      </w:r>
    </w:p>
    <w:p w14:paraId="579F2698" w14:textId="27936388" w:rsidR="00CD041A" w:rsidRDefault="00CD041A" w:rsidP="00CD041A">
      <w:pPr>
        <w:jc w:val="center"/>
      </w:pPr>
      <w:r>
        <w:rPr>
          <w:noProof/>
        </w:rPr>
        <w:drawing>
          <wp:inline distT="0" distB="0" distL="0" distR="0" wp14:anchorId="5C5E171F" wp14:editId="6239C7FC">
            <wp:extent cx="5297170" cy="2841625"/>
            <wp:effectExtent l="0" t="0" r="17780" b="15875"/>
            <wp:docPr id="980546143" name="Chart 1">
              <a:extLst xmlns:a="http://schemas.openxmlformats.org/drawingml/2006/main">
                <a:ext uri="{FF2B5EF4-FFF2-40B4-BE49-F238E27FC236}">
                  <a16:creationId xmlns:a16="http://schemas.microsoft.com/office/drawing/2014/main" id="{C93FB144-A149-43B1-A61D-4A2C0F270F0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5"/>
              </a:graphicData>
            </a:graphic>
          </wp:inline>
        </w:drawing>
      </w:r>
    </w:p>
    <w:p w14:paraId="28DC7629" w14:textId="30206DA3" w:rsidR="00CD041A" w:rsidRPr="00CD4A08" w:rsidRDefault="00CD041A" w:rsidP="00CD041A">
      <w:pPr>
        <w:pStyle w:val="Paskaidrojoaisteksts"/>
        <w:jc w:val="center"/>
      </w:pPr>
      <w:r w:rsidRPr="00CD4A08">
        <w:t>Attēls</w:t>
      </w:r>
      <w:r>
        <w:t xml:space="preserve"> 24. </w:t>
      </w:r>
      <w:r w:rsidR="00466C49" w:rsidRPr="00466C49">
        <w:t>WACC likmes dinamika elektroenerģijas pārvades un sadales sistēmas pakalpojumiem</w:t>
      </w:r>
    </w:p>
    <w:p w14:paraId="470C3417" w14:textId="53BE1BF6" w:rsidR="006B22A2" w:rsidRPr="00A67343" w:rsidRDefault="006B22A2" w:rsidP="00B3009B">
      <w:pPr>
        <w:pStyle w:val="Heading2"/>
      </w:pPr>
      <w:bookmarkStart w:id="42" w:name="_Toc238115222"/>
      <w:r w:rsidRPr="00A67343">
        <w:t xml:space="preserve">Tarifa </w:t>
      </w:r>
      <w:r w:rsidR="006B2BF3" w:rsidRPr="00A67343">
        <w:t>struktūras pilnveide</w:t>
      </w:r>
      <w:bookmarkEnd w:id="42"/>
    </w:p>
    <w:p w14:paraId="65571135" w14:textId="77777777" w:rsidR="00F77F68" w:rsidRDefault="00F77F68" w:rsidP="00F77F68">
      <w:pPr>
        <w:jc w:val="both"/>
      </w:pPr>
      <w:r>
        <w:t xml:space="preserve">2026. gadā ST ir veikusi izmaiņas tarifu struktūrā un no 2027. gada 1. janvāra piedāvās lietotājiem jaunu tarifu plānu "Jaudīgais". Šis plāns paredz salīdzinoši lielāku fiksēto jeb jaudas uzturēšanas maksas daļu nekā "Pamata" plāns, un mazāku  mainīgo. Tādējādi šis tarifs būs izdevīgs klientiem – gan uzņēmumiem, gan mājsaimniecībām – ar lielu patēriņu, salīdzinājumā ar esošo </w:t>
      </w:r>
      <w:proofErr w:type="spellStart"/>
      <w:r>
        <w:t>pieslēguma</w:t>
      </w:r>
      <w:proofErr w:type="spellEnd"/>
      <w:r>
        <w:t xml:space="preserve"> jaudu. </w:t>
      </w:r>
    </w:p>
    <w:p w14:paraId="30A7839A" w14:textId="583BFCE3" w:rsidR="00A25058" w:rsidRDefault="00F77F68" w:rsidP="00F77F68">
      <w:pPr>
        <w:jc w:val="both"/>
      </w:pPr>
      <w:r>
        <w:t xml:space="preserve">Izmaiņas arī paredz, ka turpmāk sistēmas pakalpojumi tiks noteikti divu sprieguma pakāpju līmenī (0,4 </w:t>
      </w:r>
      <w:proofErr w:type="spellStart"/>
      <w:r>
        <w:t>kV</w:t>
      </w:r>
      <w:proofErr w:type="spellEnd"/>
      <w:r>
        <w:t xml:space="preserve"> un 6-20 </w:t>
      </w:r>
      <w:proofErr w:type="spellStart"/>
      <w:r>
        <w:t>kV</w:t>
      </w:r>
      <w:proofErr w:type="spellEnd"/>
      <w:r>
        <w:t xml:space="preserve">) līdzšinējo četru pakāpju vietā (0,4 </w:t>
      </w:r>
      <w:proofErr w:type="spellStart"/>
      <w:r>
        <w:t>kV</w:t>
      </w:r>
      <w:proofErr w:type="spellEnd"/>
      <w:r>
        <w:t xml:space="preserve"> kopnes, 0,4 </w:t>
      </w:r>
      <w:proofErr w:type="spellStart"/>
      <w:r>
        <w:t>kV</w:t>
      </w:r>
      <w:proofErr w:type="spellEnd"/>
      <w:r>
        <w:t xml:space="preserve"> līnijas, 6-20 </w:t>
      </w:r>
      <w:proofErr w:type="spellStart"/>
      <w:r>
        <w:t>kV</w:t>
      </w:r>
      <w:proofErr w:type="spellEnd"/>
      <w:r>
        <w:t xml:space="preserve"> kopnes, 6-20 </w:t>
      </w:r>
      <w:proofErr w:type="spellStart"/>
      <w:r>
        <w:t>kV</w:t>
      </w:r>
      <w:proofErr w:type="spellEnd"/>
      <w:r>
        <w:t xml:space="preserve"> līnijas). Tarifa struktūras un noteikto tarifa vērtību izmaiņu rezultātā sistēmas pakalpojumu izmaksas aptuveni 99% sadales sistēmas lietotājiem samazināsies vai nemainīsies. Tarifa plāni "Pamata-2", "Speciālais-2", "Pamata-4" un "Speciālais-4" lietotājiem turpmāk vairs netiks piedāvāti. Līdz ar jauno tarifu stāšanos spēkā lietotājiem būs iespēja izvēlēties tarifa plānus zemspriegumā "Pamata", "Speciālais" vai "Jaudīgais" un </w:t>
      </w:r>
      <w:proofErr w:type="spellStart"/>
      <w:r>
        <w:t>vidspriegumā</w:t>
      </w:r>
      <w:proofErr w:type="spellEnd"/>
      <w:r>
        <w:t xml:space="preserve"> "Pamata 6-20 </w:t>
      </w:r>
      <w:proofErr w:type="spellStart"/>
      <w:r>
        <w:t>kV</w:t>
      </w:r>
      <w:proofErr w:type="spellEnd"/>
      <w:r>
        <w:t xml:space="preserve">", "Speciālais 6-20 </w:t>
      </w:r>
      <w:proofErr w:type="spellStart"/>
      <w:r>
        <w:t>kV</w:t>
      </w:r>
      <w:proofErr w:type="spellEnd"/>
      <w:r>
        <w:t xml:space="preserve">" vai "Jaudīgais 6-20 </w:t>
      </w:r>
      <w:proofErr w:type="spellStart"/>
      <w:r>
        <w:t>kV</w:t>
      </w:r>
      <w:proofErr w:type="spellEnd"/>
      <w:r>
        <w:t>"</w:t>
      </w:r>
      <w:r w:rsidR="00081337" w:rsidRPr="00081337">
        <w:t>.</w:t>
      </w:r>
    </w:p>
    <w:p w14:paraId="27AE865C" w14:textId="75037C82" w:rsidR="00A25058" w:rsidRDefault="00C02B83">
      <w:r>
        <w:rPr>
          <w:b/>
          <w:bCs/>
          <w:noProof/>
          <w:color w:val="FFFFFF" w:themeColor="background1"/>
          <w:sz w:val="72"/>
          <w:szCs w:val="72"/>
        </w:rPr>
        <w:lastRenderedPageBreak/>
        <mc:AlternateContent>
          <mc:Choice Requires="wps">
            <w:drawing>
              <wp:anchor distT="0" distB="0" distL="114300" distR="114300" simplePos="0" relativeHeight="251674624" behindDoc="1" locked="0" layoutInCell="1" allowOverlap="1" wp14:anchorId="5FFD0AC4" wp14:editId="474C4BF9">
                <wp:simplePos x="0" y="0"/>
                <wp:positionH relativeFrom="page">
                  <wp:align>left</wp:align>
                </wp:positionH>
                <wp:positionV relativeFrom="paragraph">
                  <wp:posOffset>-458470</wp:posOffset>
                </wp:positionV>
                <wp:extent cx="7649155" cy="10949050"/>
                <wp:effectExtent l="0" t="0" r="28575" b="24130"/>
                <wp:wrapNone/>
                <wp:docPr id="1768839627" name="Rectangle 4"/>
                <wp:cNvGraphicFramePr/>
                <a:graphic xmlns:a="http://schemas.openxmlformats.org/drawingml/2006/main">
                  <a:graphicData uri="http://schemas.microsoft.com/office/word/2010/wordprocessingShape">
                    <wps:wsp>
                      <wps:cNvSpPr/>
                      <wps:spPr>
                        <a:xfrm>
                          <a:off x="0" y="0"/>
                          <a:ext cx="7649155" cy="10949050"/>
                        </a:xfrm>
                        <a:prstGeom prst="rect">
                          <a:avLst/>
                        </a:prstGeom>
                        <a:gradFill flip="none" rotWithShape="1">
                          <a:gsLst>
                            <a:gs pos="46000">
                              <a:srgbClr val="09599C"/>
                            </a:gs>
                            <a:gs pos="0">
                              <a:schemeClr val="accent1">
                                <a:shade val="67500"/>
                                <a:satMod val="115000"/>
                              </a:schemeClr>
                            </a:gs>
                            <a:gs pos="100000">
                              <a:schemeClr val="accent4"/>
                            </a:gs>
                          </a:gsLst>
                          <a:lin ang="18900000" scaled="1"/>
                          <a:tileRect/>
                        </a:gra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4E57C48" id="Rectangle 4" o:spid="_x0000_s1026" style="position:absolute;margin-left:0;margin-top:-36.1pt;width:602.3pt;height:862.15pt;z-index:-251641856;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wpGl2AIAAGEGAAAOAAAAZHJzL2Uyb0RvYy54bWysVd1v2yAQf5+0/wHxvtqOkrSO6lRRqk6T&#10;urZqO/WZYIiRMDAgX/vrd4DtRG22h2kvDnB3v7v73Ueub/atRFtmndCqwsVFjhFTVNdCrSv84/Xu&#10;yxVGzhNVE6kVq/CBOXwz//zpemdmbKQbLWtmEYAoN9uZCjfem1mWOdqwlrgLbZgCIde2JR6udp3V&#10;luwAvZXZKM+n2U7b2lhNmXPwepuEeB7xOWfUP3LumEeywhCbj18bv6vwzebXZLa2xDSCdmGQf4ii&#10;JUKB0wHqlniCNlZ8gGoFtdpp7i+objPNuaAs5gDZFPm7bF4aYljMBchxZqDJ/T9Y+rB9MU8WaNgZ&#10;N3NwDFnsuW3DL8SH9pGsw0AW23tE4fFyOi6LyQQjCrIiL8dlPol8Zkd7Y53/ynSLwqHCFsoRWSLb&#10;e+fBJ6j2Kh159Z2QEnEpoBcUdAxGVvs34ZvIBThKLDuwjxYOGQ10jKd5nkeRs+vVUlq0JaHi5aQs&#10;l6HI4GntTi067dBnbNAnlDLlkw/XkJolmOnlBNBjqzjiv+s6PRcFPPcpx44NSGd8FaDWh3fO4fgk&#10;whhol50UCpEwSMVVmSCQo0SyOvAQw/FCsmdgtcvQksgfhHCsZjz5g2Qhe6meGUeihvqNEl3n4vlA&#10;wJ8TjYABmUPdBuwO4Dx2irXTD6Yszulg/NfKJOPBInrWyg/GrVDanstMQlk7z0m/JylRE1ha6frw&#10;ZEPDxZZ3ht4J6Nt74vwTsbAWYIHAqvOP8OFS7yqsuxNGjba/zr0HfZhWkGK0gzVTYfdzQyz0tfym&#10;oHHLYjwOeylexpPLEVzsqWR1KlGbdqmhrwtYqobGY9D3sj9yq9s32IiL4BVERFHwXWHqbX9Z+rT+&#10;YKdStlhENdhFhvh79WJoP2JhLl/3b8Sabng9DP6D7lcSmb2b4aQb6qH0YuM1F7Epj7x2fMMeSxOS&#10;dm5YlKf3qHX8Z5j/BgAA//8DAFBLAwQUAAYACAAAACEAki8PqOAAAAAKAQAADwAAAGRycy9kb3du&#10;cmV2LnhtbEyPwW7CMBBE75X6D9ZW6gWBQ9oGlMZBCIljRaFVzyZekoh4HcVLSPP1Nadym9WsZt5k&#10;q8E2osfO144UzGcRCKTCmZpKBd9f2+kShGdNRjeOUMEveljljw+ZTo270h77A5cihJBPtYKKuU2l&#10;9EWFVvuZa5GCd3Kd1RzOrpSm09cQbhsZR1Eira4pNFS6xU2FxflwsQrGF5bL8XPSb3bj9oc/zrv1&#10;ZC+Ven4a1u8gGAf+f4YbfkCHPDAd3YWMF42CMIQVTBdxDOJmx9FrAuIYVPIWz0HmmbyfkP8BAAD/&#10;/wMAUEsBAi0AFAAGAAgAAAAhALaDOJL+AAAA4QEAABMAAAAAAAAAAAAAAAAAAAAAAFtDb250ZW50&#10;X1R5cGVzXS54bWxQSwECLQAUAAYACAAAACEAOP0h/9YAAACUAQAACwAAAAAAAAAAAAAAAAAvAQAA&#10;X3JlbHMvLnJlbHNQSwECLQAUAAYACAAAACEAEsKRpdgCAABhBgAADgAAAAAAAAAAAAAAAAAuAgAA&#10;ZHJzL2Uyb0RvYy54bWxQSwECLQAUAAYACAAAACEAki8PqOAAAAAKAQAADwAAAAAAAAAAAAAAAAAy&#10;BQAAZHJzL2Rvd25yZXYueG1sUEsFBgAAAAAEAAQA8wAAAD8GAAAAAA==&#10;" fillcolor="#033463 [2148]" strokecolor="#000b15 [484]" strokeweight="1pt">
                <v:fill color2="#229bd7 [3207]" rotate="t" angle="135" colors="0 #004185;30147f #09599c;1 #229bd7" focus="100%" type="gradient"/>
                <w10:wrap anchorx="page"/>
              </v:rect>
            </w:pict>
          </mc:Fallback>
        </mc:AlternateContent>
      </w:r>
    </w:p>
    <w:p w14:paraId="4364A8A7" w14:textId="61181C53" w:rsidR="006B2BF3" w:rsidRDefault="006B2BF3" w:rsidP="006B22A2">
      <w:pPr>
        <w:jc w:val="both"/>
      </w:pPr>
    </w:p>
    <w:p w14:paraId="4751DC24" w14:textId="77777777" w:rsidR="00EE3FEC" w:rsidRDefault="00EE3FEC" w:rsidP="006B22A2">
      <w:pPr>
        <w:jc w:val="both"/>
      </w:pPr>
    </w:p>
    <w:p w14:paraId="13B0E63A" w14:textId="77777777" w:rsidR="00A25058" w:rsidRDefault="00A25058" w:rsidP="00B3009B">
      <w:pPr>
        <w:pStyle w:val="Heading1"/>
        <w:rPr>
          <w:u w:val="thick" w:color="A2BD30" w:themeColor="accent2"/>
        </w:rPr>
      </w:pPr>
    </w:p>
    <w:p w14:paraId="4AA7FD0E" w14:textId="77777777" w:rsidR="00A25058" w:rsidRDefault="00A25058" w:rsidP="00B3009B">
      <w:pPr>
        <w:pStyle w:val="Heading1"/>
        <w:rPr>
          <w:u w:val="thick" w:color="A2BD30" w:themeColor="accent2"/>
        </w:rPr>
      </w:pPr>
    </w:p>
    <w:p w14:paraId="0D391048" w14:textId="77777777" w:rsidR="00A25058" w:rsidRDefault="00A25058" w:rsidP="00B3009B">
      <w:pPr>
        <w:pStyle w:val="Heading1"/>
        <w:rPr>
          <w:u w:val="thick" w:color="A2BD30" w:themeColor="accent2"/>
        </w:rPr>
      </w:pPr>
    </w:p>
    <w:p w14:paraId="6500CD2E" w14:textId="77777777" w:rsidR="00A25058" w:rsidRDefault="00A25058" w:rsidP="00B3009B">
      <w:pPr>
        <w:pStyle w:val="Heading1"/>
        <w:rPr>
          <w:u w:val="thick" w:color="A2BD30" w:themeColor="accent2"/>
        </w:rPr>
      </w:pPr>
    </w:p>
    <w:p w14:paraId="3C1958BE" w14:textId="77777777" w:rsidR="00A25058" w:rsidRDefault="00A25058" w:rsidP="00B3009B">
      <w:pPr>
        <w:pStyle w:val="Heading1"/>
        <w:rPr>
          <w:u w:val="thick" w:color="A2BD30" w:themeColor="accent2"/>
        </w:rPr>
      </w:pPr>
    </w:p>
    <w:p w14:paraId="3B512D0A" w14:textId="6ACC5658" w:rsidR="00EE3FEC" w:rsidRPr="00A25058" w:rsidRDefault="00B3009B" w:rsidP="00B3009B">
      <w:pPr>
        <w:pStyle w:val="Heading1"/>
        <w:rPr>
          <w:u w:val="thick" w:color="A2BD30" w:themeColor="accent2"/>
        </w:rPr>
      </w:pPr>
      <w:bookmarkStart w:id="43" w:name="_Toc238115223"/>
      <w:r w:rsidRPr="00A25058">
        <w:rPr>
          <w:u w:val="thick" w:color="A2BD30" w:themeColor="accent2"/>
        </w:rPr>
        <w:t>Pielikumi</w:t>
      </w:r>
      <w:bookmarkEnd w:id="43"/>
    </w:p>
    <w:p w14:paraId="68EC4F6D" w14:textId="77777777" w:rsidR="0028551D" w:rsidRPr="00A25058" w:rsidRDefault="0028551D" w:rsidP="006B22A2">
      <w:pPr>
        <w:jc w:val="both"/>
        <w:rPr>
          <w:b/>
          <w:bCs/>
          <w:color w:val="FFFFFF" w:themeColor="background1"/>
        </w:rPr>
      </w:pPr>
    </w:p>
    <w:p w14:paraId="6AF6AD62" w14:textId="7C02FE5C" w:rsidR="0055081A" w:rsidRPr="00A25058" w:rsidRDefault="00AF4C33" w:rsidP="006B22A2">
      <w:pPr>
        <w:jc w:val="both"/>
        <w:rPr>
          <w:color w:val="FFFFFF" w:themeColor="background1"/>
        </w:rPr>
      </w:pPr>
      <w:r w:rsidRPr="00A25058">
        <w:rPr>
          <w:color w:val="FFFFFF" w:themeColor="background1"/>
        </w:rPr>
        <w:t>1.</w:t>
      </w:r>
      <w:r w:rsidR="002738A9">
        <w:rPr>
          <w:color w:val="FFFFFF" w:themeColor="background1"/>
        </w:rPr>
        <w:t xml:space="preserve"> </w:t>
      </w:r>
      <w:r w:rsidRPr="00A25058">
        <w:rPr>
          <w:color w:val="FFFFFF" w:themeColor="background1"/>
        </w:rPr>
        <w:t xml:space="preserve">pielikums </w:t>
      </w:r>
      <w:r w:rsidR="0028400C" w:rsidRPr="00A25058">
        <w:rPr>
          <w:color w:val="FFFFFF" w:themeColor="background1"/>
        </w:rPr>
        <w:t>Informācija par sadales sistēmas galveno infrastruktūru sadalījumā pa teritorijām</w:t>
      </w:r>
    </w:p>
    <w:p w14:paraId="57514F2E" w14:textId="669167A0" w:rsidR="0014461F" w:rsidRPr="00A25058" w:rsidRDefault="00AF4C33" w:rsidP="00F12ABB">
      <w:pPr>
        <w:tabs>
          <w:tab w:val="left" w:pos="284"/>
        </w:tabs>
        <w:ind w:left="284" w:hanging="284"/>
        <w:jc w:val="both"/>
        <w:rPr>
          <w:color w:val="FFFFFF" w:themeColor="background1"/>
        </w:rPr>
      </w:pPr>
      <w:r w:rsidRPr="00A25058">
        <w:rPr>
          <w:color w:val="FFFFFF" w:themeColor="background1"/>
        </w:rPr>
        <w:t>2.</w:t>
      </w:r>
      <w:r w:rsidR="002738A9">
        <w:rPr>
          <w:color w:val="FFFFFF" w:themeColor="background1"/>
        </w:rPr>
        <w:t xml:space="preserve"> </w:t>
      </w:r>
      <w:r w:rsidRPr="00A25058">
        <w:rPr>
          <w:color w:val="FFFFFF" w:themeColor="background1"/>
        </w:rPr>
        <w:t xml:space="preserve">pielikums </w:t>
      </w:r>
      <w:r w:rsidR="0014461F" w:rsidRPr="00A25058">
        <w:rPr>
          <w:color w:val="FFFFFF" w:themeColor="background1"/>
        </w:rPr>
        <w:t>Kapitālieguldījumi sadales sistēmas operatora mērķa programmās no 2027. līdz 2036.</w:t>
      </w:r>
      <w:r w:rsidR="002738A9">
        <w:rPr>
          <w:color w:val="FFFFFF" w:themeColor="background1"/>
        </w:rPr>
        <w:t xml:space="preserve"> </w:t>
      </w:r>
      <w:r w:rsidR="0014461F" w:rsidRPr="00A25058">
        <w:rPr>
          <w:color w:val="FFFFFF" w:themeColor="background1"/>
        </w:rPr>
        <w:t>gadam (bez PVN)</w:t>
      </w:r>
    </w:p>
    <w:p w14:paraId="45FC430E" w14:textId="6AA1C9E5" w:rsidR="0028400C" w:rsidRPr="00A25058" w:rsidRDefault="00AF4C33" w:rsidP="00F12ABB">
      <w:pPr>
        <w:tabs>
          <w:tab w:val="left" w:pos="284"/>
        </w:tabs>
        <w:ind w:left="284" w:hanging="284"/>
        <w:jc w:val="both"/>
        <w:rPr>
          <w:color w:val="FFFFFF" w:themeColor="background1"/>
        </w:rPr>
      </w:pPr>
      <w:r w:rsidRPr="00A25058">
        <w:rPr>
          <w:color w:val="FFFFFF" w:themeColor="background1"/>
        </w:rPr>
        <w:t>3.</w:t>
      </w:r>
      <w:r w:rsidR="002738A9">
        <w:rPr>
          <w:color w:val="FFFFFF" w:themeColor="background1"/>
        </w:rPr>
        <w:t xml:space="preserve"> </w:t>
      </w:r>
      <w:r w:rsidRPr="00A25058">
        <w:rPr>
          <w:color w:val="FFFFFF" w:themeColor="background1"/>
        </w:rPr>
        <w:t xml:space="preserve">pielikums </w:t>
      </w:r>
      <w:r w:rsidR="0028400C" w:rsidRPr="00A25058">
        <w:rPr>
          <w:color w:val="FFFFFF" w:themeColor="background1"/>
        </w:rPr>
        <w:t>Sadales sistēmas operatora plānotie kapitālieguldījumi projektos (apstiprināti ar summu no 250</w:t>
      </w:r>
      <w:r w:rsidR="00710EEE">
        <w:rPr>
          <w:color w:val="FFFFFF" w:themeColor="background1"/>
        </w:rPr>
        <w:t> </w:t>
      </w:r>
      <w:r w:rsidR="0028400C" w:rsidRPr="00A25058">
        <w:rPr>
          <w:color w:val="FFFFFF" w:themeColor="background1"/>
        </w:rPr>
        <w:t>tūkst.</w:t>
      </w:r>
      <w:r w:rsidR="004C2DE7" w:rsidRPr="00A25058">
        <w:rPr>
          <w:color w:val="FFFFFF" w:themeColor="background1"/>
        </w:rPr>
        <w:t> </w:t>
      </w:r>
      <w:r w:rsidR="0028400C" w:rsidRPr="00A25058">
        <w:rPr>
          <w:color w:val="FFFFFF" w:themeColor="background1"/>
        </w:rPr>
        <w:t>EUR) no 2027. līdz 2036.</w:t>
      </w:r>
      <w:r w:rsidR="002738A9">
        <w:rPr>
          <w:color w:val="FFFFFF" w:themeColor="background1"/>
        </w:rPr>
        <w:t xml:space="preserve"> </w:t>
      </w:r>
      <w:r w:rsidR="0028400C" w:rsidRPr="00A25058">
        <w:rPr>
          <w:color w:val="FFFFFF" w:themeColor="background1"/>
        </w:rPr>
        <w:t xml:space="preserve">gadam (bez PVN)  </w:t>
      </w:r>
    </w:p>
    <w:p w14:paraId="6A57448A" w14:textId="0F40C602" w:rsidR="00B309EA" w:rsidRPr="00A25058" w:rsidRDefault="00B309EA" w:rsidP="00F12ABB">
      <w:pPr>
        <w:tabs>
          <w:tab w:val="left" w:pos="284"/>
        </w:tabs>
        <w:ind w:left="284" w:hanging="284"/>
        <w:jc w:val="both"/>
        <w:rPr>
          <w:color w:val="FFFFFF" w:themeColor="background1"/>
        </w:rPr>
      </w:pPr>
      <w:r w:rsidRPr="00A25058">
        <w:rPr>
          <w:color w:val="FFFFFF" w:themeColor="background1"/>
        </w:rPr>
        <w:t>4.</w:t>
      </w:r>
      <w:r w:rsidR="002738A9">
        <w:rPr>
          <w:color w:val="FFFFFF" w:themeColor="background1"/>
        </w:rPr>
        <w:t xml:space="preserve"> </w:t>
      </w:r>
      <w:r w:rsidRPr="00A25058">
        <w:rPr>
          <w:color w:val="FFFFFF" w:themeColor="background1"/>
        </w:rPr>
        <w:t>pielikums Kopējie sadales sistēmas operatora plānotie kapitālieguldījumi teritorijās no 2027. līdz 2028.</w:t>
      </w:r>
      <w:r w:rsidR="002738A9">
        <w:rPr>
          <w:color w:val="FFFFFF" w:themeColor="background1"/>
        </w:rPr>
        <w:t xml:space="preserve"> </w:t>
      </w:r>
      <w:r w:rsidRPr="00A25058">
        <w:rPr>
          <w:color w:val="FFFFFF" w:themeColor="background1"/>
        </w:rPr>
        <w:t>gadam (bez PVN)</w:t>
      </w:r>
    </w:p>
    <w:p w14:paraId="38602BAD" w14:textId="77777777" w:rsidR="00EE3FEC" w:rsidRPr="00692800" w:rsidRDefault="00EE3FEC" w:rsidP="006B22A2">
      <w:pPr>
        <w:jc w:val="both"/>
      </w:pPr>
    </w:p>
    <w:p w14:paraId="3736D862" w14:textId="0319829A" w:rsidR="0073460C" w:rsidRPr="0073460C" w:rsidRDefault="0073460C" w:rsidP="0073460C">
      <w:pPr>
        <w:jc w:val="both"/>
      </w:pPr>
    </w:p>
    <w:sectPr w:rsidR="0073460C" w:rsidRPr="0073460C" w:rsidSect="003B67DD">
      <w:type w:val="continuous"/>
      <w:pgSz w:w="11906" w:h="16838"/>
      <w:pgMar w:top="720" w:right="720" w:bottom="720" w:left="720" w:header="283" w:footer="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FF9984" w14:textId="77777777" w:rsidR="0041516A" w:rsidRDefault="0041516A" w:rsidP="004065FC">
      <w:pPr>
        <w:spacing w:after="0" w:line="240" w:lineRule="auto"/>
      </w:pPr>
      <w:r>
        <w:separator/>
      </w:r>
    </w:p>
  </w:endnote>
  <w:endnote w:type="continuationSeparator" w:id="0">
    <w:p w14:paraId="20B35EEE" w14:textId="77777777" w:rsidR="0041516A" w:rsidRDefault="0041516A" w:rsidP="004065FC">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Cambria">
    <w:panose1 w:val="02040503050406030204"/>
    <w:charset w:val="BA"/>
    <w:family w:val="roman"/>
    <w:pitch w:val="variable"/>
    <w:sig w:usb0="E00006FF" w:usb1="420024FF" w:usb2="02000000" w:usb3="00000000" w:csb0="0000019F" w:csb1="00000000"/>
  </w:font>
  <w:font w:name="Aptos Narrow">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BA"/>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15025152"/>
      <w:docPartObj>
        <w:docPartGallery w:val="Page Numbers (Bottom of Page)"/>
        <w:docPartUnique/>
      </w:docPartObj>
    </w:sdtPr>
    <w:sdtEndPr>
      <w:rPr>
        <w:noProof/>
        <w:color w:val="D0E5F5" w:themeColor="accent5"/>
      </w:rPr>
    </w:sdtEndPr>
    <w:sdtContent>
      <w:p w14:paraId="0AD02503" w14:textId="5EB5F561" w:rsidR="00747CBE" w:rsidRPr="00A877EB" w:rsidRDefault="00747CBE">
        <w:pPr>
          <w:pStyle w:val="Footer"/>
          <w:jc w:val="right"/>
          <w:rPr>
            <w:color w:val="D0E5F5" w:themeColor="accent5"/>
          </w:rPr>
        </w:pPr>
        <w:r w:rsidRPr="00A877EB">
          <w:rPr>
            <w:color w:val="D0E5F5" w:themeColor="accent5"/>
          </w:rPr>
          <w:fldChar w:fldCharType="begin"/>
        </w:r>
        <w:r w:rsidRPr="00A877EB">
          <w:rPr>
            <w:color w:val="D0E5F5" w:themeColor="accent5"/>
          </w:rPr>
          <w:instrText xml:space="preserve"> PAGE   \* MERGEFORMAT </w:instrText>
        </w:r>
        <w:r w:rsidRPr="00A877EB">
          <w:rPr>
            <w:color w:val="D0E5F5" w:themeColor="accent5"/>
          </w:rPr>
          <w:fldChar w:fldCharType="separate"/>
        </w:r>
        <w:r w:rsidRPr="00A877EB">
          <w:rPr>
            <w:noProof/>
            <w:color w:val="D0E5F5" w:themeColor="accent5"/>
          </w:rPr>
          <w:t>2</w:t>
        </w:r>
        <w:r w:rsidRPr="00A877EB">
          <w:rPr>
            <w:noProof/>
            <w:color w:val="D0E5F5" w:themeColor="accent5"/>
          </w:rPr>
          <w:fldChar w:fldCharType="end"/>
        </w:r>
      </w:p>
    </w:sdtContent>
  </w:sdt>
  <w:p w14:paraId="1F88E4E7" w14:textId="77777777" w:rsidR="00082F41" w:rsidRDefault="00082F4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CBDC411" w14:textId="77777777" w:rsidR="0041516A" w:rsidRDefault="0041516A" w:rsidP="004065FC">
      <w:pPr>
        <w:spacing w:after="0" w:line="240" w:lineRule="auto"/>
      </w:pPr>
      <w:r>
        <w:separator/>
      </w:r>
    </w:p>
  </w:footnote>
  <w:footnote w:type="continuationSeparator" w:id="0">
    <w:p w14:paraId="09F05D04" w14:textId="77777777" w:rsidR="0041516A" w:rsidRDefault="0041516A" w:rsidP="004065FC">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2586E8" w14:textId="4CA1B226" w:rsidR="00563589" w:rsidRPr="00563589" w:rsidRDefault="00563589" w:rsidP="00563589">
    <w:pPr>
      <w:pStyle w:val="Header"/>
      <w:jc w:val="right"/>
      <w:rPr>
        <w:rFonts w:asciiTheme="majorHAnsi" w:hAnsiTheme="majorHAnsi" w:cs="Arial"/>
        <w:b/>
        <w:bCs/>
        <w:color w:val="D0E5F5" w:themeColor="accent5"/>
        <w:sz w:val="24"/>
        <w:szCs w:val="24"/>
      </w:rPr>
    </w:pPr>
    <w:r w:rsidRPr="00563589">
      <w:rPr>
        <w:rFonts w:asciiTheme="majorHAnsi" w:hAnsiTheme="majorHAnsi" w:cs="Arial"/>
        <w:b/>
        <w:bCs/>
        <w:color w:val="D0E5F5" w:themeColor="accent5"/>
        <w:sz w:val="24"/>
        <w:szCs w:val="24"/>
      </w:rPr>
      <w:t>2027-2036</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2748AC"/>
    <w:multiLevelType w:val="hybridMultilevel"/>
    <w:tmpl w:val="7CFAE352"/>
    <w:lvl w:ilvl="0" w:tplc="48B6C47C">
      <w:start w:val="1"/>
      <w:numFmt w:val="bullet"/>
      <w:lvlText w:val="•"/>
      <w:lvlJc w:val="left"/>
      <w:pPr>
        <w:ind w:left="1428"/>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1" w:tplc="61FA4C0A">
      <w:start w:val="1"/>
      <w:numFmt w:val="bullet"/>
      <w:lvlText w:val="o"/>
      <w:lvlJc w:val="left"/>
      <w:pPr>
        <w:ind w:left="212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2" w:tplc="737A982A">
      <w:start w:val="1"/>
      <w:numFmt w:val="bullet"/>
      <w:lvlText w:val="▪"/>
      <w:lvlJc w:val="left"/>
      <w:pPr>
        <w:ind w:left="284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3" w:tplc="F6EED506">
      <w:start w:val="1"/>
      <w:numFmt w:val="bullet"/>
      <w:lvlText w:val="•"/>
      <w:lvlJc w:val="left"/>
      <w:pPr>
        <w:ind w:left="356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4" w:tplc="CC9AD04A">
      <w:start w:val="1"/>
      <w:numFmt w:val="bullet"/>
      <w:lvlText w:val="o"/>
      <w:lvlJc w:val="left"/>
      <w:pPr>
        <w:ind w:left="428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5" w:tplc="38765954">
      <w:start w:val="1"/>
      <w:numFmt w:val="bullet"/>
      <w:lvlText w:val="▪"/>
      <w:lvlJc w:val="left"/>
      <w:pPr>
        <w:ind w:left="500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6" w:tplc="71D693C4">
      <w:start w:val="1"/>
      <w:numFmt w:val="bullet"/>
      <w:lvlText w:val="•"/>
      <w:lvlJc w:val="left"/>
      <w:pPr>
        <w:ind w:left="572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7" w:tplc="56A2E458">
      <w:start w:val="1"/>
      <w:numFmt w:val="bullet"/>
      <w:lvlText w:val="o"/>
      <w:lvlJc w:val="left"/>
      <w:pPr>
        <w:ind w:left="644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8" w:tplc="84C647E2">
      <w:start w:val="1"/>
      <w:numFmt w:val="bullet"/>
      <w:lvlText w:val="▪"/>
      <w:lvlJc w:val="left"/>
      <w:pPr>
        <w:ind w:left="716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abstractNum>
  <w:abstractNum w:abstractNumId="1" w15:restartNumberingAfterBreak="0">
    <w:nsid w:val="0FBE3077"/>
    <w:multiLevelType w:val="multilevel"/>
    <w:tmpl w:val="1324B0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4E53CDB"/>
    <w:multiLevelType w:val="hybridMultilevel"/>
    <w:tmpl w:val="9C8E60A6"/>
    <w:lvl w:ilvl="0" w:tplc="A2EEF758">
      <w:numFmt w:val="bullet"/>
      <w:lvlText w:val="-"/>
      <w:lvlJc w:val="left"/>
      <w:pPr>
        <w:ind w:left="720" w:hanging="360"/>
      </w:pPr>
      <w:rPr>
        <w:rFonts w:ascii="Aptos" w:eastAsiaTheme="minorHAnsi" w:hAnsi="Aptos" w:cstheme="minorBidi"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3" w15:restartNumberingAfterBreak="0">
    <w:nsid w:val="1E0679B1"/>
    <w:multiLevelType w:val="multilevel"/>
    <w:tmpl w:val="B412CA5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EFC529F"/>
    <w:multiLevelType w:val="hybridMultilevel"/>
    <w:tmpl w:val="5BDEC76E"/>
    <w:lvl w:ilvl="0" w:tplc="0426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26C758B8"/>
    <w:multiLevelType w:val="hybridMultilevel"/>
    <w:tmpl w:val="C3E23246"/>
    <w:lvl w:ilvl="0" w:tplc="34EA52D4">
      <w:start w:val="1"/>
      <w:numFmt w:val="bullet"/>
      <w:lvlText w:val="▪"/>
      <w:lvlJc w:val="left"/>
      <w:pPr>
        <w:ind w:left="2148"/>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1" w:tplc="DEF27238">
      <w:start w:val="1"/>
      <w:numFmt w:val="bullet"/>
      <w:lvlText w:val="o"/>
      <w:lvlJc w:val="left"/>
      <w:pPr>
        <w:ind w:left="284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2" w:tplc="64301E3E">
      <w:start w:val="1"/>
      <w:numFmt w:val="bullet"/>
      <w:lvlText w:val="▪"/>
      <w:lvlJc w:val="left"/>
      <w:pPr>
        <w:ind w:left="356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3" w:tplc="92568582">
      <w:start w:val="1"/>
      <w:numFmt w:val="bullet"/>
      <w:lvlText w:val="•"/>
      <w:lvlJc w:val="left"/>
      <w:pPr>
        <w:ind w:left="428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4" w:tplc="7264C95C">
      <w:start w:val="1"/>
      <w:numFmt w:val="bullet"/>
      <w:lvlText w:val="o"/>
      <w:lvlJc w:val="left"/>
      <w:pPr>
        <w:ind w:left="500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5" w:tplc="850A4B9A">
      <w:start w:val="1"/>
      <w:numFmt w:val="bullet"/>
      <w:lvlText w:val="▪"/>
      <w:lvlJc w:val="left"/>
      <w:pPr>
        <w:ind w:left="572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6" w:tplc="D1345E72">
      <w:start w:val="1"/>
      <w:numFmt w:val="bullet"/>
      <w:lvlText w:val="•"/>
      <w:lvlJc w:val="left"/>
      <w:pPr>
        <w:ind w:left="644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7" w:tplc="C1522088">
      <w:start w:val="1"/>
      <w:numFmt w:val="bullet"/>
      <w:lvlText w:val="o"/>
      <w:lvlJc w:val="left"/>
      <w:pPr>
        <w:ind w:left="716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lvl w:ilvl="8" w:tplc="664034BE">
      <w:start w:val="1"/>
      <w:numFmt w:val="bullet"/>
      <w:lvlText w:val="▪"/>
      <w:lvlJc w:val="left"/>
      <w:pPr>
        <w:ind w:left="7880"/>
      </w:pPr>
      <w:rPr>
        <w:rFonts w:ascii="Wingdings" w:eastAsia="Wingdings" w:hAnsi="Wingdings" w:cs="Wingdings"/>
        <w:b w:val="0"/>
        <w:i w:val="0"/>
        <w:strike w:val="0"/>
        <w:dstrike w:val="0"/>
        <w:color w:val="000000"/>
        <w:sz w:val="24"/>
        <w:szCs w:val="24"/>
        <w:u w:val="none" w:color="000000"/>
        <w:bdr w:val="none" w:sz="0" w:space="0" w:color="auto"/>
        <w:shd w:val="clear" w:color="auto" w:fill="auto"/>
        <w:vertAlign w:val="baseline"/>
      </w:rPr>
    </w:lvl>
  </w:abstractNum>
  <w:abstractNum w:abstractNumId="6" w15:restartNumberingAfterBreak="0">
    <w:nsid w:val="294F6701"/>
    <w:multiLevelType w:val="hybridMultilevel"/>
    <w:tmpl w:val="C2A01CA2"/>
    <w:lvl w:ilvl="0" w:tplc="04260001">
      <w:start w:val="1"/>
      <w:numFmt w:val="bullet"/>
      <w:lvlText w:val=""/>
      <w:lvlJc w:val="left"/>
      <w:pPr>
        <w:ind w:left="2508" w:hanging="360"/>
      </w:pPr>
      <w:rPr>
        <w:rFonts w:ascii="Symbol" w:hAnsi="Symbol" w:hint="default"/>
      </w:rPr>
    </w:lvl>
    <w:lvl w:ilvl="1" w:tplc="04260003" w:tentative="1">
      <w:start w:val="1"/>
      <w:numFmt w:val="bullet"/>
      <w:lvlText w:val="o"/>
      <w:lvlJc w:val="left"/>
      <w:pPr>
        <w:ind w:left="3228" w:hanging="360"/>
      </w:pPr>
      <w:rPr>
        <w:rFonts w:ascii="Courier New" w:hAnsi="Courier New" w:cs="Courier New" w:hint="default"/>
      </w:rPr>
    </w:lvl>
    <w:lvl w:ilvl="2" w:tplc="04260005" w:tentative="1">
      <w:start w:val="1"/>
      <w:numFmt w:val="bullet"/>
      <w:lvlText w:val=""/>
      <w:lvlJc w:val="left"/>
      <w:pPr>
        <w:ind w:left="3948" w:hanging="360"/>
      </w:pPr>
      <w:rPr>
        <w:rFonts w:ascii="Wingdings" w:hAnsi="Wingdings" w:hint="default"/>
      </w:rPr>
    </w:lvl>
    <w:lvl w:ilvl="3" w:tplc="04260001" w:tentative="1">
      <w:start w:val="1"/>
      <w:numFmt w:val="bullet"/>
      <w:lvlText w:val=""/>
      <w:lvlJc w:val="left"/>
      <w:pPr>
        <w:ind w:left="4668" w:hanging="360"/>
      </w:pPr>
      <w:rPr>
        <w:rFonts w:ascii="Symbol" w:hAnsi="Symbol" w:hint="default"/>
      </w:rPr>
    </w:lvl>
    <w:lvl w:ilvl="4" w:tplc="04260003" w:tentative="1">
      <w:start w:val="1"/>
      <w:numFmt w:val="bullet"/>
      <w:lvlText w:val="o"/>
      <w:lvlJc w:val="left"/>
      <w:pPr>
        <w:ind w:left="5388" w:hanging="360"/>
      </w:pPr>
      <w:rPr>
        <w:rFonts w:ascii="Courier New" w:hAnsi="Courier New" w:cs="Courier New" w:hint="default"/>
      </w:rPr>
    </w:lvl>
    <w:lvl w:ilvl="5" w:tplc="04260005" w:tentative="1">
      <w:start w:val="1"/>
      <w:numFmt w:val="bullet"/>
      <w:lvlText w:val=""/>
      <w:lvlJc w:val="left"/>
      <w:pPr>
        <w:ind w:left="6108" w:hanging="360"/>
      </w:pPr>
      <w:rPr>
        <w:rFonts w:ascii="Wingdings" w:hAnsi="Wingdings" w:hint="default"/>
      </w:rPr>
    </w:lvl>
    <w:lvl w:ilvl="6" w:tplc="04260001" w:tentative="1">
      <w:start w:val="1"/>
      <w:numFmt w:val="bullet"/>
      <w:lvlText w:val=""/>
      <w:lvlJc w:val="left"/>
      <w:pPr>
        <w:ind w:left="6828" w:hanging="360"/>
      </w:pPr>
      <w:rPr>
        <w:rFonts w:ascii="Symbol" w:hAnsi="Symbol" w:hint="default"/>
      </w:rPr>
    </w:lvl>
    <w:lvl w:ilvl="7" w:tplc="04260003" w:tentative="1">
      <w:start w:val="1"/>
      <w:numFmt w:val="bullet"/>
      <w:lvlText w:val="o"/>
      <w:lvlJc w:val="left"/>
      <w:pPr>
        <w:ind w:left="7548" w:hanging="360"/>
      </w:pPr>
      <w:rPr>
        <w:rFonts w:ascii="Courier New" w:hAnsi="Courier New" w:cs="Courier New" w:hint="default"/>
      </w:rPr>
    </w:lvl>
    <w:lvl w:ilvl="8" w:tplc="04260005" w:tentative="1">
      <w:start w:val="1"/>
      <w:numFmt w:val="bullet"/>
      <w:lvlText w:val=""/>
      <w:lvlJc w:val="left"/>
      <w:pPr>
        <w:ind w:left="8268" w:hanging="360"/>
      </w:pPr>
      <w:rPr>
        <w:rFonts w:ascii="Wingdings" w:hAnsi="Wingdings" w:hint="default"/>
      </w:rPr>
    </w:lvl>
  </w:abstractNum>
  <w:abstractNum w:abstractNumId="7" w15:restartNumberingAfterBreak="0">
    <w:nsid w:val="5C3C2BF7"/>
    <w:multiLevelType w:val="hybridMultilevel"/>
    <w:tmpl w:val="E15E6F52"/>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8" w15:restartNumberingAfterBreak="0">
    <w:nsid w:val="628E3C73"/>
    <w:multiLevelType w:val="hybridMultilevel"/>
    <w:tmpl w:val="F90C01A2"/>
    <w:lvl w:ilvl="0" w:tplc="04260001">
      <w:start w:val="1"/>
      <w:numFmt w:val="bullet"/>
      <w:lvlText w:val=""/>
      <w:lvlJc w:val="left"/>
      <w:pPr>
        <w:ind w:left="1428"/>
      </w:pPr>
      <w:rPr>
        <w:rFonts w:ascii="Symbol" w:hAnsi="Symbol" w:hint="default"/>
        <w:b w:val="0"/>
        <w:i w:val="0"/>
        <w:strike w:val="0"/>
        <w:dstrike w:val="0"/>
        <w:color w:val="000000"/>
        <w:sz w:val="24"/>
        <w:szCs w:val="24"/>
        <w:u w:val="none" w:color="000000"/>
        <w:bdr w:val="none" w:sz="0" w:space="0" w:color="auto"/>
        <w:shd w:val="clear" w:color="auto" w:fill="auto"/>
        <w:vertAlign w:val="baseline"/>
      </w:rPr>
    </w:lvl>
    <w:lvl w:ilvl="1" w:tplc="FFFFFFFF">
      <w:start w:val="1"/>
      <w:numFmt w:val="bullet"/>
      <w:lvlText w:val="o"/>
      <w:lvlJc w:val="left"/>
      <w:pPr>
        <w:ind w:left="212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2" w:tplc="FFFFFFFF">
      <w:start w:val="1"/>
      <w:numFmt w:val="bullet"/>
      <w:lvlText w:val="▪"/>
      <w:lvlJc w:val="left"/>
      <w:pPr>
        <w:ind w:left="284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3" w:tplc="FFFFFFFF">
      <w:start w:val="1"/>
      <w:numFmt w:val="bullet"/>
      <w:lvlText w:val="•"/>
      <w:lvlJc w:val="left"/>
      <w:pPr>
        <w:ind w:left="356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4" w:tplc="FFFFFFFF">
      <w:start w:val="1"/>
      <w:numFmt w:val="bullet"/>
      <w:lvlText w:val="o"/>
      <w:lvlJc w:val="left"/>
      <w:pPr>
        <w:ind w:left="428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5" w:tplc="FFFFFFFF">
      <w:start w:val="1"/>
      <w:numFmt w:val="bullet"/>
      <w:lvlText w:val="▪"/>
      <w:lvlJc w:val="left"/>
      <w:pPr>
        <w:ind w:left="500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6" w:tplc="FFFFFFFF">
      <w:start w:val="1"/>
      <w:numFmt w:val="bullet"/>
      <w:lvlText w:val="•"/>
      <w:lvlJc w:val="left"/>
      <w:pPr>
        <w:ind w:left="5720"/>
      </w:pPr>
      <w:rPr>
        <w:rFonts w:ascii="Arial" w:eastAsia="Arial" w:hAnsi="Arial" w:cs="Arial"/>
        <w:b w:val="0"/>
        <w:i w:val="0"/>
        <w:strike w:val="0"/>
        <w:dstrike w:val="0"/>
        <w:color w:val="000000"/>
        <w:sz w:val="24"/>
        <w:szCs w:val="24"/>
        <w:u w:val="none" w:color="000000"/>
        <w:bdr w:val="none" w:sz="0" w:space="0" w:color="auto"/>
        <w:shd w:val="clear" w:color="auto" w:fill="auto"/>
        <w:vertAlign w:val="baseline"/>
      </w:rPr>
    </w:lvl>
    <w:lvl w:ilvl="7" w:tplc="FFFFFFFF">
      <w:start w:val="1"/>
      <w:numFmt w:val="bullet"/>
      <w:lvlText w:val="o"/>
      <w:lvlJc w:val="left"/>
      <w:pPr>
        <w:ind w:left="644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lvl w:ilvl="8" w:tplc="FFFFFFFF">
      <w:start w:val="1"/>
      <w:numFmt w:val="bullet"/>
      <w:lvlText w:val="▪"/>
      <w:lvlJc w:val="left"/>
      <w:pPr>
        <w:ind w:left="7160"/>
      </w:pPr>
      <w:rPr>
        <w:rFonts w:ascii="Segoe UI Symbol" w:eastAsia="Segoe UI Symbol" w:hAnsi="Segoe UI Symbol" w:cs="Segoe UI Symbol"/>
        <w:b w:val="0"/>
        <w:i w:val="0"/>
        <w:strike w:val="0"/>
        <w:dstrike w:val="0"/>
        <w:color w:val="000000"/>
        <w:sz w:val="24"/>
        <w:szCs w:val="24"/>
        <w:u w:val="none" w:color="000000"/>
        <w:bdr w:val="none" w:sz="0" w:space="0" w:color="auto"/>
        <w:shd w:val="clear" w:color="auto" w:fill="auto"/>
        <w:vertAlign w:val="baseline"/>
      </w:rPr>
    </w:lvl>
  </w:abstractNum>
  <w:abstractNum w:abstractNumId="9" w15:restartNumberingAfterBreak="0">
    <w:nsid w:val="74A76E08"/>
    <w:multiLevelType w:val="hybridMultilevel"/>
    <w:tmpl w:val="C1D22AA4"/>
    <w:lvl w:ilvl="0" w:tplc="04260001">
      <w:start w:val="1"/>
      <w:numFmt w:val="bullet"/>
      <w:lvlText w:val=""/>
      <w:lvlJc w:val="left"/>
      <w:pPr>
        <w:ind w:left="720" w:hanging="360"/>
      </w:pPr>
      <w:rPr>
        <w:rFonts w:ascii="Symbol" w:hAnsi="Symbol" w:hint="default"/>
      </w:rPr>
    </w:lvl>
    <w:lvl w:ilvl="1" w:tplc="04260003" w:tentative="1">
      <w:start w:val="1"/>
      <w:numFmt w:val="bullet"/>
      <w:lvlText w:val="o"/>
      <w:lvlJc w:val="left"/>
      <w:pPr>
        <w:ind w:left="1440" w:hanging="360"/>
      </w:pPr>
      <w:rPr>
        <w:rFonts w:ascii="Courier New" w:hAnsi="Courier New" w:cs="Courier New" w:hint="default"/>
      </w:rPr>
    </w:lvl>
    <w:lvl w:ilvl="2" w:tplc="04260005" w:tentative="1">
      <w:start w:val="1"/>
      <w:numFmt w:val="bullet"/>
      <w:lvlText w:val=""/>
      <w:lvlJc w:val="left"/>
      <w:pPr>
        <w:ind w:left="2160" w:hanging="360"/>
      </w:pPr>
      <w:rPr>
        <w:rFonts w:ascii="Wingdings" w:hAnsi="Wingdings" w:hint="default"/>
      </w:rPr>
    </w:lvl>
    <w:lvl w:ilvl="3" w:tplc="04260001" w:tentative="1">
      <w:start w:val="1"/>
      <w:numFmt w:val="bullet"/>
      <w:lvlText w:val=""/>
      <w:lvlJc w:val="left"/>
      <w:pPr>
        <w:ind w:left="2880" w:hanging="360"/>
      </w:pPr>
      <w:rPr>
        <w:rFonts w:ascii="Symbol" w:hAnsi="Symbol" w:hint="default"/>
      </w:rPr>
    </w:lvl>
    <w:lvl w:ilvl="4" w:tplc="04260003" w:tentative="1">
      <w:start w:val="1"/>
      <w:numFmt w:val="bullet"/>
      <w:lvlText w:val="o"/>
      <w:lvlJc w:val="left"/>
      <w:pPr>
        <w:ind w:left="3600" w:hanging="360"/>
      </w:pPr>
      <w:rPr>
        <w:rFonts w:ascii="Courier New" w:hAnsi="Courier New" w:cs="Courier New" w:hint="default"/>
      </w:rPr>
    </w:lvl>
    <w:lvl w:ilvl="5" w:tplc="04260005" w:tentative="1">
      <w:start w:val="1"/>
      <w:numFmt w:val="bullet"/>
      <w:lvlText w:val=""/>
      <w:lvlJc w:val="left"/>
      <w:pPr>
        <w:ind w:left="4320" w:hanging="360"/>
      </w:pPr>
      <w:rPr>
        <w:rFonts w:ascii="Wingdings" w:hAnsi="Wingdings" w:hint="default"/>
      </w:rPr>
    </w:lvl>
    <w:lvl w:ilvl="6" w:tplc="04260001" w:tentative="1">
      <w:start w:val="1"/>
      <w:numFmt w:val="bullet"/>
      <w:lvlText w:val=""/>
      <w:lvlJc w:val="left"/>
      <w:pPr>
        <w:ind w:left="5040" w:hanging="360"/>
      </w:pPr>
      <w:rPr>
        <w:rFonts w:ascii="Symbol" w:hAnsi="Symbol" w:hint="default"/>
      </w:rPr>
    </w:lvl>
    <w:lvl w:ilvl="7" w:tplc="04260003" w:tentative="1">
      <w:start w:val="1"/>
      <w:numFmt w:val="bullet"/>
      <w:lvlText w:val="o"/>
      <w:lvlJc w:val="left"/>
      <w:pPr>
        <w:ind w:left="5760" w:hanging="360"/>
      </w:pPr>
      <w:rPr>
        <w:rFonts w:ascii="Courier New" w:hAnsi="Courier New" w:cs="Courier New" w:hint="default"/>
      </w:rPr>
    </w:lvl>
    <w:lvl w:ilvl="8" w:tplc="04260005" w:tentative="1">
      <w:start w:val="1"/>
      <w:numFmt w:val="bullet"/>
      <w:lvlText w:val=""/>
      <w:lvlJc w:val="left"/>
      <w:pPr>
        <w:ind w:left="6480" w:hanging="360"/>
      </w:pPr>
      <w:rPr>
        <w:rFonts w:ascii="Wingdings" w:hAnsi="Wingdings" w:hint="default"/>
      </w:rPr>
    </w:lvl>
  </w:abstractNum>
  <w:abstractNum w:abstractNumId="10" w15:restartNumberingAfterBreak="0">
    <w:nsid w:val="75017BD5"/>
    <w:multiLevelType w:val="hybridMultilevel"/>
    <w:tmpl w:val="EAEA9878"/>
    <w:lvl w:ilvl="0" w:tplc="0426000F">
      <w:start w:val="1"/>
      <w:numFmt w:val="decimal"/>
      <w:lvlText w:val="%1."/>
      <w:lvlJc w:val="left"/>
      <w:pPr>
        <w:ind w:left="720" w:hanging="360"/>
      </w:pPr>
    </w:lvl>
    <w:lvl w:ilvl="1" w:tplc="04260019">
      <w:start w:val="1"/>
      <w:numFmt w:val="lowerLetter"/>
      <w:lvlText w:val="%2."/>
      <w:lvlJc w:val="left"/>
      <w:pPr>
        <w:ind w:left="1440" w:hanging="360"/>
      </w:pPr>
    </w:lvl>
    <w:lvl w:ilvl="2" w:tplc="0426001B">
      <w:start w:val="1"/>
      <w:numFmt w:val="lowerRoman"/>
      <w:lvlText w:val="%3."/>
      <w:lvlJc w:val="right"/>
      <w:pPr>
        <w:ind w:left="2160" w:hanging="180"/>
      </w:pPr>
    </w:lvl>
    <w:lvl w:ilvl="3" w:tplc="0426000F">
      <w:start w:val="1"/>
      <w:numFmt w:val="decimal"/>
      <w:lvlText w:val="%4."/>
      <w:lvlJc w:val="left"/>
      <w:pPr>
        <w:ind w:left="2880" w:hanging="360"/>
      </w:pPr>
    </w:lvl>
    <w:lvl w:ilvl="4" w:tplc="04260019">
      <w:start w:val="1"/>
      <w:numFmt w:val="lowerLetter"/>
      <w:lvlText w:val="%5."/>
      <w:lvlJc w:val="left"/>
      <w:pPr>
        <w:ind w:left="3600" w:hanging="360"/>
      </w:pPr>
    </w:lvl>
    <w:lvl w:ilvl="5" w:tplc="0426001B">
      <w:start w:val="1"/>
      <w:numFmt w:val="lowerRoman"/>
      <w:lvlText w:val="%6."/>
      <w:lvlJc w:val="right"/>
      <w:pPr>
        <w:ind w:left="4320" w:hanging="180"/>
      </w:pPr>
    </w:lvl>
    <w:lvl w:ilvl="6" w:tplc="0426000F">
      <w:start w:val="1"/>
      <w:numFmt w:val="decimal"/>
      <w:lvlText w:val="%7."/>
      <w:lvlJc w:val="left"/>
      <w:pPr>
        <w:ind w:left="5040" w:hanging="360"/>
      </w:pPr>
    </w:lvl>
    <w:lvl w:ilvl="7" w:tplc="04260019">
      <w:start w:val="1"/>
      <w:numFmt w:val="lowerLetter"/>
      <w:lvlText w:val="%8."/>
      <w:lvlJc w:val="left"/>
      <w:pPr>
        <w:ind w:left="5760" w:hanging="360"/>
      </w:pPr>
    </w:lvl>
    <w:lvl w:ilvl="8" w:tplc="0426001B">
      <w:start w:val="1"/>
      <w:numFmt w:val="lowerRoman"/>
      <w:lvlText w:val="%9."/>
      <w:lvlJc w:val="right"/>
      <w:pPr>
        <w:ind w:left="6480" w:hanging="180"/>
      </w:pPr>
    </w:lvl>
  </w:abstractNum>
  <w:abstractNum w:abstractNumId="11" w15:restartNumberingAfterBreak="0">
    <w:nsid w:val="7B247434"/>
    <w:multiLevelType w:val="hybridMultilevel"/>
    <w:tmpl w:val="F392B128"/>
    <w:lvl w:ilvl="0" w:tplc="59348DF2">
      <w:numFmt w:val="bullet"/>
      <w:lvlText w:val="-"/>
      <w:lvlJc w:val="left"/>
      <w:pPr>
        <w:ind w:left="400" w:hanging="360"/>
      </w:pPr>
      <w:rPr>
        <w:rFonts w:ascii="Aptos" w:eastAsiaTheme="minorHAnsi" w:hAnsi="Aptos" w:cstheme="minorBidi" w:hint="default"/>
      </w:rPr>
    </w:lvl>
    <w:lvl w:ilvl="1" w:tplc="04260003" w:tentative="1">
      <w:start w:val="1"/>
      <w:numFmt w:val="bullet"/>
      <w:lvlText w:val="o"/>
      <w:lvlJc w:val="left"/>
      <w:pPr>
        <w:ind w:left="1120" w:hanging="360"/>
      </w:pPr>
      <w:rPr>
        <w:rFonts w:ascii="Courier New" w:hAnsi="Courier New" w:cs="Courier New" w:hint="default"/>
      </w:rPr>
    </w:lvl>
    <w:lvl w:ilvl="2" w:tplc="04260005" w:tentative="1">
      <w:start w:val="1"/>
      <w:numFmt w:val="bullet"/>
      <w:lvlText w:val=""/>
      <w:lvlJc w:val="left"/>
      <w:pPr>
        <w:ind w:left="1840" w:hanging="360"/>
      </w:pPr>
      <w:rPr>
        <w:rFonts w:ascii="Wingdings" w:hAnsi="Wingdings" w:hint="default"/>
      </w:rPr>
    </w:lvl>
    <w:lvl w:ilvl="3" w:tplc="04260001" w:tentative="1">
      <w:start w:val="1"/>
      <w:numFmt w:val="bullet"/>
      <w:lvlText w:val=""/>
      <w:lvlJc w:val="left"/>
      <w:pPr>
        <w:ind w:left="2560" w:hanging="360"/>
      </w:pPr>
      <w:rPr>
        <w:rFonts w:ascii="Symbol" w:hAnsi="Symbol" w:hint="default"/>
      </w:rPr>
    </w:lvl>
    <w:lvl w:ilvl="4" w:tplc="04260003" w:tentative="1">
      <w:start w:val="1"/>
      <w:numFmt w:val="bullet"/>
      <w:lvlText w:val="o"/>
      <w:lvlJc w:val="left"/>
      <w:pPr>
        <w:ind w:left="3280" w:hanging="360"/>
      </w:pPr>
      <w:rPr>
        <w:rFonts w:ascii="Courier New" w:hAnsi="Courier New" w:cs="Courier New" w:hint="default"/>
      </w:rPr>
    </w:lvl>
    <w:lvl w:ilvl="5" w:tplc="04260005" w:tentative="1">
      <w:start w:val="1"/>
      <w:numFmt w:val="bullet"/>
      <w:lvlText w:val=""/>
      <w:lvlJc w:val="left"/>
      <w:pPr>
        <w:ind w:left="4000" w:hanging="360"/>
      </w:pPr>
      <w:rPr>
        <w:rFonts w:ascii="Wingdings" w:hAnsi="Wingdings" w:hint="default"/>
      </w:rPr>
    </w:lvl>
    <w:lvl w:ilvl="6" w:tplc="04260001" w:tentative="1">
      <w:start w:val="1"/>
      <w:numFmt w:val="bullet"/>
      <w:lvlText w:val=""/>
      <w:lvlJc w:val="left"/>
      <w:pPr>
        <w:ind w:left="4720" w:hanging="360"/>
      </w:pPr>
      <w:rPr>
        <w:rFonts w:ascii="Symbol" w:hAnsi="Symbol" w:hint="default"/>
      </w:rPr>
    </w:lvl>
    <w:lvl w:ilvl="7" w:tplc="04260003" w:tentative="1">
      <w:start w:val="1"/>
      <w:numFmt w:val="bullet"/>
      <w:lvlText w:val="o"/>
      <w:lvlJc w:val="left"/>
      <w:pPr>
        <w:ind w:left="5440" w:hanging="360"/>
      </w:pPr>
      <w:rPr>
        <w:rFonts w:ascii="Courier New" w:hAnsi="Courier New" w:cs="Courier New" w:hint="default"/>
      </w:rPr>
    </w:lvl>
    <w:lvl w:ilvl="8" w:tplc="04260005" w:tentative="1">
      <w:start w:val="1"/>
      <w:numFmt w:val="bullet"/>
      <w:lvlText w:val=""/>
      <w:lvlJc w:val="left"/>
      <w:pPr>
        <w:ind w:left="6160" w:hanging="360"/>
      </w:pPr>
      <w:rPr>
        <w:rFonts w:ascii="Wingdings" w:hAnsi="Wingdings" w:hint="default"/>
      </w:rPr>
    </w:lvl>
  </w:abstractNum>
  <w:num w:numId="1" w16cid:durableId="842816334">
    <w:abstractNumId w:val="5"/>
  </w:num>
  <w:num w:numId="2" w16cid:durableId="1090348193">
    <w:abstractNumId w:val="0"/>
  </w:num>
  <w:num w:numId="3" w16cid:durableId="313681013">
    <w:abstractNumId w:val="6"/>
  </w:num>
  <w:num w:numId="4" w16cid:durableId="1298299851">
    <w:abstractNumId w:val="8"/>
  </w:num>
  <w:num w:numId="5" w16cid:durableId="1248079079">
    <w:abstractNumId w:val="2"/>
  </w:num>
  <w:num w:numId="6" w16cid:durableId="1564412801">
    <w:abstractNumId w:val="9"/>
  </w:num>
  <w:num w:numId="7" w16cid:durableId="509566893">
    <w:abstractNumId w:val="11"/>
  </w:num>
  <w:num w:numId="8" w16cid:durableId="1732533038">
    <w:abstractNumId w:val="4"/>
  </w:num>
  <w:num w:numId="9" w16cid:durableId="625166214">
    <w:abstractNumId w:val="1"/>
  </w:num>
  <w:num w:numId="10" w16cid:durableId="173889194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8454196">
    <w:abstractNumId w:val="3"/>
  </w:num>
  <w:num w:numId="12" w16cid:durableId="1151599545">
    <w:abstractNumId w:val="10"/>
  </w:num>
  <w:num w:numId="13" w16cid:durableId="1667127550">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3460C"/>
    <w:rsid w:val="000004D6"/>
    <w:rsid w:val="000005E4"/>
    <w:rsid w:val="00001432"/>
    <w:rsid w:val="000027EC"/>
    <w:rsid w:val="00002D74"/>
    <w:rsid w:val="0000337F"/>
    <w:rsid w:val="000046C0"/>
    <w:rsid w:val="00005792"/>
    <w:rsid w:val="00006B12"/>
    <w:rsid w:val="00007041"/>
    <w:rsid w:val="0000747D"/>
    <w:rsid w:val="00007738"/>
    <w:rsid w:val="0001085A"/>
    <w:rsid w:val="000114AA"/>
    <w:rsid w:val="00011CCC"/>
    <w:rsid w:val="0001270C"/>
    <w:rsid w:val="00012744"/>
    <w:rsid w:val="00012A10"/>
    <w:rsid w:val="00012F43"/>
    <w:rsid w:val="000130E8"/>
    <w:rsid w:val="00020AC3"/>
    <w:rsid w:val="000223B4"/>
    <w:rsid w:val="00022473"/>
    <w:rsid w:val="00022D0B"/>
    <w:rsid w:val="000259D0"/>
    <w:rsid w:val="00026980"/>
    <w:rsid w:val="00026F61"/>
    <w:rsid w:val="00031B8C"/>
    <w:rsid w:val="00032AE0"/>
    <w:rsid w:val="00032F92"/>
    <w:rsid w:val="000350C2"/>
    <w:rsid w:val="00036B83"/>
    <w:rsid w:val="00043A69"/>
    <w:rsid w:val="00043DA1"/>
    <w:rsid w:val="00043E4D"/>
    <w:rsid w:val="00045C68"/>
    <w:rsid w:val="00046216"/>
    <w:rsid w:val="00046601"/>
    <w:rsid w:val="00047D3E"/>
    <w:rsid w:val="00050F17"/>
    <w:rsid w:val="000541E1"/>
    <w:rsid w:val="00054EF6"/>
    <w:rsid w:val="000564E4"/>
    <w:rsid w:val="00057816"/>
    <w:rsid w:val="00060167"/>
    <w:rsid w:val="00061528"/>
    <w:rsid w:val="000621E2"/>
    <w:rsid w:val="00062320"/>
    <w:rsid w:val="0006319D"/>
    <w:rsid w:val="00063EC5"/>
    <w:rsid w:val="00066296"/>
    <w:rsid w:val="00067593"/>
    <w:rsid w:val="00071D85"/>
    <w:rsid w:val="000769C7"/>
    <w:rsid w:val="00076CFD"/>
    <w:rsid w:val="000779C6"/>
    <w:rsid w:val="00080215"/>
    <w:rsid w:val="000805C8"/>
    <w:rsid w:val="00081337"/>
    <w:rsid w:val="00082766"/>
    <w:rsid w:val="00082F41"/>
    <w:rsid w:val="00087A31"/>
    <w:rsid w:val="00090B02"/>
    <w:rsid w:val="000911C6"/>
    <w:rsid w:val="000916DE"/>
    <w:rsid w:val="00093D9D"/>
    <w:rsid w:val="00094219"/>
    <w:rsid w:val="0009634B"/>
    <w:rsid w:val="000977E4"/>
    <w:rsid w:val="00097DF1"/>
    <w:rsid w:val="000A0D9F"/>
    <w:rsid w:val="000A25FF"/>
    <w:rsid w:val="000A3E2E"/>
    <w:rsid w:val="000A475A"/>
    <w:rsid w:val="000A480D"/>
    <w:rsid w:val="000A4CD9"/>
    <w:rsid w:val="000A631B"/>
    <w:rsid w:val="000A773D"/>
    <w:rsid w:val="000B1978"/>
    <w:rsid w:val="000B32DD"/>
    <w:rsid w:val="000B3692"/>
    <w:rsid w:val="000B48D6"/>
    <w:rsid w:val="000B4C40"/>
    <w:rsid w:val="000B5C64"/>
    <w:rsid w:val="000B7897"/>
    <w:rsid w:val="000B7A60"/>
    <w:rsid w:val="000B7B21"/>
    <w:rsid w:val="000B7EFB"/>
    <w:rsid w:val="000C0120"/>
    <w:rsid w:val="000C2455"/>
    <w:rsid w:val="000C383D"/>
    <w:rsid w:val="000C450F"/>
    <w:rsid w:val="000C457C"/>
    <w:rsid w:val="000C474C"/>
    <w:rsid w:val="000C4D94"/>
    <w:rsid w:val="000C5260"/>
    <w:rsid w:val="000C5536"/>
    <w:rsid w:val="000C6738"/>
    <w:rsid w:val="000C7486"/>
    <w:rsid w:val="000D0366"/>
    <w:rsid w:val="000D0D9A"/>
    <w:rsid w:val="000D1802"/>
    <w:rsid w:val="000D3EE3"/>
    <w:rsid w:val="000D4B10"/>
    <w:rsid w:val="000D5C7D"/>
    <w:rsid w:val="000D5D07"/>
    <w:rsid w:val="000D75B9"/>
    <w:rsid w:val="000E0781"/>
    <w:rsid w:val="000E08BE"/>
    <w:rsid w:val="000E1ED2"/>
    <w:rsid w:val="000E206C"/>
    <w:rsid w:val="000E3052"/>
    <w:rsid w:val="000E33CC"/>
    <w:rsid w:val="000E3914"/>
    <w:rsid w:val="000E3AF6"/>
    <w:rsid w:val="000E5AD5"/>
    <w:rsid w:val="000E5DBA"/>
    <w:rsid w:val="000E6656"/>
    <w:rsid w:val="000E7BB7"/>
    <w:rsid w:val="000F02BD"/>
    <w:rsid w:val="000F06B5"/>
    <w:rsid w:val="000F0D50"/>
    <w:rsid w:val="000F2C70"/>
    <w:rsid w:val="000F4122"/>
    <w:rsid w:val="000F4CBE"/>
    <w:rsid w:val="000F759E"/>
    <w:rsid w:val="00102CA7"/>
    <w:rsid w:val="00103618"/>
    <w:rsid w:val="00105ABD"/>
    <w:rsid w:val="00105EE8"/>
    <w:rsid w:val="00110484"/>
    <w:rsid w:val="00111B27"/>
    <w:rsid w:val="0011245B"/>
    <w:rsid w:val="001124DB"/>
    <w:rsid w:val="00113D5B"/>
    <w:rsid w:val="00114DA6"/>
    <w:rsid w:val="00114E51"/>
    <w:rsid w:val="00115D81"/>
    <w:rsid w:val="0011705A"/>
    <w:rsid w:val="00117EAA"/>
    <w:rsid w:val="00120F95"/>
    <w:rsid w:val="00123EA5"/>
    <w:rsid w:val="001301E9"/>
    <w:rsid w:val="00130970"/>
    <w:rsid w:val="001325CE"/>
    <w:rsid w:val="0013413B"/>
    <w:rsid w:val="001349EC"/>
    <w:rsid w:val="00134DAC"/>
    <w:rsid w:val="00135484"/>
    <w:rsid w:val="00135637"/>
    <w:rsid w:val="001409D7"/>
    <w:rsid w:val="001410CD"/>
    <w:rsid w:val="00141125"/>
    <w:rsid w:val="0014208D"/>
    <w:rsid w:val="00142C15"/>
    <w:rsid w:val="00143D99"/>
    <w:rsid w:val="0014461F"/>
    <w:rsid w:val="001474A8"/>
    <w:rsid w:val="00147C9C"/>
    <w:rsid w:val="00147F7B"/>
    <w:rsid w:val="00150032"/>
    <w:rsid w:val="00150AA4"/>
    <w:rsid w:val="001541F0"/>
    <w:rsid w:val="001549EC"/>
    <w:rsid w:val="001551B3"/>
    <w:rsid w:val="00156FA7"/>
    <w:rsid w:val="001575F4"/>
    <w:rsid w:val="001612DD"/>
    <w:rsid w:val="00161474"/>
    <w:rsid w:val="0016199B"/>
    <w:rsid w:val="00162E55"/>
    <w:rsid w:val="00163447"/>
    <w:rsid w:val="00166F0D"/>
    <w:rsid w:val="00171503"/>
    <w:rsid w:val="00172AF9"/>
    <w:rsid w:val="00173591"/>
    <w:rsid w:val="00174349"/>
    <w:rsid w:val="001745A1"/>
    <w:rsid w:val="00174A53"/>
    <w:rsid w:val="00174E5A"/>
    <w:rsid w:val="00175F58"/>
    <w:rsid w:val="00176853"/>
    <w:rsid w:val="00176934"/>
    <w:rsid w:val="00177668"/>
    <w:rsid w:val="00177CBF"/>
    <w:rsid w:val="0018218F"/>
    <w:rsid w:val="001844F5"/>
    <w:rsid w:val="001859C2"/>
    <w:rsid w:val="00186A13"/>
    <w:rsid w:val="00186AE0"/>
    <w:rsid w:val="00190032"/>
    <w:rsid w:val="00193062"/>
    <w:rsid w:val="001951E7"/>
    <w:rsid w:val="00196BFA"/>
    <w:rsid w:val="00197D81"/>
    <w:rsid w:val="001A052B"/>
    <w:rsid w:val="001A1477"/>
    <w:rsid w:val="001A1BBF"/>
    <w:rsid w:val="001A1CAE"/>
    <w:rsid w:val="001A2D69"/>
    <w:rsid w:val="001A7DC8"/>
    <w:rsid w:val="001B0461"/>
    <w:rsid w:val="001B1184"/>
    <w:rsid w:val="001B1B7F"/>
    <w:rsid w:val="001B2114"/>
    <w:rsid w:val="001B240E"/>
    <w:rsid w:val="001B33A3"/>
    <w:rsid w:val="001B42C6"/>
    <w:rsid w:val="001B5316"/>
    <w:rsid w:val="001B544A"/>
    <w:rsid w:val="001B5787"/>
    <w:rsid w:val="001B5984"/>
    <w:rsid w:val="001B5FEF"/>
    <w:rsid w:val="001B6E1E"/>
    <w:rsid w:val="001C0B15"/>
    <w:rsid w:val="001C1604"/>
    <w:rsid w:val="001C1B77"/>
    <w:rsid w:val="001C3D4F"/>
    <w:rsid w:val="001C4AE2"/>
    <w:rsid w:val="001C522A"/>
    <w:rsid w:val="001C5A4A"/>
    <w:rsid w:val="001C6230"/>
    <w:rsid w:val="001C663C"/>
    <w:rsid w:val="001D0BEF"/>
    <w:rsid w:val="001D0D7F"/>
    <w:rsid w:val="001D20D7"/>
    <w:rsid w:val="001D2624"/>
    <w:rsid w:val="001D3690"/>
    <w:rsid w:val="001D64DB"/>
    <w:rsid w:val="001D6577"/>
    <w:rsid w:val="001D7AAF"/>
    <w:rsid w:val="001E2680"/>
    <w:rsid w:val="001E2EB8"/>
    <w:rsid w:val="001E3C87"/>
    <w:rsid w:val="001E731E"/>
    <w:rsid w:val="001F16E7"/>
    <w:rsid w:val="001F360F"/>
    <w:rsid w:val="001F3D4A"/>
    <w:rsid w:val="001F51B5"/>
    <w:rsid w:val="001F729C"/>
    <w:rsid w:val="001F7924"/>
    <w:rsid w:val="00200698"/>
    <w:rsid w:val="00201177"/>
    <w:rsid w:val="00203945"/>
    <w:rsid w:val="00204BDC"/>
    <w:rsid w:val="00204F97"/>
    <w:rsid w:val="00206144"/>
    <w:rsid w:val="002069A1"/>
    <w:rsid w:val="00206F56"/>
    <w:rsid w:val="00207653"/>
    <w:rsid w:val="002078BD"/>
    <w:rsid w:val="00211AEF"/>
    <w:rsid w:val="00214AB8"/>
    <w:rsid w:val="00215318"/>
    <w:rsid w:val="00217375"/>
    <w:rsid w:val="00217A43"/>
    <w:rsid w:val="00220889"/>
    <w:rsid w:val="00221E8A"/>
    <w:rsid w:val="00222011"/>
    <w:rsid w:val="00222F9A"/>
    <w:rsid w:val="00223A6B"/>
    <w:rsid w:val="00225DC0"/>
    <w:rsid w:val="00226EBF"/>
    <w:rsid w:val="00226EE8"/>
    <w:rsid w:val="002301E4"/>
    <w:rsid w:val="002307A6"/>
    <w:rsid w:val="00230BE7"/>
    <w:rsid w:val="002322BD"/>
    <w:rsid w:val="0023558B"/>
    <w:rsid w:val="0023796B"/>
    <w:rsid w:val="00241516"/>
    <w:rsid w:val="00241C42"/>
    <w:rsid w:val="00242411"/>
    <w:rsid w:val="00244B81"/>
    <w:rsid w:val="00246D53"/>
    <w:rsid w:val="00247347"/>
    <w:rsid w:val="00247C32"/>
    <w:rsid w:val="0025073B"/>
    <w:rsid w:val="00252496"/>
    <w:rsid w:val="002524A1"/>
    <w:rsid w:val="00252A76"/>
    <w:rsid w:val="00253FE2"/>
    <w:rsid w:val="00254251"/>
    <w:rsid w:val="0025503D"/>
    <w:rsid w:val="00260556"/>
    <w:rsid w:val="0026071B"/>
    <w:rsid w:val="00261ED3"/>
    <w:rsid w:val="00261FC9"/>
    <w:rsid w:val="00262A00"/>
    <w:rsid w:val="00262F23"/>
    <w:rsid w:val="002635ED"/>
    <w:rsid w:val="00264D9C"/>
    <w:rsid w:val="00266388"/>
    <w:rsid w:val="00266574"/>
    <w:rsid w:val="00266963"/>
    <w:rsid w:val="002676CA"/>
    <w:rsid w:val="002676EE"/>
    <w:rsid w:val="002738A9"/>
    <w:rsid w:val="00274558"/>
    <w:rsid w:val="00274B18"/>
    <w:rsid w:val="00276390"/>
    <w:rsid w:val="00281566"/>
    <w:rsid w:val="002817B1"/>
    <w:rsid w:val="002821E4"/>
    <w:rsid w:val="0028400C"/>
    <w:rsid w:val="00284641"/>
    <w:rsid w:val="0028551D"/>
    <w:rsid w:val="00285DE1"/>
    <w:rsid w:val="0028612A"/>
    <w:rsid w:val="00286DA1"/>
    <w:rsid w:val="00286FD8"/>
    <w:rsid w:val="002877BD"/>
    <w:rsid w:val="002905DF"/>
    <w:rsid w:val="00294070"/>
    <w:rsid w:val="002942D4"/>
    <w:rsid w:val="00294FD9"/>
    <w:rsid w:val="002963A8"/>
    <w:rsid w:val="002A1BD7"/>
    <w:rsid w:val="002A1FEB"/>
    <w:rsid w:val="002A2B0D"/>
    <w:rsid w:val="002A2F1F"/>
    <w:rsid w:val="002A4ADA"/>
    <w:rsid w:val="002A60E7"/>
    <w:rsid w:val="002A68A0"/>
    <w:rsid w:val="002B246E"/>
    <w:rsid w:val="002B3047"/>
    <w:rsid w:val="002B4308"/>
    <w:rsid w:val="002B50A4"/>
    <w:rsid w:val="002B6569"/>
    <w:rsid w:val="002B774D"/>
    <w:rsid w:val="002C05EC"/>
    <w:rsid w:val="002C0D0E"/>
    <w:rsid w:val="002C36DD"/>
    <w:rsid w:val="002C3874"/>
    <w:rsid w:val="002C4CEC"/>
    <w:rsid w:val="002C519E"/>
    <w:rsid w:val="002C5D3E"/>
    <w:rsid w:val="002C76E8"/>
    <w:rsid w:val="002C7EC4"/>
    <w:rsid w:val="002D0CE0"/>
    <w:rsid w:val="002D366F"/>
    <w:rsid w:val="002D5E06"/>
    <w:rsid w:val="002D691D"/>
    <w:rsid w:val="002D6EA9"/>
    <w:rsid w:val="002D7A60"/>
    <w:rsid w:val="002E0144"/>
    <w:rsid w:val="002E100B"/>
    <w:rsid w:val="002E1EC8"/>
    <w:rsid w:val="002E2DDD"/>
    <w:rsid w:val="002E2E7F"/>
    <w:rsid w:val="002E30DE"/>
    <w:rsid w:val="002E3683"/>
    <w:rsid w:val="002E6589"/>
    <w:rsid w:val="002E7AED"/>
    <w:rsid w:val="002F0FA0"/>
    <w:rsid w:val="002F11AF"/>
    <w:rsid w:val="002F19DF"/>
    <w:rsid w:val="002F43B1"/>
    <w:rsid w:val="002F6390"/>
    <w:rsid w:val="00302B3D"/>
    <w:rsid w:val="00304C36"/>
    <w:rsid w:val="00305D48"/>
    <w:rsid w:val="003065E9"/>
    <w:rsid w:val="003066E3"/>
    <w:rsid w:val="00306870"/>
    <w:rsid w:val="00306C08"/>
    <w:rsid w:val="00306F9C"/>
    <w:rsid w:val="0031074C"/>
    <w:rsid w:val="00310E11"/>
    <w:rsid w:val="00311B61"/>
    <w:rsid w:val="0031598A"/>
    <w:rsid w:val="00315C8F"/>
    <w:rsid w:val="003172FB"/>
    <w:rsid w:val="00317304"/>
    <w:rsid w:val="00321588"/>
    <w:rsid w:val="00321B6C"/>
    <w:rsid w:val="00322DFD"/>
    <w:rsid w:val="00324C04"/>
    <w:rsid w:val="00324EC4"/>
    <w:rsid w:val="00325F80"/>
    <w:rsid w:val="00330889"/>
    <w:rsid w:val="003337B1"/>
    <w:rsid w:val="0033753C"/>
    <w:rsid w:val="003377A1"/>
    <w:rsid w:val="00341345"/>
    <w:rsid w:val="00343166"/>
    <w:rsid w:val="003432B6"/>
    <w:rsid w:val="0034358B"/>
    <w:rsid w:val="00343E21"/>
    <w:rsid w:val="0034743F"/>
    <w:rsid w:val="003477C5"/>
    <w:rsid w:val="00350CBB"/>
    <w:rsid w:val="00356529"/>
    <w:rsid w:val="00357A19"/>
    <w:rsid w:val="00361F4F"/>
    <w:rsid w:val="00362382"/>
    <w:rsid w:val="00362F61"/>
    <w:rsid w:val="00364243"/>
    <w:rsid w:val="00365CC5"/>
    <w:rsid w:val="00370B4F"/>
    <w:rsid w:val="00370C3B"/>
    <w:rsid w:val="0037196B"/>
    <w:rsid w:val="00372092"/>
    <w:rsid w:val="00373E4E"/>
    <w:rsid w:val="00373EDB"/>
    <w:rsid w:val="003759B9"/>
    <w:rsid w:val="00375ADE"/>
    <w:rsid w:val="0037679A"/>
    <w:rsid w:val="003772E6"/>
    <w:rsid w:val="00380052"/>
    <w:rsid w:val="0038106E"/>
    <w:rsid w:val="003817AA"/>
    <w:rsid w:val="00381A22"/>
    <w:rsid w:val="00381A68"/>
    <w:rsid w:val="00382165"/>
    <w:rsid w:val="00382790"/>
    <w:rsid w:val="003831B5"/>
    <w:rsid w:val="00383D4C"/>
    <w:rsid w:val="003840B9"/>
    <w:rsid w:val="00390206"/>
    <w:rsid w:val="0039034B"/>
    <w:rsid w:val="00390E31"/>
    <w:rsid w:val="00390F4B"/>
    <w:rsid w:val="00391B95"/>
    <w:rsid w:val="003922AF"/>
    <w:rsid w:val="00393FBD"/>
    <w:rsid w:val="00394CC3"/>
    <w:rsid w:val="00395934"/>
    <w:rsid w:val="003964CC"/>
    <w:rsid w:val="00396D8A"/>
    <w:rsid w:val="003A0CE4"/>
    <w:rsid w:val="003A21AE"/>
    <w:rsid w:val="003A5134"/>
    <w:rsid w:val="003A5D2E"/>
    <w:rsid w:val="003A6342"/>
    <w:rsid w:val="003A67DB"/>
    <w:rsid w:val="003A6A2A"/>
    <w:rsid w:val="003B1B7B"/>
    <w:rsid w:val="003B50CE"/>
    <w:rsid w:val="003B67DD"/>
    <w:rsid w:val="003B7CBF"/>
    <w:rsid w:val="003C3911"/>
    <w:rsid w:val="003C4451"/>
    <w:rsid w:val="003C453D"/>
    <w:rsid w:val="003C48C9"/>
    <w:rsid w:val="003C507A"/>
    <w:rsid w:val="003C60DF"/>
    <w:rsid w:val="003C6CBC"/>
    <w:rsid w:val="003C77A3"/>
    <w:rsid w:val="003C7CDD"/>
    <w:rsid w:val="003D1161"/>
    <w:rsid w:val="003D2B68"/>
    <w:rsid w:val="003D2C3F"/>
    <w:rsid w:val="003D590C"/>
    <w:rsid w:val="003D59D4"/>
    <w:rsid w:val="003D6DD9"/>
    <w:rsid w:val="003D7F6F"/>
    <w:rsid w:val="003E2355"/>
    <w:rsid w:val="003E2E90"/>
    <w:rsid w:val="003E4A99"/>
    <w:rsid w:val="003E5633"/>
    <w:rsid w:val="003E5E54"/>
    <w:rsid w:val="003E62D8"/>
    <w:rsid w:val="003F0E61"/>
    <w:rsid w:val="003F2FD8"/>
    <w:rsid w:val="003F312A"/>
    <w:rsid w:val="003F4ED8"/>
    <w:rsid w:val="003F515E"/>
    <w:rsid w:val="003F5433"/>
    <w:rsid w:val="003F6067"/>
    <w:rsid w:val="003F6E94"/>
    <w:rsid w:val="003F7BE2"/>
    <w:rsid w:val="00400A24"/>
    <w:rsid w:val="00401D94"/>
    <w:rsid w:val="004026C4"/>
    <w:rsid w:val="00404CAF"/>
    <w:rsid w:val="0040510A"/>
    <w:rsid w:val="00405C35"/>
    <w:rsid w:val="004065FC"/>
    <w:rsid w:val="0040773A"/>
    <w:rsid w:val="00407B17"/>
    <w:rsid w:val="00410C1F"/>
    <w:rsid w:val="00413DED"/>
    <w:rsid w:val="0041516A"/>
    <w:rsid w:val="004153B7"/>
    <w:rsid w:val="00415ABE"/>
    <w:rsid w:val="00417BE4"/>
    <w:rsid w:val="004200FD"/>
    <w:rsid w:val="00420A0C"/>
    <w:rsid w:val="00421C68"/>
    <w:rsid w:val="00421E65"/>
    <w:rsid w:val="0042481C"/>
    <w:rsid w:val="00430556"/>
    <w:rsid w:val="00431DE5"/>
    <w:rsid w:val="0043350A"/>
    <w:rsid w:val="00434191"/>
    <w:rsid w:val="00436C63"/>
    <w:rsid w:val="00440649"/>
    <w:rsid w:val="00443534"/>
    <w:rsid w:val="004438F9"/>
    <w:rsid w:val="004444CC"/>
    <w:rsid w:val="00446712"/>
    <w:rsid w:val="0044684A"/>
    <w:rsid w:val="00447079"/>
    <w:rsid w:val="00447B5E"/>
    <w:rsid w:val="00450169"/>
    <w:rsid w:val="00450704"/>
    <w:rsid w:val="00450CC7"/>
    <w:rsid w:val="00453096"/>
    <w:rsid w:val="00456320"/>
    <w:rsid w:val="00456445"/>
    <w:rsid w:val="00456949"/>
    <w:rsid w:val="0046227C"/>
    <w:rsid w:val="00462388"/>
    <w:rsid w:val="004635A6"/>
    <w:rsid w:val="004638AA"/>
    <w:rsid w:val="00464177"/>
    <w:rsid w:val="00466C49"/>
    <w:rsid w:val="00470366"/>
    <w:rsid w:val="00470CD5"/>
    <w:rsid w:val="004712B3"/>
    <w:rsid w:val="004721E0"/>
    <w:rsid w:val="00472442"/>
    <w:rsid w:val="004728BC"/>
    <w:rsid w:val="00474A6D"/>
    <w:rsid w:val="00475E20"/>
    <w:rsid w:val="00476463"/>
    <w:rsid w:val="00477422"/>
    <w:rsid w:val="00477656"/>
    <w:rsid w:val="00481CC8"/>
    <w:rsid w:val="00481EBF"/>
    <w:rsid w:val="00482FB7"/>
    <w:rsid w:val="00485ABD"/>
    <w:rsid w:val="004865F5"/>
    <w:rsid w:val="00494528"/>
    <w:rsid w:val="00495ED2"/>
    <w:rsid w:val="00497A83"/>
    <w:rsid w:val="004A0067"/>
    <w:rsid w:val="004A008F"/>
    <w:rsid w:val="004A12F7"/>
    <w:rsid w:val="004A4660"/>
    <w:rsid w:val="004A7425"/>
    <w:rsid w:val="004B095C"/>
    <w:rsid w:val="004B2B6A"/>
    <w:rsid w:val="004B34C9"/>
    <w:rsid w:val="004B79D8"/>
    <w:rsid w:val="004C00A7"/>
    <w:rsid w:val="004C0511"/>
    <w:rsid w:val="004C12CA"/>
    <w:rsid w:val="004C2333"/>
    <w:rsid w:val="004C2876"/>
    <w:rsid w:val="004C2C49"/>
    <w:rsid w:val="004C2DE7"/>
    <w:rsid w:val="004C3B6B"/>
    <w:rsid w:val="004C3EA1"/>
    <w:rsid w:val="004C517D"/>
    <w:rsid w:val="004C73A9"/>
    <w:rsid w:val="004D21B6"/>
    <w:rsid w:val="004D342C"/>
    <w:rsid w:val="004D3C19"/>
    <w:rsid w:val="004D51F1"/>
    <w:rsid w:val="004D62BC"/>
    <w:rsid w:val="004E0C78"/>
    <w:rsid w:val="004E1E22"/>
    <w:rsid w:val="004E2D16"/>
    <w:rsid w:val="004E5302"/>
    <w:rsid w:val="004E53ED"/>
    <w:rsid w:val="004E59CE"/>
    <w:rsid w:val="004F010C"/>
    <w:rsid w:val="004F2BA4"/>
    <w:rsid w:val="004F49FC"/>
    <w:rsid w:val="004F58C8"/>
    <w:rsid w:val="004F5A12"/>
    <w:rsid w:val="004F5BC1"/>
    <w:rsid w:val="004F6FA3"/>
    <w:rsid w:val="004F738A"/>
    <w:rsid w:val="0050101D"/>
    <w:rsid w:val="0050362D"/>
    <w:rsid w:val="005062FC"/>
    <w:rsid w:val="005067A6"/>
    <w:rsid w:val="00507038"/>
    <w:rsid w:val="00507BF6"/>
    <w:rsid w:val="0051048A"/>
    <w:rsid w:val="0051122D"/>
    <w:rsid w:val="00511713"/>
    <w:rsid w:val="00511C41"/>
    <w:rsid w:val="00514583"/>
    <w:rsid w:val="00521840"/>
    <w:rsid w:val="00523FA6"/>
    <w:rsid w:val="005249C8"/>
    <w:rsid w:val="0052575D"/>
    <w:rsid w:val="0052645A"/>
    <w:rsid w:val="00526769"/>
    <w:rsid w:val="00530A5C"/>
    <w:rsid w:val="00531817"/>
    <w:rsid w:val="00531E9F"/>
    <w:rsid w:val="005328A5"/>
    <w:rsid w:val="00533C79"/>
    <w:rsid w:val="0053457B"/>
    <w:rsid w:val="005364D6"/>
    <w:rsid w:val="0054033F"/>
    <w:rsid w:val="00541EB3"/>
    <w:rsid w:val="005427E2"/>
    <w:rsid w:val="00546D82"/>
    <w:rsid w:val="0054722D"/>
    <w:rsid w:val="00550131"/>
    <w:rsid w:val="0055017A"/>
    <w:rsid w:val="0055081A"/>
    <w:rsid w:val="00552E2E"/>
    <w:rsid w:val="005530BE"/>
    <w:rsid w:val="005535C1"/>
    <w:rsid w:val="00555FEF"/>
    <w:rsid w:val="00556B80"/>
    <w:rsid w:val="0055735E"/>
    <w:rsid w:val="00560013"/>
    <w:rsid w:val="00561055"/>
    <w:rsid w:val="00561F2D"/>
    <w:rsid w:val="00562D6B"/>
    <w:rsid w:val="005633F2"/>
    <w:rsid w:val="00563589"/>
    <w:rsid w:val="005642C2"/>
    <w:rsid w:val="005643BE"/>
    <w:rsid w:val="00565C6E"/>
    <w:rsid w:val="00565D40"/>
    <w:rsid w:val="0056625A"/>
    <w:rsid w:val="00566D72"/>
    <w:rsid w:val="005678A7"/>
    <w:rsid w:val="00567AB5"/>
    <w:rsid w:val="0057013D"/>
    <w:rsid w:val="00570318"/>
    <w:rsid w:val="00570742"/>
    <w:rsid w:val="0057378D"/>
    <w:rsid w:val="00574460"/>
    <w:rsid w:val="0057452C"/>
    <w:rsid w:val="0057495F"/>
    <w:rsid w:val="00575A04"/>
    <w:rsid w:val="005765C4"/>
    <w:rsid w:val="00580142"/>
    <w:rsid w:val="00580C90"/>
    <w:rsid w:val="00582AB2"/>
    <w:rsid w:val="00587172"/>
    <w:rsid w:val="00590CA6"/>
    <w:rsid w:val="00591073"/>
    <w:rsid w:val="00591548"/>
    <w:rsid w:val="005936D7"/>
    <w:rsid w:val="00593949"/>
    <w:rsid w:val="00594095"/>
    <w:rsid w:val="005944C8"/>
    <w:rsid w:val="005948F2"/>
    <w:rsid w:val="00595FAE"/>
    <w:rsid w:val="0059643B"/>
    <w:rsid w:val="00596F16"/>
    <w:rsid w:val="005A00E4"/>
    <w:rsid w:val="005A021E"/>
    <w:rsid w:val="005A1110"/>
    <w:rsid w:val="005A1761"/>
    <w:rsid w:val="005A2119"/>
    <w:rsid w:val="005A26C4"/>
    <w:rsid w:val="005A346F"/>
    <w:rsid w:val="005A3E48"/>
    <w:rsid w:val="005A47AB"/>
    <w:rsid w:val="005A5062"/>
    <w:rsid w:val="005B0248"/>
    <w:rsid w:val="005B04DE"/>
    <w:rsid w:val="005B0996"/>
    <w:rsid w:val="005B1250"/>
    <w:rsid w:val="005B155F"/>
    <w:rsid w:val="005B3353"/>
    <w:rsid w:val="005B70F0"/>
    <w:rsid w:val="005C25F8"/>
    <w:rsid w:val="005C358B"/>
    <w:rsid w:val="005C7655"/>
    <w:rsid w:val="005C7BFB"/>
    <w:rsid w:val="005D0325"/>
    <w:rsid w:val="005D159F"/>
    <w:rsid w:val="005D26EF"/>
    <w:rsid w:val="005D2798"/>
    <w:rsid w:val="005D460A"/>
    <w:rsid w:val="005D57A9"/>
    <w:rsid w:val="005D6824"/>
    <w:rsid w:val="005D6DFA"/>
    <w:rsid w:val="005D74AF"/>
    <w:rsid w:val="005D7F53"/>
    <w:rsid w:val="005E116A"/>
    <w:rsid w:val="005E2159"/>
    <w:rsid w:val="005E3232"/>
    <w:rsid w:val="005E47AC"/>
    <w:rsid w:val="005E4B61"/>
    <w:rsid w:val="005E7A9A"/>
    <w:rsid w:val="005F02A7"/>
    <w:rsid w:val="005F139D"/>
    <w:rsid w:val="005F35B6"/>
    <w:rsid w:val="005F469E"/>
    <w:rsid w:val="00600C8B"/>
    <w:rsid w:val="006017B9"/>
    <w:rsid w:val="006033C5"/>
    <w:rsid w:val="00603BB7"/>
    <w:rsid w:val="00604B03"/>
    <w:rsid w:val="006054A2"/>
    <w:rsid w:val="00606F6F"/>
    <w:rsid w:val="00612F60"/>
    <w:rsid w:val="00614145"/>
    <w:rsid w:val="00614373"/>
    <w:rsid w:val="00615A83"/>
    <w:rsid w:val="00616192"/>
    <w:rsid w:val="006174A1"/>
    <w:rsid w:val="00621042"/>
    <w:rsid w:val="0062272E"/>
    <w:rsid w:val="006228A7"/>
    <w:rsid w:val="006233D5"/>
    <w:rsid w:val="00623837"/>
    <w:rsid w:val="00623F21"/>
    <w:rsid w:val="00624336"/>
    <w:rsid w:val="0062588B"/>
    <w:rsid w:val="00625F7D"/>
    <w:rsid w:val="00626AE0"/>
    <w:rsid w:val="00626CE7"/>
    <w:rsid w:val="00627D84"/>
    <w:rsid w:val="006314DC"/>
    <w:rsid w:val="00632425"/>
    <w:rsid w:val="0063404D"/>
    <w:rsid w:val="006344F7"/>
    <w:rsid w:val="006345BF"/>
    <w:rsid w:val="0063591E"/>
    <w:rsid w:val="00645498"/>
    <w:rsid w:val="0065011C"/>
    <w:rsid w:val="006507E7"/>
    <w:rsid w:val="006528DD"/>
    <w:rsid w:val="00654E0B"/>
    <w:rsid w:val="006553CF"/>
    <w:rsid w:val="00660EAE"/>
    <w:rsid w:val="006624AB"/>
    <w:rsid w:val="006638CA"/>
    <w:rsid w:val="0066398F"/>
    <w:rsid w:val="00663D5C"/>
    <w:rsid w:val="00664220"/>
    <w:rsid w:val="00664635"/>
    <w:rsid w:val="0066523C"/>
    <w:rsid w:val="00666C07"/>
    <w:rsid w:val="00666EDD"/>
    <w:rsid w:val="00671C6B"/>
    <w:rsid w:val="0067282D"/>
    <w:rsid w:val="00673508"/>
    <w:rsid w:val="0067434E"/>
    <w:rsid w:val="0067458E"/>
    <w:rsid w:val="00674FCF"/>
    <w:rsid w:val="00675DD2"/>
    <w:rsid w:val="006776B1"/>
    <w:rsid w:val="00677BD1"/>
    <w:rsid w:val="00677FFC"/>
    <w:rsid w:val="00680DFB"/>
    <w:rsid w:val="006828FC"/>
    <w:rsid w:val="0068405C"/>
    <w:rsid w:val="006870D3"/>
    <w:rsid w:val="0069020A"/>
    <w:rsid w:val="00692800"/>
    <w:rsid w:val="00693512"/>
    <w:rsid w:val="006947D3"/>
    <w:rsid w:val="00695179"/>
    <w:rsid w:val="00697B2B"/>
    <w:rsid w:val="006A086C"/>
    <w:rsid w:val="006A09BB"/>
    <w:rsid w:val="006A3598"/>
    <w:rsid w:val="006A3644"/>
    <w:rsid w:val="006A3BB7"/>
    <w:rsid w:val="006A3F51"/>
    <w:rsid w:val="006A4193"/>
    <w:rsid w:val="006A60DF"/>
    <w:rsid w:val="006A61AB"/>
    <w:rsid w:val="006A74D1"/>
    <w:rsid w:val="006B006C"/>
    <w:rsid w:val="006B0D4F"/>
    <w:rsid w:val="006B22A2"/>
    <w:rsid w:val="006B255A"/>
    <w:rsid w:val="006B2BF3"/>
    <w:rsid w:val="006B4508"/>
    <w:rsid w:val="006B49DD"/>
    <w:rsid w:val="006B5D82"/>
    <w:rsid w:val="006B7E2A"/>
    <w:rsid w:val="006C0DE8"/>
    <w:rsid w:val="006C14C1"/>
    <w:rsid w:val="006C184E"/>
    <w:rsid w:val="006C2010"/>
    <w:rsid w:val="006C24E4"/>
    <w:rsid w:val="006C338C"/>
    <w:rsid w:val="006C4DFA"/>
    <w:rsid w:val="006C58AC"/>
    <w:rsid w:val="006C678E"/>
    <w:rsid w:val="006C7FE4"/>
    <w:rsid w:val="006D1C4E"/>
    <w:rsid w:val="006D32B9"/>
    <w:rsid w:val="006D4D3D"/>
    <w:rsid w:val="006D5C58"/>
    <w:rsid w:val="006D6637"/>
    <w:rsid w:val="006D706D"/>
    <w:rsid w:val="006E0326"/>
    <w:rsid w:val="006E0574"/>
    <w:rsid w:val="006E0C79"/>
    <w:rsid w:val="006E0E18"/>
    <w:rsid w:val="006E2872"/>
    <w:rsid w:val="006E303B"/>
    <w:rsid w:val="006E3EBB"/>
    <w:rsid w:val="006E476A"/>
    <w:rsid w:val="006E500D"/>
    <w:rsid w:val="006E572A"/>
    <w:rsid w:val="006E6A6D"/>
    <w:rsid w:val="006E6DF6"/>
    <w:rsid w:val="006E7818"/>
    <w:rsid w:val="006F02AD"/>
    <w:rsid w:val="006F1A20"/>
    <w:rsid w:val="006F3272"/>
    <w:rsid w:val="006F3315"/>
    <w:rsid w:val="006F3373"/>
    <w:rsid w:val="006F51DB"/>
    <w:rsid w:val="006F5FD1"/>
    <w:rsid w:val="006F6DAE"/>
    <w:rsid w:val="006F7F9C"/>
    <w:rsid w:val="006F7FF2"/>
    <w:rsid w:val="00703695"/>
    <w:rsid w:val="00704E7F"/>
    <w:rsid w:val="007056FC"/>
    <w:rsid w:val="0070739A"/>
    <w:rsid w:val="00707DD7"/>
    <w:rsid w:val="00710EEE"/>
    <w:rsid w:val="00711930"/>
    <w:rsid w:val="00713478"/>
    <w:rsid w:val="00713A0B"/>
    <w:rsid w:val="007144B8"/>
    <w:rsid w:val="00714760"/>
    <w:rsid w:val="0071546A"/>
    <w:rsid w:val="007158ED"/>
    <w:rsid w:val="0071607C"/>
    <w:rsid w:val="00716200"/>
    <w:rsid w:val="00716968"/>
    <w:rsid w:val="00717695"/>
    <w:rsid w:val="0072393F"/>
    <w:rsid w:val="00723B16"/>
    <w:rsid w:val="00724BDD"/>
    <w:rsid w:val="007254AD"/>
    <w:rsid w:val="00725815"/>
    <w:rsid w:val="007308E4"/>
    <w:rsid w:val="0073149B"/>
    <w:rsid w:val="00731807"/>
    <w:rsid w:val="00731982"/>
    <w:rsid w:val="00732EAB"/>
    <w:rsid w:val="007343EE"/>
    <w:rsid w:val="0073460C"/>
    <w:rsid w:val="0073684F"/>
    <w:rsid w:val="0073701D"/>
    <w:rsid w:val="0073784A"/>
    <w:rsid w:val="00737C14"/>
    <w:rsid w:val="00741BF4"/>
    <w:rsid w:val="00743F6C"/>
    <w:rsid w:val="00744CC4"/>
    <w:rsid w:val="007451FF"/>
    <w:rsid w:val="00745FA6"/>
    <w:rsid w:val="00747CBE"/>
    <w:rsid w:val="00750C13"/>
    <w:rsid w:val="00751633"/>
    <w:rsid w:val="00751948"/>
    <w:rsid w:val="00753B59"/>
    <w:rsid w:val="0075546E"/>
    <w:rsid w:val="007608B0"/>
    <w:rsid w:val="007611E6"/>
    <w:rsid w:val="00761CBE"/>
    <w:rsid w:val="00762B67"/>
    <w:rsid w:val="007635F6"/>
    <w:rsid w:val="00765D82"/>
    <w:rsid w:val="00766811"/>
    <w:rsid w:val="007724E4"/>
    <w:rsid w:val="00772B85"/>
    <w:rsid w:val="00772DB6"/>
    <w:rsid w:val="007740F4"/>
    <w:rsid w:val="0077548B"/>
    <w:rsid w:val="00777603"/>
    <w:rsid w:val="0077773A"/>
    <w:rsid w:val="00782538"/>
    <w:rsid w:val="00783ED5"/>
    <w:rsid w:val="00784CCC"/>
    <w:rsid w:val="007865B4"/>
    <w:rsid w:val="00791F51"/>
    <w:rsid w:val="007942AB"/>
    <w:rsid w:val="00794D9E"/>
    <w:rsid w:val="00795F47"/>
    <w:rsid w:val="00796703"/>
    <w:rsid w:val="00796845"/>
    <w:rsid w:val="007974A2"/>
    <w:rsid w:val="007A5884"/>
    <w:rsid w:val="007A6962"/>
    <w:rsid w:val="007A7D85"/>
    <w:rsid w:val="007B0AE4"/>
    <w:rsid w:val="007B2928"/>
    <w:rsid w:val="007B2CF0"/>
    <w:rsid w:val="007B2F2C"/>
    <w:rsid w:val="007B3462"/>
    <w:rsid w:val="007B42AF"/>
    <w:rsid w:val="007B4680"/>
    <w:rsid w:val="007B5CB0"/>
    <w:rsid w:val="007B7C25"/>
    <w:rsid w:val="007B7C7A"/>
    <w:rsid w:val="007C0819"/>
    <w:rsid w:val="007C1898"/>
    <w:rsid w:val="007C27D7"/>
    <w:rsid w:val="007C348F"/>
    <w:rsid w:val="007C3813"/>
    <w:rsid w:val="007C5F08"/>
    <w:rsid w:val="007C7281"/>
    <w:rsid w:val="007C7B86"/>
    <w:rsid w:val="007D0366"/>
    <w:rsid w:val="007D07E1"/>
    <w:rsid w:val="007D0826"/>
    <w:rsid w:val="007D17DA"/>
    <w:rsid w:val="007D202B"/>
    <w:rsid w:val="007D2C29"/>
    <w:rsid w:val="007D2D0B"/>
    <w:rsid w:val="007D2DAE"/>
    <w:rsid w:val="007D3B07"/>
    <w:rsid w:val="007D3F17"/>
    <w:rsid w:val="007D4330"/>
    <w:rsid w:val="007D4682"/>
    <w:rsid w:val="007D4DA7"/>
    <w:rsid w:val="007D513E"/>
    <w:rsid w:val="007D659B"/>
    <w:rsid w:val="007D788D"/>
    <w:rsid w:val="007D7B23"/>
    <w:rsid w:val="007E13D0"/>
    <w:rsid w:val="007E20FD"/>
    <w:rsid w:val="007E287F"/>
    <w:rsid w:val="007E5441"/>
    <w:rsid w:val="007E5582"/>
    <w:rsid w:val="007E7F9A"/>
    <w:rsid w:val="007F0B01"/>
    <w:rsid w:val="007F0DA0"/>
    <w:rsid w:val="007F1F16"/>
    <w:rsid w:val="007F247A"/>
    <w:rsid w:val="007F27F9"/>
    <w:rsid w:val="007F2BF6"/>
    <w:rsid w:val="007F3BD7"/>
    <w:rsid w:val="007F59DE"/>
    <w:rsid w:val="007F6C24"/>
    <w:rsid w:val="007F7CA6"/>
    <w:rsid w:val="008031CF"/>
    <w:rsid w:val="00803EFE"/>
    <w:rsid w:val="00804343"/>
    <w:rsid w:val="00805F22"/>
    <w:rsid w:val="008063DC"/>
    <w:rsid w:val="00806841"/>
    <w:rsid w:val="00806B30"/>
    <w:rsid w:val="00807654"/>
    <w:rsid w:val="00807664"/>
    <w:rsid w:val="00810DB4"/>
    <w:rsid w:val="00811870"/>
    <w:rsid w:val="008118AB"/>
    <w:rsid w:val="00811D79"/>
    <w:rsid w:val="00814A5E"/>
    <w:rsid w:val="008159EC"/>
    <w:rsid w:val="00816C8B"/>
    <w:rsid w:val="00816D09"/>
    <w:rsid w:val="00817066"/>
    <w:rsid w:val="008171BE"/>
    <w:rsid w:val="008206A3"/>
    <w:rsid w:val="0082151F"/>
    <w:rsid w:val="0082180E"/>
    <w:rsid w:val="008246E5"/>
    <w:rsid w:val="00837D20"/>
    <w:rsid w:val="00837DD0"/>
    <w:rsid w:val="008402CB"/>
    <w:rsid w:val="0084048A"/>
    <w:rsid w:val="00840EBC"/>
    <w:rsid w:val="00841922"/>
    <w:rsid w:val="00842A0E"/>
    <w:rsid w:val="008431D0"/>
    <w:rsid w:val="008437C8"/>
    <w:rsid w:val="00844317"/>
    <w:rsid w:val="008447E5"/>
    <w:rsid w:val="00846316"/>
    <w:rsid w:val="008538B3"/>
    <w:rsid w:val="00853AA7"/>
    <w:rsid w:val="0086077F"/>
    <w:rsid w:val="008617C0"/>
    <w:rsid w:val="008620B3"/>
    <w:rsid w:val="00862A79"/>
    <w:rsid w:val="00862C76"/>
    <w:rsid w:val="00864D72"/>
    <w:rsid w:val="0086526F"/>
    <w:rsid w:val="00865B32"/>
    <w:rsid w:val="008753DE"/>
    <w:rsid w:val="00876433"/>
    <w:rsid w:val="00876721"/>
    <w:rsid w:val="00885BE9"/>
    <w:rsid w:val="0089009E"/>
    <w:rsid w:val="00890122"/>
    <w:rsid w:val="00891B91"/>
    <w:rsid w:val="008922D6"/>
    <w:rsid w:val="00892678"/>
    <w:rsid w:val="0089300E"/>
    <w:rsid w:val="00893DD3"/>
    <w:rsid w:val="00894635"/>
    <w:rsid w:val="00896818"/>
    <w:rsid w:val="00897EEB"/>
    <w:rsid w:val="008A083E"/>
    <w:rsid w:val="008A15F6"/>
    <w:rsid w:val="008A166E"/>
    <w:rsid w:val="008A1BA4"/>
    <w:rsid w:val="008A222D"/>
    <w:rsid w:val="008A3098"/>
    <w:rsid w:val="008A3B98"/>
    <w:rsid w:val="008A3F1D"/>
    <w:rsid w:val="008A5F52"/>
    <w:rsid w:val="008B1F68"/>
    <w:rsid w:val="008B2B2F"/>
    <w:rsid w:val="008B3CF0"/>
    <w:rsid w:val="008B43F0"/>
    <w:rsid w:val="008B536A"/>
    <w:rsid w:val="008B54B6"/>
    <w:rsid w:val="008B6805"/>
    <w:rsid w:val="008B6F9B"/>
    <w:rsid w:val="008B75BF"/>
    <w:rsid w:val="008C099B"/>
    <w:rsid w:val="008C1189"/>
    <w:rsid w:val="008C3B24"/>
    <w:rsid w:val="008D07F0"/>
    <w:rsid w:val="008D0D87"/>
    <w:rsid w:val="008D1F37"/>
    <w:rsid w:val="008D21A7"/>
    <w:rsid w:val="008D4F5A"/>
    <w:rsid w:val="008D696D"/>
    <w:rsid w:val="008D77EF"/>
    <w:rsid w:val="008D7B8D"/>
    <w:rsid w:val="008E14FD"/>
    <w:rsid w:val="008E2781"/>
    <w:rsid w:val="008E33FF"/>
    <w:rsid w:val="008E5895"/>
    <w:rsid w:val="008E69A9"/>
    <w:rsid w:val="008E7F32"/>
    <w:rsid w:val="008F1A79"/>
    <w:rsid w:val="008F3FF8"/>
    <w:rsid w:val="008F7641"/>
    <w:rsid w:val="008F7FA2"/>
    <w:rsid w:val="00901929"/>
    <w:rsid w:val="00901D4F"/>
    <w:rsid w:val="00902BD7"/>
    <w:rsid w:val="0090455A"/>
    <w:rsid w:val="00905EA5"/>
    <w:rsid w:val="00906C2D"/>
    <w:rsid w:val="00910CCB"/>
    <w:rsid w:val="009114C8"/>
    <w:rsid w:val="009120B0"/>
    <w:rsid w:val="009122EA"/>
    <w:rsid w:val="00912836"/>
    <w:rsid w:val="00913FA3"/>
    <w:rsid w:val="009149E1"/>
    <w:rsid w:val="00916286"/>
    <w:rsid w:val="00916A2E"/>
    <w:rsid w:val="00917720"/>
    <w:rsid w:val="009208FC"/>
    <w:rsid w:val="009216F8"/>
    <w:rsid w:val="009226FB"/>
    <w:rsid w:val="00923DCD"/>
    <w:rsid w:val="00924111"/>
    <w:rsid w:val="009242D1"/>
    <w:rsid w:val="009262D0"/>
    <w:rsid w:val="00930756"/>
    <w:rsid w:val="0093307A"/>
    <w:rsid w:val="009360BD"/>
    <w:rsid w:val="00936CE8"/>
    <w:rsid w:val="00941768"/>
    <w:rsid w:val="009417A9"/>
    <w:rsid w:val="0094269A"/>
    <w:rsid w:val="009427D1"/>
    <w:rsid w:val="00944BFA"/>
    <w:rsid w:val="00945089"/>
    <w:rsid w:val="0094637B"/>
    <w:rsid w:val="00947360"/>
    <w:rsid w:val="00950035"/>
    <w:rsid w:val="00951924"/>
    <w:rsid w:val="0095346F"/>
    <w:rsid w:val="00954936"/>
    <w:rsid w:val="00954D9D"/>
    <w:rsid w:val="009559C8"/>
    <w:rsid w:val="00961250"/>
    <w:rsid w:val="00961603"/>
    <w:rsid w:val="00961680"/>
    <w:rsid w:val="00961A83"/>
    <w:rsid w:val="0096242A"/>
    <w:rsid w:val="00963597"/>
    <w:rsid w:val="00964280"/>
    <w:rsid w:val="00965363"/>
    <w:rsid w:val="009654A5"/>
    <w:rsid w:val="00966294"/>
    <w:rsid w:val="00966B5B"/>
    <w:rsid w:val="00967C25"/>
    <w:rsid w:val="0097359A"/>
    <w:rsid w:val="009735F6"/>
    <w:rsid w:val="009736A3"/>
    <w:rsid w:val="009738EC"/>
    <w:rsid w:val="00974A84"/>
    <w:rsid w:val="0097570A"/>
    <w:rsid w:val="0097676F"/>
    <w:rsid w:val="00976890"/>
    <w:rsid w:val="0097736A"/>
    <w:rsid w:val="00977778"/>
    <w:rsid w:val="00977C5D"/>
    <w:rsid w:val="009833F4"/>
    <w:rsid w:val="009838B4"/>
    <w:rsid w:val="0098408C"/>
    <w:rsid w:val="00984FED"/>
    <w:rsid w:val="00987A18"/>
    <w:rsid w:val="00991FF6"/>
    <w:rsid w:val="00992CBA"/>
    <w:rsid w:val="009939FC"/>
    <w:rsid w:val="0099414B"/>
    <w:rsid w:val="0099447A"/>
    <w:rsid w:val="009977D5"/>
    <w:rsid w:val="009A2EE1"/>
    <w:rsid w:val="009A3ED0"/>
    <w:rsid w:val="009A4A60"/>
    <w:rsid w:val="009A4D7D"/>
    <w:rsid w:val="009A5985"/>
    <w:rsid w:val="009A6046"/>
    <w:rsid w:val="009A6FB6"/>
    <w:rsid w:val="009B418E"/>
    <w:rsid w:val="009B65B6"/>
    <w:rsid w:val="009B7B12"/>
    <w:rsid w:val="009C2B91"/>
    <w:rsid w:val="009C35D4"/>
    <w:rsid w:val="009C3D5C"/>
    <w:rsid w:val="009C3E17"/>
    <w:rsid w:val="009C53D5"/>
    <w:rsid w:val="009C566D"/>
    <w:rsid w:val="009C59A8"/>
    <w:rsid w:val="009C633F"/>
    <w:rsid w:val="009D0B19"/>
    <w:rsid w:val="009D171B"/>
    <w:rsid w:val="009D2A19"/>
    <w:rsid w:val="009D34ED"/>
    <w:rsid w:val="009D3A95"/>
    <w:rsid w:val="009D3DF9"/>
    <w:rsid w:val="009D3FB6"/>
    <w:rsid w:val="009D4223"/>
    <w:rsid w:val="009D4EB4"/>
    <w:rsid w:val="009D5476"/>
    <w:rsid w:val="009D6171"/>
    <w:rsid w:val="009D7AD1"/>
    <w:rsid w:val="009E07B7"/>
    <w:rsid w:val="009E143B"/>
    <w:rsid w:val="009E23FC"/>
    <w:rsid w:val="009E28C4"/>
    <w:rsid w:val="009E665C"/>
    <w:rsid w:val="009E75A8"/>
    <w:rsid w:val="009E7CE0"/>
    <w:rsid w:val="009E7F92"/>
    <w:rsid w:val="009F00EA"/>
    <w:rsid w:val="009F30FB"/>
    <w:rsid w:val="009F34CA"/>
    <w:rsid w:val="009F57FF"/>
    <w:rsid w:val="009F6248"/>
    <w:rsid w:val="00A01931"/>
    <w:rsid w:val="00A01C6F"/>
    <w:rsid w:val="00A029D0"/>
    <w:rsid w:val="00A02A43"/>
    <w:rsid w:val="00A04E58"/>
    <w:rsid w:val="00A05C40"/>
    <w:rsid w:val="00A05E55"/>
    <w:rsid w:val="00A069E2"/>
    <w:rsid w:val="00A07BEB"/>
    <w:rsid w:val="00A11ABE"/>
    <w:rsid w:val="00A11E7D"/>
    <w:rsid w:val="00A120B6"/>
    <w:rsid w:val="00A12244"/>
    <w:rsid w:val="00A1266A"/>
    <w:rsid w:val="00A154CF"/>
    <w:rsid w:val="00A162B3"/>
    <w:rsid w:val="00A20C9B"/>
    <w:rsid w:val="00A219F8"/>
    <w:rsid w:val="00A220D6"/>
    <w:rsid w:val="00A24383"/>
    <w:rsid w:val="00A25058"/>
    <w:rsid w:val="00A255A0"/>
    <w:rsid w:val="00A2734F"/>
    <w:rsid w:val="00A415FA"/>
    <w:rsid w:val="00A41A64"/>
    <w:rsid w:val="00A424EA"/>
    <w:rsid w:val="00A42B59"/>
    <w:rsid w:val="00A42FB7"/>
    <w:rsid w:val="00A436DE"/>
    <w:rsid w:val="00A43B93"/>
    <w:rsid w:val="00A45E42"/>
    <w:rsid w:val="00A46C2C"/>
    <w:rsid w:val="00A46F92"/>
    <w:rsid w:val="00A478A9"/>
    <w:rsid w:val="00A5007F"/>
    <w:rsid w:val="00A50F0C"/>
    <w:rsid w:val="00A50F5D"/>
    <w:rsid w:val="00A52354"/>
    <w:rsid w:val="00A52607"/>
    <w:rsid w:val="00A53078"/>
    <w:rsid w:val="00A55CD8"/>
    <w:rsid w:val="00A5767F"/>
    <w:rsid w:val="00A60512"/>
    <w:rsid w:val="00A629B6"/>
    <w:rsid w:val="00A64ACD"/>
    <w:rsid w:val="00A651D3"/>
    <w:rsid w:val="00A655CE"/>
    <w:rsid w:val="00A66B47"/>
    <w:rsid w:val="00A67343"/>
    <w:rsid w:val="00A705D8"/>
    <w:rsid w:val="00A7313C"/>
    <w:rsid w:val="00A7511A"/>
    <w:rsid w:val="00A75C88"/>
    <w:rsid w:val="00A76C4C"/>
    <w:rsid w:val="00A76EEB"/>
    <w:rsid w:val="00A77A8F"/>
    <w:rsid w:val="00A77E15"/>
    <w:rsid w:val="00A80A15"/>
    <w:rsid w:val="00A80AF1"/>
    <w:rsid w:val="00A8315A"/>
    <w:rsid w:val="00A84795"/>
    <w:rsid w:val="00A850F7"/>
    <w:rsid w:val="00A85CF9"/>
    <w:rsid w:val="00A877EB"/>
    <w:rsid w:val="00A87C26"/>
    <w:rsid w:val="00A90024"/>
    <w:rsid w:val="00A90222"/>
    <w:rsid w:val="00A90A0C"/>
    <w:rsid w:val="00A91659"/>
    <w:rsid w:val="00A94583"/>
    <w:rsid w:val="00A9572B"/>
    <w:rsid w:val="00A96825"/>
    <w:rsid w:val="00AA2C75"/>
    <w:rsid w:val="00AA4518"/>
    <w:rsid w:val="00AA7047"/>
    <w:rsid w:val="00AB04C2"/>
    <w:rsid w:val="00AB1010"/>
    <w:rsid w:val="00AB1637"/>
    <w:rsid w:val="00AB1CCB"/>
    <w:rsid w:val="00AB2551"/>
    <w:rsid w:val="00AB2C42"/>
    <w:rsid w:val="00AB2DAC"/>
    <w:rsid w:val="00AB5B24"/>
    <w:rsid w:val="00AB7B0C"/>
    <w:rsid w:val="00AC0BD2"/>
    <w:rsid w:val="00AC0D7B"/>
    <w:rsid w:val="00AC3587"/>
    <w:rsid w:val="00AC3F96"/>
    <w:rsid w:val="00AC534B"/>
    <w:rsid w:val="00AC5ECE"/>
    <w:rsid w:val="00AC7A8D"/>
    <w:rsid w:val="00AD09F8"/>
    <w:rsid w:val="00AD1042"/>
    <w:rsid w:val="00AD1D7C"/>
    <w:rsid w:val="00AD2032"/>
    <w:rsid w:val="00AD2567"/>
    <w:rsid w:val="00AD2BEB"/>
    <w:rsid w:val="00AD32AA"/>
    <w:rsid w:val="00AD3D2A"/>
    <w:rsid w:val="00AD5C1A"/>
    <w:rsid w:val="00AD6794"/>
    <w:rsid w:val="00AE017B"/>
    <w:rsid w:val="00AE01EB"/>
    <w:rsid w:val="00AE202E"/>
    <w:rsid w:val="00AE2A34"/>
    <w:rsid w:val="00AE2DC3"/>
    <w:rsid w:val="00AE3294"/>
    <w:rsid w:val="00AE6C03"/>
    <w:rsid w:val="00AE745C"/>
    <w:rsid w:val="00AE77BC"/>
    <w:rsid w:val="00AF1551"/>
    <w:rsid w:val="00AF18D7"/>
    <w:rsid w:val="00AF1B2B"/>
    <w:rsid w:val="00AF1F15"/>
    <w:rsid w:val="00AF1F7F"/>
    <w:rsid w:val="00AF4C33"/>
    <w:rsid w:val="00AF56A7"/>
    <w:rsid w:val="00AF60CF"/>
    <w:rsid w:val="00B00038"/>
    <w:rsid w:val="00B01C4B"/>
    <w:rsid w:val="00B02630"/>
    <w:rsid w:val="00B029BE"/>
    <w:rsid w:val="00B02DBB"/>
    <w:rsid w:val="00B04369"/>
    <w:rsid w:val="00B044E1"/>
    <w:rsid w:val="00B06A54"/>
    <w:rsid w:val="00B10DF8"/>
    <w:rsid w:val="00B11DD6"/>
    <w:rsid w:val="00B12BE8"/>
    <w:rsid w:val="00B12EB6"/>
    <w:rsid w:val="00B13293"/>
    <w:rsid w:val="00B134AE"/>
    <w:rsid w:val="00B1434B"/>
    <w:rsid w:val="00B14642"/>
    <w:rsid w:val="00B15386"/>
    <w:rsid w:val="00B16F7C"/>
    <w:rsid w:val="00B17DEF"/>
    <w:rsid w:val="00B20F4A"/>
    <w:rsid w:val="00B215F5"/>
    <w:rsid w:val="00B22B73"/>
    <w:rsid w:val="00B22D54"/>
    <w:rsid w:val="00B22EB8"/>
    <w:rsid w:val="00B3009B"/>
    <w:rsid w:val="00B309EA"/>
    <w:rsid w:val="00B315EC"/>
    <w:rsid w:val="00B316B1"/>
    <w:rsid w:val="00B31E59"/>
    <w:rsid w:val="00B33D69"/>
    <w:rsid w:val="00B35423"/>
    <w:rsid w:val="00B35639"/>
    <w:rsid w:val="00B3632A"/>
    <w:rsid w:val="00B37EBC"/>
    <w:rsid w:val="00B408C1"/>
    <w:rsid w:val="00B414A0"/>
    <w:rsid w:val="00B418C6"/>
    <w:rsid w:val="00B4427A"/>
    <w:rsid w:val="00B45707"/>
    <w:rsid w:val="00B46276"/>
    <w:rsid w:val="00B47394"/>
    <w:rsid w:val="00B502A0"/>
    <w:rsid w:val="00B50D65"/>
    <w:rsid w:val="00B53E30"/>
    <w:rsid w:val="00B542DD"/>
    <w:rsid w:val="00B552D4"/>
    <w:rsid w:val="00B55420"/>
    <w:rsid w:val="00B554B7"/>
    <w:rsid w:val="00B555BD"/>
    <w:rsid w:val="00B56C41"/>
    <w:rsid w:val="00B57DC6"/>
    <w:rsid w:val="00B606AE"/>
    <w:rsid w:val="00B61BC2"/>
    <w:rsid w:val="00B61F3E"/>
    <w:rsid w:val="00B62BF6"/>
    <w:rsid w:val="00B63122"/>
    <w:rsid w:val="00B6441F"/>
    <w:rsid w:val="00B662C8"/>
    <w:rsid w:val="00B66954"/>
    <w:rsid w:val="00B67E99"/>
    <w:rsid w:val="00B70304"/>
    <w:rsid w:val="00B70B05"/>
    <w:rsid w:val="00B70FBA"/>
    <w:rsid w:val="00B73D6B"/>
    <w:rsid w:val="00B76066"/>
    <w:rsid w:val="00B80E56"/>
    <w:rsid w:val="00B822B7"/>
    <w:rsid w:val="00B8346F"/>
    <w:rsid w:val="00B84444"/>
    <w:rsid w:val="00B84D52"/>
    <w:rsid w:val="00B868EA"/>
    <w:rsid w:val="00B90F99"/>
    <w:rsid w:val="00B90FDB"/>
    <w:rsid w:val="00B9262F"/>
    <w:rsid w:val="00B9298E"/>
    <w:rsid w:val="00B96902"/>
    <w:rsid w:val="00B96B6A"/>
    <w:rsid w:val="00BA049F"/>
    <w:rsid w:val="00BA0879"/>
    <w:rsid w:val="00BA0B05"/>
    <w:rsid w:val="00BA0FC8"/>
    <w:rsid w:val="00BA265B"/>
    <w:rsid w:val="00BA30BA"/>
    <w:rsid w:val="00BA328B"/>
    <w:rsid w:val="00BA4201"/>
    <w:rsid w:val="00BA54F0"/>
    <w:rsid w:val="00BA5E42"/>
    <w:rsid w:val="00BA7415"/>
    <w:rsid w:val="00BA7F99"/>
    <w:rsid w:val="00BB0C45"/>
    <w:rsid w:val="00BB1374"/>
    <w:rsid w:val="00BB2859"/>
    <w:rsid w:val="00BB5421"/>
    <w:rsid w:val="00BB5F91"/>
    <w:rsid w:val="00BB6D97"/>
    <w:rsid w:val="00BC0004"/>
    <w:rsid w:val="00BC00E6"/>
    <w:rsid w:val="00BC1508"/>
    <w:rsid w:val="00BC1A06"/>
    <w:rsid w:val="00BC1B94"/>
    <w:rsid w:val="00BC3732"/>
    <w:rsid w:val="00BC5E87"/>
    <w:rsid w:val="00BC7E31"/>
    <w:rsid w:val="00BC7EDD"/>
    <w:rsid w:val="00BD03EE"/>
    <w:rsid w:val="00BD2CEE"/>
    <w:rsid w:val="00BD338E"/>
    <w:rsid w:val="00BD3C70"/>
    <w:rsid w:val="00BD6446"/>
    <w:rsid w:val="00BD65AA"/>
    <w:rsid w:val="00BD6EB5"/>
    <w:rsid w:val="00BD7749"/>
    <w:rsid w:val="00BE0F14"/>
    <w:rsid w:val="00BE1572"/>
    <w:rsid w:val="00BE15EB"/>
    <w:rsid w:val="00BE1B95"/>
    <w:rsid w:val="00BE26C3"/>
    <w:rsid w:val="00BE2FF3"/>
    <w:rsid w:val="00BE47F5"/>
    <w:rsid w:val="00BF11AB"/>
    <w:rsid w:val="00BF1913"/>
    <w:rsid w:val="00BF1E0E"/>
    <w:rsid w:val="00BF2621"/>
    <w:rsid w:val="00BF4BFF"/>
    <w:rsid w:val="00BF6179"/>
    <w:rsid w:val="00BF6CC0"/>
    <w:rsid w:val="00BF70CB"/>
    <w:rsid w:val="00BF7437"/>
    <w:rsid w:val="00BF7636"/>
    <w:rsid w:val="00C023CC"/>
    <w:rsid w:val="00C0299E"/>
    <w:rsid w:val="00C02B83"/>
    <w:rsid w:val="00C02E95"/>
    <w:rsid w:val="00C040CE"/>
    <w:rsid w:val="00C0445A"/>
    <w:rsid w:val="00C04A93"/>
    <w:rsid w:val="00C0514B"/>
    <w:rsid w:val="00C051F2"/>
    <w:rsid w:val="00C1059D"/>
    <w:rsid w:val="00C1059F"/>
    <w:rsid w:val="00C11E3C"/>
    <w:rsid w:val="00C11EC1"/>
    <w:rsid w:val="00C14A09"/>
    <w:rsid w:val="00C20021"/>
    <w:rsid w:val="00C2044C"/>
    <w:rsid w:val="00C2090E"/>
    <w:rsid w:val="00C20958"/>
    <w:rsid w:val="00C21B91"/>
    <w:rsid w:val="00C23D75"/>
    <w:rsid w:val="00C243F8"/>
    <w:rsid w:val="00C24CA5"/>
    <w:rsid w:val="00C30086"/>
    <w:rsid w:val="00C3059E"/>
    <w:rsid w:val="00C313BC"/>
    <w:rsid w:val="00C31F22"/>
    <w:rsid w:val="00C33271"/>
    <w:rsid w:val="00C34095"/>
    <w:rsid w:val="00C35687"/>
    <w:rsid w:val="00C35B1E"/>
    <w:rsid w:val="00C37658"/>
    <w:rsid w:val="00C4261E"/>
    <w:rsid w:val="00C4317B"/>
    <w:rsid w:val="00C4410F"/>
    <w:rsid w:val="00C452C9"/>
    <w:rsid w:val="00C45F6C"/>
    <w:rsid w:val="00C4644F"/>
    <w:rsid w:val="00C46A36"/>
    <w:rsid w:val="00C50549"/>
    <w:rsid w:val="00C51677"/>
    <w:rsid w:val="00C519CC"/>
    <w:rsid w:val="00C51AC8"/>
    <w:rsid w:val="00C51E08"/>
    <w:rsid w:val="00C52EC6"/>
    <w:rsid w:val="00C52FEE"/>
    <w:rsid w:val="00C534C2"/>
    <w:rsid w:val="00C54B4C"/>
    <w:rsid w:val="00C574DA"/>
    <w:rsid w:val="00C601BB"/>
    <w:rsid w:val="00C62F10"/>
    <w:rsid w:val="00C63707"/>
    <w:rsid w:val="00C66CD9"/>
    <w:rsid w:val="00C67246"/>
    <w:rsid w:val="00C6729E"/>
    <w:rsid w:val="00C67B37"/>
    <w:rsid w:val="00C70AF0"/>
    <w:rsid w:val="00C70B18"/>
    <w:rsid w:val="00C73716"/>
    <w:rsid w:val="00C73E9C"/>
    <w:rsid w:val="00C748BB"/>
    <w:rsid w:val="00C759BF"/>
    <w:rsid w:val="00C75AE9"/>
    <w:rsid w:val="00C7667A"/>
    <w:rsid w:val="00C768E4"/>
    <w:rsid w:val="00C77E19"/>
    <w:rsid w:val="00C817CD"/>
    <w:rsid w:val="00C81EE6"/>
    <w:rsid w:val="00C82ACC"/>
    <w:rsid w:val="00C83ED9"/>
    <w:rsid w:val="00C843FE"/>
    <w:rsid w:val="00C85300"/>
    <w:rsid w:val="00C86453"/>
    <w:rsid w:val="00C87EFE"/>
    <w:rsid w:val="00C90754"/>
    <w:rsid w:val="00C918A8"/>
    <w:rsid w:val="00C92CEA"/>
    <w:rsid w:val="00C933AE"/>
    <w:rsid w:val="00C94CBF"/>
    <w:rsid w:val="00C9727B"/>
    <w:rsid w:val="00C978EF"/>
    <w:rsid w:val="00C97C0F"/>
    <w:rsid w:val="00CA02B9"/>
    <w:rsid w:val="00CA03BB"/>
    <w:rsid w:val="00CA28BE"/>
    <w:rsid w:val="00CA440F"/>
    <w:rsid w:val="00CA4AD1"/>
    <w:rsid w:val="00CB2AB7"/>
    <w:rsid w:val="00CB3D0C"/>
    <w:rsid w:val="00CB4486"/>
    <w:rsid w:val="00CB5CEE"/>
    <w:rsid w:val="00CC3945"/>
    <w:rsid w:val="00CC5FE3"/>
    <w:rsid w:val="00CD0103"/>
    <w:rsid w:val="00CD041A"/>
    <w:rsid w:val="00CD2364"/>
    <w:rsid w:val="00CD34AB"/>
    <w:rsid w:val="00CD4A08"/>
    <w:rsid w:val="00CD4F0D"/>
    <w:rsid w:val="00CD5B4F"/>
    <w:rsid w:val="00CD6AB0"/>
    <w:rsid w:val="00CD6BF1"/>
    <w:rsid w:val="00CE02D4"/>
    <w:rsid w:val="00CE1924"/>
    <w:rsid w:val="00CE248D"/>
    <w:rsid w:val="00CE2B4D"/>
    <w:rsid w:val="00CE3414"/>
    <w:rsid w:val="00CE4972"/>
    <w:rsid w:val="00CE6597"/>
    <w:rsid w:val="00CE6F52"/>
    <w:rsid w:val="00CE7158"/>
    <w:rsid w:val="00CF2623"/>
    <w:rsid w:val="00CF39E6"/>
    <w:rsid w:val="00CF4621"/>
    <w:rsid w:val="00CF4B3B"/>
    <w:rsid w:val="00CF670A"/>
    <w:rsid w:val="00CF69C8"/>
    <w:rsid w:val="00CF7C29"/>
    <w:rsid w:val="00D00F0B"/>
    <w:rsid w:val="00D02DBF"/>
    <w:rsid w:val="00D03598"/>
    <w:rsid w:val="00D0363F"/>
    <w:rsid w:val="00D0448F"/>
    <w:rsid w:val="00D0643A"/>
    <w:rsid w:val="00D0686D"/>
    <w:rsid w:val="00D07C1B"/>
    <w:rsid w:val="00D12D9C"/>
    <w:rsid w:val="00D1399D"/>
    <w:rsid w:val="00D17C08"/>
    <w:rsid w:val="00D2005C"/>
    <w:rsid w:val="00D21433"/>
    <w:rsid w:val="00D2272C"/>
    <w:rsid w:val="00D234CB"/>
    <w:rsid w:val="00D241FA"/>
    <w:rsid w:val="00D24288"/>
    <w:rsid w:val="00D24B02"/>
    <w:rsid w:val="00D30755"/>
    <w:rsid w:val="00D31A28"/>
    <w:rsid w:val="00D32343"/>
    <w:rsid w:val="00D33479"/>
    <w:rsid w:val="00D400DC"/>
    <w:rsid w:val="00D415D5"/>
    <w:rsid w:val="00D4191F"/>
    <w:rsid w:val="00D41BBA"/>
    <w:rsid w:val="00D425CF"/>
    <w:rsid w:val="00D432F3"/>
    <w:rsid w:val="00D44A54"/>
    <w:rsid w:val="00D46928"/>
    <w:rsid w:val="00D4799B"/>
    <w:rsid w:val="00D53323"/>
    <w:rsid w:val="00D560B3"/>
    <w:rsid w:val="00D56B01"/>
    <w:rsid w:val="00D617EA"/>
    <w:rsid w:val="00D62AAE"/>
    <w:rsid w:val="00D6547C"/>
    <w:rsid w:val="00D675FA"/>
    <w:rsid w:val="00D70281"/>
    <w:rsid w:val="00D70AAE"/>
    <w:rsid w:val="00D710E1"/>
    <w:rsid w:val="00D755DE"/>
    <w:rsid w:val="00D7585E"/>
    <w:rsid w:val="00D80991"/>
    <w:rsid w:val="00D80F2A"/>
    <w:rsid w:val="00D82A93"/>
    <w:rsid w:val="00D82C08"/>
    <w:rsid w:val="00D82E46"/>
    <w:rsid w:val="00D83345"/>
    <w:rsid w:val="00D833E1"/>
    <w:rsid w:val="00D8494F"/>
    <w:rsid w:val="00D85718"/>
    <w:rsid w:val="00D85C59"/>
    <w:rsid w:val="00D871B3"/>
    <w:rsid w:val="00D8737C"/>
    <w:rsid w:val="00D873D0"/>
    <w:rsid w:val="00D9059D"/>
    <w:rsid w:val="00D912EF"/>
    <w:rsid w:val="00D91707"/>
    <w:rsid w:val="00D92698"/>
    <w:rsid w:val="00D939A7"/>
    <w:rsid w:val="00D95BED"/>
    <w:rsid w:val="00D96715"/>
    <w:rsid w:val="00D97010"/>
    <w:rsid w:val="00D97ABF"/>
    <w:rsid w:val="00D97B40"/>
    <w:rsid w:val="00DA0EDD"/>
    <w:rsid w:val="00DA2E00"/>
    <w:rsid w:val="00DA4296"/>
    <w:rsid w:val="00DA56EA"/>
    <w:rsid w:val="00DA71A9"/>
    <w:rsid w:val="00DB18F4"/>
    <w:rsid w:val="00DB2415"/>
    <w:rsid w:val="00DB24A5"/>
    <w:rsid w:val="00DB27DE"/>
    <w:rsid w:val="00DB296B"/>
    <w:rsid w:val="00DB2EEC"/>
    <w:rsid w:val="00DB2F19"/>
    <w:rsid w:val="00DB41C5"/>
    <w:rsid w:val="00DB4532"/>
    <w:rsid w:val="00DB4BD2"/>
    <w:rsid w:val="00DB62B1"/>
    <w:rsid w:val="00DC0765"/>
    <w:rsid w:val="00DC0837"/>
    <w:rsid w:val="00DC155B"/>
    <w:rsid w:val="00DC23D3"/>
    <w:rsid w:val="00DD0E41"/>
    <w:rsid w:val="00DD4A38"/>
    <w:rsid w:val="00DD4EDB"/>
    <w:rsid w:val="00DD509A"/>
    <w:rsid w:val="00DD51A3"/>
    <w:rsid w:val="00DD589E"/>
    <w:rsid w:val="00DD59CC"/>
    <w:rsid w:val="00DD5D24"/>
    <w:rsid w:val="00DD6705"/>
    <w:rsid w:val="00DE1A65"/>
    <w:rsid w:val="00DE32DB"/>
    <w:rsid w:val="00DE381E"/>
    <w:rsid w:val="00DE6426"/>
    <w:rsid w:val="00DE6F47"/>
    <w:rsid w:val="00DF0A4F"/>
    <w:rsid w:val="00DF12DE"/>
    <w:rsid w:val="00DF283D"/>
    <w:rsid w:val="00DF404D"/>
    <w:rsid w:val="00DF414D"/>
    <w:rsid w:val="00DF4C6B"/>
    <w:rsid w:val="00DF512D"/>
    <w:rsid w:val="00DF598E"/>
    <w:rsid w:val="00DF5FB2"/>
    <w:rsid w:val="00DF6642"/>
    <w:rsid w:val="00E00093"/>
    <w:rsid w:val="00E009A0"/>
    <w:rsid w:val="00E01A1F"/>
    <w:rsid w:val="00E024CA"/>
    <w:rsid w:val="00E04A50"/>
    <w:rsid w:val="00E1191E"/>
    <w:rsid w:val="00E13A75"/>
    <w:rsid w:val="00E145BD"/>
    <w:rsid w:val="00E1522A"/>
    <w:rsid w:val="00E15F8E"/>
    <w:rsid w:val="00E17A53"/>
    <w:rsid w:val="00E20A41"/>
    <w:rsid w:val="00E226A9"/>
    <w:rsid w:val="00E23264"/>
    <w:rsid w:val="00E2327A"/>
    <w:rsid w:val="00E24313"/>
    <w:rsid w:val="00E278A3"/>
    <w:rsid w:val="00E30A54"/>
    <w:rsid w:val="00E31420"/>
    <w:rsid w:val="00E31794"/>
    <w:rsid w:val="00E31805"/>
    <w:rsid w:val="00E31B26"/>
    <w:rsid w:val="00E325FE"/>
    <w:rsid w:val="00E337CD"/>
    <w:rsid w:val="00E34DE9"/>
    <w:rsid w:val="00E353A0"/>
    <w:rsid w:val="00E368DE"/>
    <w:rsid w:val="00E3709F"/>
    <w:rsid w:val="00E40CC1"/>
    <w:rsid w:val="00E413CE"/>
    <w:rsid w:val="00E4214B"/>
    <w:rsid w:val="00E43A14"/>
    <w:rsid w:val="00E4416B"/>
    <w:rsid w:val="00E46443"/>
    <w:rsid w:val="00E4665B"/>
    <w:rsid w:val="00E46BED"/>
    <w:rsid w:val="00E5088D"/>
    <w:rsid w:val="00E5251C"/>
    <w:rsid w:val="00E53001"/>
    <w:rsid w:val="00E5415A"/>
    <w:rsid w:val="00E55EB4"/>
    <w:rsid w:val="00E56D47"/>
    <w:rsid w:val="00E64446"/>
    <w:rsid w:val="00E6617B"/>
    <w:rsid w:val="00E7078A"/>
    <w:rsid w:val="00E71B6D"/>
    <w:rsid w:val="00E7258F"/>
    <w:rsid w:val="00E728DF"/>
    <w:rsid w:val="00E73A35"/>
    <w:rsid w:val="00E74376"/>
    <w:rsid w:val="00E7453E"/>
    <w:rsid w:val="00E746FA"/>
    <w:rsid w:val="00E7471D"/>
    <w:rsid w:val="00E747F2"/>
    <w:rsid w:val="00E75FEB"/>
    <w:rsid w:val="00E771F4"/>
    <w:rsid w:val="00E802B2"/>
    <w:rsid w:val="00E80F38"/>
    <w:rsid w:val="00E81151"/>
    <w:rsid w:val="00E8470A"/>
    <w:rsid w:val="00E847BC"/>
    <w:rsid w:val="00E85139"/>
    <w:rsid w:val="00E85ABD"/>
    <w:rsid w:val="00E85D07"/>
    <w:rsid w:val="00E860FD"/>
    <w:rsid w:val="00E86A78"/>
    <w:rsid w:val="00E90467"/>
    <w:rsid w:val="00E924D4"/>
    <w:rsid w:val="00E93BF6"/>
    <w:rsid w:val="00E93CA7"/>
    <w:rsid w:val="00E94AB0"/>
    <w:rsid w:val="00E95190"/>
    <w:rsid w:val="00EA29C9"/>
    <w:rsid w:val="00EA52C0"/>
    <w:rsid w:val="00EA531B"/>
    <w:rsid w:val="00EA7026"/>
    <w:rsid w:val="00EA7339"/>
    <w:rsid w:val="00EA7604"/>
    <w:rsid w:val="00EB1220"/>
    <w:rsid w:val="00EB4486"/>
    <w:rsid w:val="00EC019F"/>
    <w:rsid w:val="00EC093E"/>
    <w:rsid w:val="00EC2D4B"/>
    <w:rsid w:val="00EC554C"/>
    <w:rsid w:val="00EC586F"/>
    <w:rsid w:val="00EC5CE7"/>
    <w:rsid w:val="00EC615D"/>
    <w:rsid w:val="00EC6305"/>
    <w:rsid w:val="00EC7322"/>
    <w:rsid w:val="00ED283A"/>
    <w:rsid w:val="00ED2AEF"/>
    <w:rsid w:val="00ED2B38"/>
    <w:rsid w:val="00ED3D4B"/>
    <w:rsid w:val="00ED622C"/>
    <w:rsid w:val="00ED79AB"/>
    <w:rsid w:val="00ED7A94"/>
    <w:rsid w:val="00EE137B"/>
    <w:rsid w:val="00EE1724"/>
    <w:rsid w:val="00EE3FEC"/>
    <w:rsid w:val="00EE54DD"/>
    <w:rsid w:val="00EE7D94"/>
    <w:rsid w:val="00EF019B"/>
    <w:rsid w:val="00EF1A10"/>
    <w:rsid w:val="00EF1C39"/>
    <w:rsid w:val="00EF23DE"/>
    <w:rsid w:val="00EF25C6"/>
    <w:rsid w:val="00EF2629"/>
    <w:rsid w:val="00EF41DA"/>
    <w:rsid w:val="00EF4911"/>
    <w:rsid w:val="00EF6E6B"/>
    <w:rsid w:val="00F01088"/>
    <w:rsid w:val="00F02B64"/>
    <w:rsid w:val="00F03DA4"/>
    <w:rsid w:val="00F049C2"/>
    <w:rsid w:val="00F054E9"/>
    <w:rsid w:val="00F05D66"/>
    <w:rsid w:val="00F071B5"/>
    <w:rsid w:val="00F10484"/>
    <w:rsid w:val="00F12ABB"/>
    <w:rsid w:val="00F14DEE"/>
    <w:rsid w:val="00F15914"/>
    <w:rsid w:val="00F1599F"/>
    <w:rsid w:val="00F22803"/>
    <w:rsid w:val="00F24D24"/>
    <w:rsid w:val="00F2575F"/>
    <w:rsid w:val="00F33F7F"/>
    <w:rsid w:val="00F3454A"/>
    <w:rsid w:val="00F348A8"/>
    <w:rsid w:val="00F353D7"/>
    <w:rsid w:val="00F35FBA"/>
    <w:rsid w:val="00F36EED"/>
    <w:rsid w:val="00F43A7E"/>
    <w:rsid w:val="00F47072"/>
    <w:rsid w:val="00F52823"/>
    <w:rsid w:val="00F536CD"/>
    <w:rsid w:val="00F53C0A"/>
    <w:rsid w:val="00F53E07"/>
    <w:rsid w:val="00F566FC"/>
    <w:rsid w:val="00F56EF3"/>
    <w:rsid w:val="00F576CD"/>
    <w:rsid w:val="00F601CF"/>
    <w:rsid w:val="00F61F92"/>
    <w:rsid w:val="00F6262B"/>
    <w:rsid w:val="00F62C20"/>
    <w:rsid w:val="00F631D8"/>
    <w:rsid w:val="00F636AE"/>
    <w:rsid w:val="00F63793"/>
    <w:rsid w:val="00F6650F"/>
    <w:rsid w:val="00F71344"/>
    <w:rsid w:val="00F73BD8"/>
    <w:rsid w:val="00F74B2F"/>
    <w:rsid w:val="00F769F5"/>
    <w:rsid w:val="00F77F68"/>
    <w:rsid w:val="00F812E2"/>
    <w:rsid w:val="00F81E83"/>
    <w:rsid w:val="00F82835"/>
    <w:rsid w:val="00F83264"/>
    <w:rsid w:val="00F83822"/>
    <w:rsid w:val="00F84963"/>
    <w:rsid w:val="00F87186"/>
    <w:rsid w:val="00F8772A"/>
    <w:rsid w:val="00F90605"/>
    <w:rsid w:val="00F90D48"/>
    <w:rsid w:val="00F90E3A"/>
    <w:rsid w:val="00F91C03"/>
    <w:rsid w:val="00F928E5"/>
    <w:rsid w:val="00F93F96"/>
    <w:rsid w:val="00F95501"/>
    <w:rsid w:val="00F966DC"/>
    <w:rsid w:val="00F978C4"/>
    <w:rsid w:val="00F97E48"/>
    <w:rsid w:val="00FA03AB"/>
    <w:rsid w:val="00FA2EF9"/>
    <w:rsid w:val="00FA3107"/>
    <w:rsid w:val="00FA44FD"/>
    <w:rsid w:val="00FA4CAB"/>
    <w:rsid w:val="00FA5D4C"/>
    <w:rsid w:val="00FA5DF0"/>
    <w:rsid w:val="00FA6236"/>
    <w:rsid w:val="00FA7528"/>
    <w:rsid w:val="00FA7F6D"/>
    <w:rsid w:val="00FB075B"/>
    <w:rsid w:val="00FB1C3B"/>
    <w:rsid w:val="00FB3E9D"/>
    <w:rsid w:val="00FB49A3"/>
    <w:rsid w:val="00FC14BE"/>
    <w:rsid w:val="00FC3394"/>
    <w:rsid w:val="00FC61ED"/>
    <w:rsid w:val="00FC64A6"/>
    <w:rsid w:val="00FC74BD"/>
    <w:rsid w:val="00FD028D"/>
    <w:rsid w:val="00FD0CD9"/>
    <w:rsid w:val="00FD0D7C"/>
    <w:rsid w:val="00FD2AFE"/>
    <w:rsid w:val="00FD4634"/>
    <w:rsid w:val="00FD50F6"/>
    <w:rsid w:val="00FE02B9"/>
    <w:rsid w:val="00FE0BC1"/>
    <w:rsid w:val="00FE1EED"/>
    <w:rsid w:val="00FE1F1A"/>
    <w:rsid w:val="00FE28BB"/>
    <w:rsid w:val="00FE3810"/>
    <w:rsid w:val="00FE45F8"/>
    <w:rsid w:val="00FE48BC"/>
    <w:rsid w:val="00FE49D9"/>
    <w:rsid w:val="00FE5109"/>
    <w:rsid w:val="00FF1213"/>
    <w:rsid w:val="00FF2591"/>
    <w:rsid w:val="00FF2D4A"/>
    <w:rsid w:val="00FF4B9F"/>
    <w:rsid w:val="00FF52C3"/>
    <w:rsid w:val="00FF5FFB"/>
    <w:rsid w:val="00FF6471"/>
    <w:rsid w:val="00FF6A1D"/>
    <w:rsid w:val="00FF76D4"/>
    <w:rsid w:val="03D0B8D6"/>
    <w:rsid w:val="0485600F"/>
    <w:rsid w:val="07E36965"/>
    <w:rsid w:val="0DDCD2A8"/>
    <w:rsid w:val="1147B7F7"/>
    <w:rsid w:val="144DF5B4"/>
    <w:rsid w:val="1591E170"/>
    <w:rsid w:val="16052EBD"/>
    <w:rsid w:val="1799F5C6"/>
    <w:rsid w:val="18511DBE"/>
    <w:rsid w:val="19E049B4"/>
    <w:rsid w:val="1AC2DC37"/>
    <w:rsid w:val="1CC8F393"/>
    <w:rsid w:val="1E7BEC70"/>
    <w:rsid w:val="203724AF"/>
    <w:rsid w:val="209242C4"/>
    <w:rsid w:val="20D63969"/>
    <w:rsid w:val="21AA8D83"/>
    <w:rsid w:val="23640273"/>
    <w:rsid w:val="2D09ACCC"/>
    <w:rsid w:val="2DA6F831"/>
    <w:rsid w:val="2E7C8CCE"/>
    <w:rsid w:val="31D4370C"/>
    <w:rsid w:val="331DC599"/>
    <w:rsid w:val="337A991B"/>
    <w:rsid w:val="33BCCB21"/>
    <w:rsid w:val="3594AA79"/>
    <w:rsid w:val="35C2C550"/>
    <w:rsid w:val="3AF75F23"/>
    <w:rsid w:val="3B27B2C7"/>
    <w:rsid w:val="3C183E6B"/>
    <w:rsid w:val="3DE7B6F2"/>
    <w:rsid w:val="3F4F3504"/>
    <w:rsid w:val="4397D738"/>
    <w:rsid w:val="444CCEF9"/>
    <w:rsid w:val="47CAF93F"/>
    <w:rsid w:val="48405829"/>
    <w:rsid w:val="497849B0"/>
    <w:rsid w:val="4B933B5C"/>
    <w:rsid w:val="4CED68CF"/>
    <w:rsid w:val="4E2FE7B0"/>
    <w:rsid w:val="50F333BD"/>
    <w:rsid w:val="51B48E94"/>
    <w:rsid w:val="55EFAE83"/>
    <w:rsid w:val="5648FF92"/>
    <w:rsid w:val="57D56D36"/>
    <w:rsid w:val="57FC1971"/>
    <w:rsid w:val="58A336BA"/>
    <w:rsid w:val="5AEDB0CD"/>
    <w:rsid w:val="5B5D8333"/>
    <w:rsid w:val="5C29446B"/>
    <w:rsid w:val="636B099F"/>
    <w:rsid w:val="6A229D6D"/>
    <w:rsid w:val="72904B80"/>
    <w:rsid w:val="74831024"/>
    <w:rsid w:val="74CA6D98"/>
    <w:rsid w:val="7A8F548C"/>
    <w:rsid w:val="7AF3B9CC"/>
    <w:rsid w:val="7B68765F"/>
    <w:rsid w:val="7C4F3A88"/>
    <w:rsid w:val="7E452E1F"/>
  </w:rsids>
  <m:mathPr>
    <m:mathFont m:val="Cambria Math"/>
    <m:brkBin m:val="before"/>
    <m:brkBinSub m:val="--"/>
    <m:smallFrac m:val="0"/>
    <m:dispDef/>
    <m:lMargin m:val="0"/>
    <m:rMargin m:val="0"/>
    <m:defJc m:val="centerGroup"/>
    <m:wrapIndent m:val="1440"/>
    <m:intLim m:val="subSup"/>
    <m:naryLim m:val="undOvr"/>
  </m:mathPr>
  <w:themeFontLang w:val="lv-LV"/>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A5AB2DD"/>
  <w15:chartTrackingRefBased/>
  <w15:docId w15:val="{875C66BD-514B-4E40-B40F-8BB5FFEFCB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lv-LV"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DA2E00"/>
    <w:pPr>
      <w:keepNext/>
      <w:keepLines/>
      <w:spacing w:before="720" w:after="440"/>
      <w:outlineLvl w:val="0"/>
    </w:pPr>
    <w:rPr>
      <w:rFonts w:asciiTheme="majorHAnsi" w:eastAsiaTheme="majorEastAsia" w:hAnsiTheme="majorHAnsi" w:cstheme="majorBidi"/>
      <w:b/>
      <w:color w:val="FFFFFF" w:themeColor="background1"/>
      <w:sz w:val="72"/>
      <w:szCs w:val="40"/>
    </w:rPr>
  </w:style>
  <w:style w:type="paragraph" w:styleId="Heading2">
    <w:name w:val="heading 2"/>
    <w:basedOn w:val="Normal"/>
    <w:next w:val="Normal"/>
    <w:link w:val="Heading2Char"/>
    <w:uiPriority w:val="9"/>
    <w:unhideWhenUsed/>
    <w:qFormat/>
    <w:rsid w:val="00E00093"/>
    <w:pPr>
      <w:keepNext/>
      <w:keepLines/>
      <w:spacing w:before="280" w:after="200"/>
      <w:outlineLvl w:val="1"/>
    </w:pPr>
    <w:rPr>
      <w:rFonts w:asciiTheme="majorHAnsi" w:eastAsiaTheme="majorEastAsia" w:hAnsiTheme="majorHAnsi" w:cstheme="majorBidi"/>
      <w:b/>
      <w:color w:val="000000" w:themeColor="text1"/>
      <w:sz w:val="28"/>
      <w:szCs w:val="32"/>
    </w:rPr>
  </w:style>
  <w:style w:type="paragraph" w:styleId="Heading3">
    <w:name w:val="heading 3"/>
    <w:basedOn w:val="Normal"/>
    <w:next w:val="Normal"/>
    <w:link w:val="Heading3Char"/>
    <w:uiPriority w:val="9"/>
    <w:unhideWhenUsed/>
    <w:qFormat/>
    <w:rsid w:val="00E00093"/>
    <w:pPr>
      <w:keepNext/>
      <w:keepLines/>
      <w:spacing w:before="160" w:after="80"/>
      <w:outlineLvl w:val="2"/>
    </w:pPr>
    <w:rPr>
      <w:rFonts w:eastAsiaTheme="majorEastAsia" w:cstheme="majorBidi"/>
      <w:b/>
      <w:color w:val="000000" w:themeColor="text1"/>
      <w:szCs w:val="28"/>
    </w:rPr>
  </w:style>
  <w:style w:type="paragraph" w:styleId="Heading4">
    <w:name w:val="heading 4"/>
    <w:basedOn w:val="Normal"/>
    <w:next w:val="Normal"/>
    <w:link w:val="Heading4Char"/>
    <w:uiPriority w:val="9"/>
    <w:semiHidden/>
    <w:unhideWhenUsed/>
    <w:qFormat/>
    <w:rsid w:val="0073460C"/>
    <w:pPr>
      <w:keepNext/>
      <w:keepLines/>
      <w:spacing w:before="80" w:after="40"/>
      <w:outlineLvl w:val="3"/>
    </w:pPr>
    <w:rPr>
      <w:rFonts w:eastAsiaTheme="majorEastAsia" w:cstheme="majorBidi"/>
      <w:i/>
      <w:iCs/>
      <w:color w:val="033B6F" w:themeColor="accent1" w:themeShade="BF"/>
    </w:rPr>
  </w:style>
  <w:style w:type="paragraph" w:styleId="Heading5">
    <w:name w:val="heading 5"/>
    <w:basedOn w:val="Normal"/>
    <w:next w:val="Normal"/>
    <w:link w:val="Heading5Char"/>
    <w:uiPriority w:val="9"/>
    <w:semiHidden/>
    <w:unhideWhenUsed/>
    <w:qFormat/>
    <w:rsid w:val="0073460C"/>
    <w:pPr>
      <w:keepNext/>
      <w:keepLines/>
      <w:spacing w:before="80" w:after="40"/>
      <w:outlineLvl w:val="4"/>
    </w:pPr>
    <w:rPr>
      <w:rFonts w:eastAsiaTheme="majorEastAsia" w:cstheme="majorBidi"/>
      <w:color w:val="033B6F" w:themeColor="accent1" w:themeShade="BF"/>
    </w:rPr>
  </w:style>
  <w:style w:type="paragraph" w:styleId="Heading6">
    <w:name w:val="heading 6"/>
    <w:basedOn w:val="Normal"/>
    <w:next w:val="Normal"/>
    <w:link w:val="Heading6Char"/>
    <w:uiPriority w:val="9"/>
    <w:semiHidden/>
    <w:unhideWhenUsed/>
    <w:qFormat/>
    <w:rsid w:val="0073460C"/>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73460C"/>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73460C"/>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73460C"/>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DA2E00"/>
    <w:rPr>
      <w:rFonts w:asciiTheme="majorHAnsi" w:eastAsiaTheme="majorEastAsia" w:hAnsiTheme="majorHAnsi" w:cstheme="majorBidi"/>
      <w:b/>
      <w:color w:val="FFFFFF" w:themeColor="background1"/>
      <w:sz w:val="72"/>
      <w:szCs w:val="40"/>
    </w:rPr>
  </w:style>
  <w:style w:type="character" w:customStyle="1" w:styleId="Heading2Char">
    <w:name w:val="Heading 2 Char"/>
    <w:basedOn w:val="DefaultParagraphFont"/>
    <w:link w:val="Heading2"/>
    <w:uiPriority w:val="9"/>
    <w:rsid w:val="00E00093"/>
    <w:rPr>
      <w:rFonts w:asciiTheme="majorHAnsi" w:eastAsiaTheme="majorEastAsia" w:hAnsiTheme="majorHAnsi" w:cstheme="majorBidi"/>
      <w:b/>
      <w:color w:val="000000" w:themeColor="text1"/>
      <w:sz w:val="28"/>
      <w:szCs w:val="32"/>
    </w:rPr>
  </w:style>
  <w:style w:type="character" w:customStyle="1" w:styleId="Heading3Char">
    <w:name w:val="Heading 3 Char"/>
    <w:basedOn w:val="DefaultParagraphFont"/>
    <w:link w:val="Heading3"/>
    <w:uiPriority w:val="9"/>
    <w:rsid w:val="00E00093"/>
    <w:rPr>
      <w:rFonts w:eastAsiaTheme="majorEastAsia" w:cstheme="majorBidi"/>
      <w:b/>
      <w:color w:val="000000" w:themeColor="text1"/>
      <w:szCs w:val="28"/>
    </w:rPr>
  </w:style>
  <w:style w:type="character" w:customStyle="1" w:styleId="Heading4Char">
    <w:name w:val="Heading 4 Char"/>
    <w:basedOn w:val="DefaultParagraphFont"/>
    <w:link w:val="Heading4"/>
    <w:uiPriority w:val="9"/>
    <w:semiHidden/>
    <w:rsid w:val="0073460C"/>
    <w:rPr>
      <w:rFonts w:eastAsiaTheme="majorEastAsia" w:cstheme="majorBidi"/>
      <w:i/>
      <w:iCs/>
      <w:color w:val="033B6F" w:themeColor="accent1" w:themeShade="BF"/>
    </w:rPr>
  </w:style>
  <w:style w:type="character" w:customStyle="1" w:styleId="Heading5Char">
    <w:name w:val="Heading 5 Char"/>
    <w:basedOn w:val="DefaultParagraphFont"/>
    <w:link w:val="Heading5"/>
    <w:uiPriority w:val="9"/>
    <w:semiHidden/>
    <w:rsid w:val="0073460C"/>
    <w:rPr>
      <w:rFonts w:eastAsiaTheme="majorEastAsia" w:cstheme="majorBidi"/>
      <w:color w:val="033B6F" w:themeColor="accent1" w:themeShade="BF"/>
    </w:rPr>
  </w:style>
  <w:style w:type="character" w:customStyle="1" w:styleId="Heading6Char">
    <w:name w:val="Heading 6 Char"/>
    <w:basedOn w:val="DefaultParagraphFont"/>
    <w:link w:val="Heading6"/>
    <w:uiPriority w:val="9"/>
    <w:semiHidden/>
    <w:rsid w:val="0073460C"/>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73460C"/>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73460C"/>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73460C"/>
    <w:rPr>
      <w:rFonts w:eastAsiaTheme="majorEastAsia" w:cstheme="majorBidi"/>
      <w:color w:val="272727" w:themeColor="text1" w:themeTint="D8"/>
    </w:rPr>
  </w:style>
  <w:style w:type="paragraph" w:styleId="Title">
    <w:name w:val="Title"/>
    <w:basedOn w:val="Normal"/>
    <w:next w:val="Normal"/>
    <w:link w:val="TitleChar"/>
    <w:uiPriority w:val="10"/>
    <w:rsid w:val="0073460C"/>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73460C"/>
    <w:rPr>
      <w:rFonts w:asciiTheme="majorHAnsi" w:eastAsiaTheme="majorEastAsia" w:hAnsiTheme="majorHAnsi" w:cstheme="majorBidi"/>
      <w:spacing w:val="-10"/>
      <w:kern w:val="28"/>
      <w:sz w:val="56"/>
      <w:szCs w:val="56"/>
    </w:rPr>
  </w:style>
  <w:style w:type="paragraph" w:styleId="Subtitle">
    <w:name w:val="Subtitle"/>
    <w:aliases w:val="Paskaidrojošie teksti"/>
    <w:basedOn w:val="Normal"/>
    <w:next w:val="Normal"/>
    <w:link w:val="SubtitleChar"/>
    <w:uiPriority w:val="11"/>
    <w:rsid w:val="00E00093"/>
    <w:pPr>
      <w:numPr>
        <w:ilvl w:val="1"/>
      </w:numPr>
    </w:pPr>
    <w:rPr>
      <w:rFonts w:eastAsiaTheme="majorEastAsia" w:cstheme="majorBidi"/>
      <w:i/>
      <w:color w:val="595959" w:themeColor="text1" w:themeTint="A6"/>
      <w:spacing w:val="15"/>
      <w:sz w:val="16"/>
      <w:szCs w:val="28"/>
    </w:rPr>
  </w:style>
  <w:style w:type="character" w:customStyle="1" w:styleId="SubtitleChar">
    <w:name w:val="Subtitle Char"/>
    <w:aliases w:val="Paskaidrojošie teksti Char"/>
    <w:basedOn w:val="DefaultParagraphFont"/>
    <w:link w:val="Subtitle"/>
    <w:uiPriority w:val="11"/>
    <w:rsid w:val="00E00093"/>
    <w:rPr>
      <w:rFonts w:eastAsiaTheme="majorEastAsia" w:cstheme="majorBidi"/>
      <w:i/>
      <w:color w:val="595959" w:themeColor="text1" w:themeTint="A6"/>
      <w:spacing w:val="15"/>
      <w:sz w:val="16"/>
      <w:szCs w:val="28"/>
    </w:rPr>
  </w:style>
  <w:style w:type="paragraph" w:styleId="Quote">
    <w:name w:val="Quote"/>
    <w:basedOn w:val="Normal"/>
    <w:next w:val="Normal"/>
    <w:link w:val="QuoteChar"/>
    <w:uiPriority w:val="29"/>
    <w:qFormat/>
    <w:rsid w:val="0073460C"/>
    <w:pPr>
      <w:spacing w:before="160"/>
      <w:jc w:val="center"/>
    </w:pPr>
    <w:rPr>
      <w:i/>
      <w:iCs/>
      <w:color w:val="404040" w:themeColor="text1" w:themeTint="BF"/>
    </w:rPr>
  </w:style>
  <w:style w:type="character" w:customStyle="1" w:styleId="QuoteChar">
    <w:name w:val="Quote Char"/>
    <w:basedOn w:val="DefaultParagraphFont"/>
    <w:link w:val="Quote"/>
    <w:uiPriority w:val="29"/>
    <w:rsid w:val="0073460C"/>
    <w:rPr>
      <w:i/>
      <w:iCs/>
      <w:color w:val="404040" w:themeColor="text1" w:themeTint="BF"/>
    </w:rPr>
  </w:style>
  <w:style w:type="paragraph" w:styleId="ListParagraph">
    <w:name w:val="List Paragraph"/>
    <w:aliases w:val="Normal bullet 2,Bullet list,Syle 1,Saistīto dokumentu saraksts,Strip,H&amp;P List Paragraph,Saraksta rindkopa1,List Paragraph1,List Paragraph11,Numbered Para 1,Dot pt,No Spacing1,List Paragraph Char Char Char,Indicator Text,Bullet 1,Numbering"/>
    <w:basedOn w:val="Normal"/>
    <w:link w:val="ListParagraphChar"/>
    <w:uiPriority w:val="34"/>
    <w:qFormat/>
    <w:rsid w:val="0073460C"/>
    <w:pPr>
      <w:ind w:left="720"/>
      <w:contextualSpacing/>
    </w:pPr>
  </w:style>
  <w:style w:type="character" w:styleId="IntenseEmphasis">
    <w:name w:val="Intense Emphasis"/>
    <w:basedOn w:val="DefaultParagraphFont"/>
    <w:uiPriority w:val="21"/>
    <w:qFormat/>
    <w:rsid w:val="0073460C"/>
    <w:rPr>
      <w:i/>
      <w:iCs/>
      <w:color w:val="033B6F" w:themeColor="accent1" w:themeShade="BF"/>
    </w:rPr>
  </w:style>
  <w:style w:type="paragraph" w:styleId="IntenseQuote">
    <w:name w:val="Intense Quote"/>
    <w:basedOn w:val="Normal"/>
    <w:next w:val="Normal"/>
    <w:link w:val="IntenseQuoteChar"/>
    <w:uiPriority w:val="30"/>
    <w:qFormat/>
    <w:rsid w:val="0073460C"/>
    <w:pPr>
      <w:pBdr>
        <w:top w:val="single" w:sz="4" w:space="10" w:color="033B6F" w:themeColor="accent1" w:themeShade="BF"/>
        <w:bottom w:val="single" w:sz="4" w:space="10" w:color="033B6F" w:themeColor="accent1" w:themeShade="BF"/>
      </w:pBdr>
      <w:spacing w:before="360" w:after="360"/>
      <w:ind w:left="864" w:right="864"/>
      <w:jc w:val="center"/>
    </w:pPr>
    <w:rPr>
      <w:i/>
      <w:iCs/>
      <w:color w:val="033B6F" w:themeColor="accent1" w:themeShade="BF"/>
    </w:rPr>
  </w:style>
  <w:style w:type="character" w:customStyle="1" w:styleId="IntenseQuoteChar">
    <w:name w:val="Intense Quote Char"/>
    <w:basedOn w:val="DefaultParagraphFont"/>
    <w:link w:val="IntenseQuote"/>
    <w:uiPriority w:val="30"/>
    <w:rsid w:val="0073460C"/>
    <w:rPr>
      <w:i/>
      <w:iCs/>
      <w:color w:val="033B6F" w:themeColor="accent1" w:themeShade="BF"/>
    </w:rPr>
  </w:style>
  <w:style w:type="character" w:styleId="IntenseReference">
    <w:name w:val="Intense Reference"/>
    <w:basedOn w:val="DefaultParagraphFont"/>
    <w:uiPriority w:val="32"/>
    <w:qFormat/>
    <w:rsid w:val="0073460C"/>
    <w:rPr>
      <w:b/>
      <w:bCs/>
      <w:smallCaps/>
      <w:color w:val="033B6F" w:themeColor="accent1" w:themeShade="BF"/>
      <w:spacing w:val="5"/>
    </w:rPr>
  </w:style>
  <w:style w:type="character" w:styleId="Hyperlink">
    <w:name w:val="Hyperlink"/>
    <w:basedOn w:val="DefaultParagraphFont"/>
    <w:uiPriority w:val="99"/>
    <w:unhideWhenUsed/>
    <w:rsid w:val="007A7D85"/>
    <w:rPr>
      <w:color w:val="054F95" w:themeColor="hyperlink"/>
      <w:u w:val="single"/>
    </w:rPr>
  </w:style>
  <w:style w:type="character" w:styleId="UnresolvedMention">
    <w:name w:val="Unresolved Mention"/>
    <w:basedOn w:val="DefaultParagraphFont"/>
    <w:uiPriority w:val="99"/>
    <w:semiHidden/>
    <w:unhideWhenUsed/>
    <w:rsid w:val="007A7D85"/>
    <w:rPr>
      <w:color w:val="605E5C"/>
      <w:shd w:val="clear" w:color="auto" w:fill="E1DFDD"/>
    </w:rPr>
  </w:style>
  <w:style w:type="character" w:styleId="FollowedHyperlink">
    <w:name w:val="FollowedHyperlink"/>
    <w:basedOn w:val="DefaultParagraphFont"/>
    <w:uiPriority w:val="99"/>
    <w:semiHidden/>
    <w:unhideWhenUsed/>
    <w:rsid w:val="001C1604"/>
    <w:rPr>
      <w:color w:val="054F95" w:themeColor="followedHyperlink"/>
      <w:u w:val="single"/>
    </w:rPr>
  </w:style>
  <w:style w:type="table" w:styleId="TableGrid">
    <w:name w:val="Table Grid"/>
    <w:basedOn w:val="TableNormal"/>
    <w:uiPriority w:val="39"/>
    <w:rsid w:val="00373E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ED622C"/>
    <w:pPr>
      <w:spacing w:after="0" w:line="240" w:lineRule="auto"/>
      <w:jc w:val="both"/>
    </w:pPr>
    <w:rPr>
      <w:rFonts w:ascii="Cambria" w:hAnsi="Cambria"/>
      <w:sz w:val="20"/>
      <w:szCs w:val="20"/>
    </w:rPr>
  </w:style>
  <w:style w:type="character" w:customStyle="1" w:styleId="FootnoteTextChar">
    <w:name w:val="Footnote Text Char"/>
    <w:basedOn w:val="DefaultParagraphFont"/>
    <w:link w:val="FootnoteText"/>
    <w:uiPriority w:val="99"/>
    <w:rsid w:val="00ED622C"/>
    <w:rPr>
      <w:rFonts w:ascii="Cambria" w:hAnsi="Cambria"/>
      <w:sz w:val="20"/>
      <w:szCs w:val="20"/>
    </w:rPr>
  </w:style>
  <w:style w:type="character" w:styleId="FootnoteReference">
    <w:name w:val="footnote reference"/>
    <w:basedOn w:val="DefaultParagraphFont"/>
    <w:uiPriority w:val="99"/>
    <w:semiHidden/>
    <w:unhideWhenUsed/>
    <w:rsid w:val="00ED622C"/>
    <w:rPr>
      <w:vertAlign w:val="superscript"/>
    </w:rPr>
  </w:style>
  <w:style w:type="paragraph" w:customStyle="1" w:styleId="paragraph">
    <w:name w:val="paragraph"/>
    <w:basedOn w:val="Normal"/>
    <w:rsid w:val="00677BD1"/>
    <w:pPr>
      <w:spacing w:before="100" w:beforeAutospacing="1" w:after="100" w:afterAutospacing="1" w:line="240" w:lineRule="auto"/>
    </w:pPr>
    <w:rPr>
      <w:rFonts w:ascii="Times New Roman" w:eastAsia="Times New Roman" w:hAnsi="Times New Roman" w:cs="Times New Roman"/>
      <w:kern w:val="0"/>
      <w:sz w:val="24"/>
      <w:szCs w:val="24"/>
      <w:lang w:eastAsia="lv-LV"/>
      <w14:ligatures w14:val="none"/>
    </w:rPr>
  </w:style>
  <w:style w:type="character" w:customStyle="1" w:styleId="normaltextrun">
    <w:name w:val="normaltextrun"/>
    <w:basedOn w:val="DefaultParagraphFont"/>
    <w:rsid w:val="00677BD1"/>
  </w:style>
  <w:style w:type="character" w:customStyle="1" w:styleId="eop">
    <w:name w:val="eop"/>
    <w:basedOn w:val="DefaultParagraphFont"/>
    <w:rsid w:val="00677BD1"/>
  </w:style>
  <w:style w:type="paragraph" w:styleId="NormalWeb">
    <w:name w:val="Normal (Web)"/>
    <w:basedOn w:val="Normal"/>
    <w:uiPriority w:val="99"/>
    <w:semiHidden/>
    <w:unhideWhenUsed/>
    <w:rsid w:val="006B22A2"/>
    <w:rPr>
      <w:rFonts w:ascii="Times New Roman" w:hAnsi="Times New Roman" w:cs="Times New Roman"/>
      <w:sz w:val="24"/>
      <w:szCs w:val="24"/>
    </w:rPr>
  </w:style>
  <w:style w:type="paragraph" w:styleId="Revision">
    <w:name w:val="Revision"/>
    <w:hidden/>
    <w:uiPriority w:val="99"/>
    <w:semiHidden/>
    <w:rsid w:val="006E0C79"/>
    <w:pPr>
      <w:spacing w:after="0" w:line="240" w:lineRule="auto"/>
    </w:pPr>
  </w:style>
  <w:style w:type="character" w:customStyle="1" w:styleId="ListParagraphChar">
    <w:name w:val="List Paragraph Char"/>
    <w:aliases w:val="Normal bullet 2 Char,Bullet list Char,Syle 1 Char,Saistīto dokumentu saraksts Char,Strip Char,H&amp;P List Paragraph Char,Saraksta rindkopa1 Char,List Paragraph1 Char,List Paragraph11 Char,Numbered Para 1 Char,Dot pt Char,Bullet 1 Char"/>
    <w:link w:val="ListParagraph"/>
    <w:qFormat/>
    <w:rsid w:val="006624AB"/>
  </w:style>
  <w:style w:type="character" w:styleId="CommentReference">
    <w:name w:val="annotation reference"/>
    <w:basedOn w:val="DefaultParagraphFont"/>
    <w:uiPriority w:val="99"/>
    <w:semiHidden/>
    <w:unhideWhenUsed/>
    <w:rsid w:val="00936CE8"/>
    <w:rPr>
      <w:sz w:val="16"/>
      <w:szCs w:val="16"/>
    </w:rPr>
  </w:style>
  <w:style w:type="paragraph" w:styleId="CommentText">
    <w:name w:val="annotation text"/>
    <w:basedOn w:val="Normal"/>
    <w:link w:val="CommentTextChar"/>
    <w:uiPriority w:val="99"/>
    <w:unhideWhenUsed/>
    <w:rsid w:val="00936CE8"/>
    <w:pPr>
      <w:spacing w:line="240" w:lineRule="auto"/>
    </w:pPr>
    <w:rPr>
      <w:sz w:val="20"/>
      <w:szCs w:val="20"/>
    </w:rPr>
  </w:style>
  <w:style w:type="character" w:customStyle="1" w:styleId="CommentTextChar">
    <w:name w:val="Comment Text Char"/>
    <w:basedOn w:val="DefaultParagraphFont"/>
    <w:link w:val="CommentText"/>
    <w:uiPriority w:val="99"/>
    <w:rsid w:val="00936CE8"/>
    <w:rPr>
      <w:sz w:val="20"/>
      <w:szCs w:val="20"/>
    </w:rPr>
  </w:style>
  <w:style w:type="paragraph" w:styleId="CommentSubject">
    <w:name w:val="annotation subject"/>
    <w:basedOn w:val="CommentText"/>
    <w:next w:val="CommentText"/>
    <w:link w:val="CommentSubjectChar"/>
    <w:uiPriority w:val="99"/>
    <w:semiHidden/>
    <w:unhideWhenUsed/>
    <w:rsid w:val="00936CE8"/>
    <w:rPr>
      <w:b/>
      <w:bCs/>
    </w:rPr>
  </w:style>
  <w:style w:type="character" w:customStyle="1" w:styleId="CommentSubjectChar">
    <w:name w:val="Comment Subject Char"/>
    <w:basedOn w:val="CommentTextChar"/>
    <w:link w:val="CommentSubject"/>
    <w:uiPriority w:val="99"/>
    <w:semiHidden/>
    <w:rsid w:val="00936CE8"/>
    <w:rPr>
      <w:b/>
      <w:bCs/>
      <w:sz w:val="20"/>
      <w:szCs w:val="20"/>
    </w:rPr>
  </w:style>
  <w:style w:type="character" w:styleId="Mention">
    <w:name w:val="Mention"/>
    <w:basedOn w:val="DefaultParagraphFont"/>
    <w:uiPriority w:val="99"/>
    <w:unhideWhenUsed/>
    <w:rsid w:val="006F3315"/>
    <w:rPr>
      <w:color w:val="2B579A"/>
      <w:shd w:val="clear" w:color="auto" w:fill="E1DFDD"/>
    </w:rPr>
  </w:style>
  <w:style w:type="paragraph" w:styleId="Header">
    <w:name w:val="header"/>
    <w:basedOn w:val="Normal"/>
    <w:link w:val="HeaderChar"/>
    <w:uiPriority w:val="99"/>
    <w:unhideWhenUsed/>
    <w:rsid w:val="00723B16"/>
    <w:pPr>
      <w:tabs>
        <w:tab w:val="center" w:pos="4153"/>
        <w:tab w:val="right" w:pos="8306"/>
      </w:tabs>
      <w:spacing w:after="0" w:line="240" w:lineRule="auto"/>
    </w:pPr>
  </w:style>
  <w:style w:type="character" w:customStyle="1" w:styleId="HeaderChar">
    <w:name w:val="Header Char"/>
    <w:basedOn w:val="DefaultParagraphFont"/>
    <w:link w:val="Header"/>
    <w:uiPriority w:val="99"/>
    <w:rsid w:val="00723B16"/>
  </w:style>
  <w:style w:type="paragraph" w:styleId="Footer">
    <w:name w:val="footer"/>
    <w:basedOn w:val="Normal"/>
    <w:link w:val="FooterChar"/>
    <w:uiPriority w:val="99"/>
    <w:unhideWhenUsed/>
    <w:rsid w:val="00723B16"/>
    <w:pPr>
      <w:tabs>
        <w:tab w:val="center" w:pos="4153"/>
        <w:tab w:val="right" w:pos="8306"/>
      </w:tabs>
      <w:spacing w:after="0" w:line="240" w:lineRule="auto"/>
    </w:pPr>
  </w:style>
  <w:style w:type="character" w:customStyle="1" w:styleId="FooterChar">
    <w:name w:val="Footer Char"/>
    <w:basedOn w:val="DefaultParagraphFont"/>
    <w:link w:val="Footer"/>
    <w:uiPriority w:val="99"/>
    <w:rsid w:val="00723B16"/>
  </w:style>
  <w:style w:type="paragraph" w:customStyle="1" w:styleId="Style1">
    <w:name w:val="Style1"/>
    <w:basedOn w:val="Heading1"/>
    <w:link w:val="Style1Char"/>
    <w:rsid w:val="00885BE9"/>
    <w:rPr>
      <w:b w:val="0"/>
      <w:sz w:val="32"/>
    </w:rPr>
  </w:style>
  <w:style w:type="character" w:customStyle="1" w:styleId="Style1Char">
    <w:name w:val="Style1 Char"/>
    <w:basedOn w:val="Heading1Char"/>
    <w:link w:val="Style1"/>
    <w:rsid w:val="00885BE9"/>
    <w:rPr>
      <w:rFonts w:asciiTheme="majorHAnsi" w:eastAsiaTheme="majorEastAsia" w:hAnsiTheme="majorHAnsi" w:cstheme="majorBidi"/>
      <w:b w:val="0"/>
      <w:color w:val="FFFFFF" w:themeColor="background1"/>
      <w:sz w:val="32"/>
      <w:szCs w:val="40"/>
    </w:rPr>
  </w:style>
  <w:style w:type="table" w:styleId="ListTable4-Accent4">
    <w:name w:val="List Table 4 Accent 4"/>
    <w:basedOn w:val="TableNormal"/>
    <w:uiPriority w:val="49"/>
    <w:rsid w:val="000B48D6"/>
    <w:pPr>
      <w:spacing w:after="0" w:line="240" w:lineRule="auto"/>
    </w:pPr>
    <w:tblPr>
      <w:tblStyleRowBandSize w:val="1"/>
      <w:tblStyleColBandSize w:val="1"/>
      <w:tblBorders>
        <w:top w:val="single" w:sz="4" w:space="0" w:color="77C3E9" w:themeColor="accent4" w:themeTint="99"/>
        <w:left w:val="single" w:sz="4" w:space="0" w:color="77C3E9" w:themeColor="accent4" w:themeTint="99"/>
        <w:bottom w:val="single" w:sz="4" w:space="0" w:color="77C3E9" w:themeColor="accent4" w:themeTint="99"/>
        <w:right w:val="single" w:sz="4" w:space="0" w:color="77C3E9" w:themeColor="accent4" w:themeTint="99"/>
        <w:insideH w:val="single" w:sz="4" w:space="0" w:color="77C3E9" w:themeColor="accent4" w:themeTint="99"/>
      </w:tblBorders>
    </w:tblPr>
    <w:tblStylePr w:type="firstRow">
      <w:rPr>
        <w:b/>
        <w:bCs/>
        <w:color w:val="FFFFFF" w:themeColor="background1"/>
      </w:rPr>
      <w:tblPr/>
      <w:tcPr>
        <w:tcBorders>
          <w:top w:val="single" w:sz="4" w:space="0" w:color="229BD7" w:themeColor="accent4"/>
          <w:left w:val="single" w:sz="4" w:space="0" w:color="229BD7" w:themeColor="accent4"/>
          <w:bottom w:val="single" w:sz="4" w:space="0" w:color="229BD7" w:themeColor="accent4"/>
          <w:right w:val="single" w:sz="4" w:space="0" w:color="229BD7" w:themeColor="accent4"/>
          <w:insideH w:val="nil"/>
        </w:tcBorders>
        <w:shd w:val="clear" w:color="auto" w:fill="229BD7" w:themeFill="accent4"/>
      </w:tcPr>
    </w:tblStylePr>
    <w:tblStylePr w:type="lastRow">
      <w:rPr>
        <w:b/>
        <w:bCs/>
      </w:rPr>
      <w:tblPr/>
      <w:tcPr>
        <w:tcBorders>
          <w:top w:val="double" w:sz="4" w:space="0" w:color="77C3E9" w:themeColor="accent4" w:themeTint="99"/>
        </w:tcBorders>
      </w:tcPr>
    </w:tblStylePr>
    <w:tblStylePr w:type="firstCol">
      <w:rPr>
        <w:b/>
        <w:bCs/>
      </w:rPr>
    </w:tblStylePr>
    <w:tblStylePr w:type="lastCol">
      <w:rPr>
        <w:b/>
        <w:bCs/>
      </w:rPr>
    </w:tblStylePr>
    <w:tblStylePr w:type="band1Vert">
      <w:tblPr/>
      <w:tcPr>
        <w:shd w:val="clear" w:color="auto" w:fill="D1EBF8" w:themeFill="accent4" w:themeFillTint="33"/>
      </w:tcPr>
    </w:tblStylePr>
    <w:tblStylePr w:type="band1Horz">
      <w:tblPr/>
      <w:tcPr>
        <w:shd w:val="clear" w:color="auto" w:fill="D1EBF8" w:themeFill="accent4" w:themeFillTint="33"/>
      </w:tcPr>
    </w:tblStylePr>
  </w:style>
  <w:style w:type="table" w:styleId="GridTable4-Accent4">
    <w:name w:val="Grid Table 4 Accent 4"/>
    <w:basedOn w:val="TableNormal"/>
    <w:uiPriority w:val="49"/>
    <w:rsid w:val="006528DD"/>
    <w:pPr>
      <w:spacing w:after="0" w:line="240" w:lineRule="auto"/>
    </w:pPr>
    <w:tblPr>
      <w:tblStyleRowBandSize w:val="1"/>
      <w:tblStyleColBandSize w:val="1"/>
      <w:tblBorders>
        <w:top w:val="single" w:sz="4" w:space="0" w:color="77C3E9" w:themeColor="accent4" w:themeTint="99"/>
        <w:left w:val="single" w:sz="4" w:space="0" w:color="77C3E9" w:themeColor="accent4" w:themeTint="99"/>
        <w:bottom w:val="single" w:sz="4" w:space="0" w:color="77C3E9" w:themeColor="accent4" w:themeTint="99"/>
        <w:right w:val="single" w:sz="4" w:space="0" w:color="77C3E9" w:themeColor="accent4" w:themeTint="99"/>
        <w:insideH w:val="single" w:sz="4" w:space="0" w:color="77C3E9" w:themeColor="accent4" w:themeTint="99"/>
        <w:insideV w:val="single" w:sz="4" w:space="0" w:color="77C3E9" w:themeColor="accent4" w:themeTint="99"/>
      </w:tblBorders>
    </w:tblPr>
    <w:tblStylePr w:type="firstRow">
      <w:rPr>
        <w:b/>
        <w:bCs/>
        <w:color w:val="FFFFFF" w:themeColor="background1"/>
      </w:rPr>
      <w:tblPr/>
      <w:tcPr>
        <w:tcBorders>
          <w:top w:val="single" w:sz="4" w:space="0" w:color="229BD7" w:themeColor="accent4"/>
          <w:left w:val="single" w:sz="4" w:space="0" w:color="229BD7" w:themeColor="accent4"/>
          <w:bottom w:val="single" w:sz="4" w:space="0" w:color="229BD7" w:themeColor="accent4"/>
          <w:right w:val="single" w:sz="4" w:space="0" w:color="229BD7" w:themeColor="accent4"/>
          <w:insideH w:val="nil"/>
          <w:insideV w:val="nil"/>
        </w:tcBorders>
        <w:shd w:val="clear" w:color="auto" w:fill="229BD7" w:themeFill="accent4"/>
      </w:tcPr>
    </w:tblStylePr>
    <w:tblStylePr w:type="lastRow">
      <w:rPr>
        <w:b/>
        <w:bCs/>
      </w:rPr>
      <w:tblPr/>
      <w:tcPr>
        <w:tcBorders>
          <w:top w:val="double" w:sz="4" w:space="0" w:color="229BD7" w:themeColor="accent4"/>
        </w:tcBorders>
      </w:tcPr>
    </w:tblStylePr>
    <w:tblStylePr w:type="firstCol">
      <w:rPr>
        <w:b/>
        <w:bCs/>
      </w:rPr>
    </w:tblStylePr>
    <w:tblStylePr w:type="lastCol">
      <w:rPr>
        <w:b/>
        <w:bCs/>
      </w:rPr>
    </w:tblStylePr>
    <w:tblStylePr w:type="band1Vert">
      <w:tblPr/>
      <w:tcPr>
        <w:shd w:val="clear" w:color="auto" w:fill="D1EBF8" w:themeFill="accent4" w:themeFillTint="33"/>
      </w:tcPr>
    </w:tblStylePr>
    <w:tblStylePr w:type="band1Horz">
      <w:tblPr/>
      <w:tcPr>
        <w:shd w:val="clear" w:color="auto" w:fill="D1EBF8" w:themeFill="accent4" w:themeFillTint="33"/>
      </w:tcPr>
    </w:tblStylePr>
  </w:style>
  <w:style w:type="character" w:styleId="SubtleEmphasis">
    <w:name w:val="Subtle Emphasis"/>
    <w:aliases w:val="H4 attēlos"/>
    <w:basedOn w:val="DefaultParagraphFont"/>
    <w:uiPriority w:val="19"/>
    <w:qFormat/>
    <w:rsid w:val="00E56D47"/>
    <w:rPr>
      <w:rFonts w:ascii="Arial" w:hAnsi="Arial"/>
      <w:b/>
      <w:i w:val="0"/>
      <w:iCs/>
      <w:color w:val="404040" w:themeColor="text1" w:themeTint="BF"/>
      <w:sz w:val="16"/>
    </w:rPr>
  </w:style>
  <w:style w:type="paragraph" w:customStyle="1" w:styleId="Paskaidrojoaisteksts">
    <w:name w:val="Paskaidrojošais teksts"/>
    <w:basedOn w:val="Normal"/>
    <w:link w:val="PaskaidrojoaistekstsChar"/>
    <w:qFormat/>
    <w:rsid w:val="00E56D47"/>
    <w:rPr>
      <w:color w:val="A6A6A6" w:themeColor="background1" w:themeShade="A6"/>
      <w:sz w:val="16"/>
      <w:szCs w:val="16"/>
    </w:rPr>
  </w:style>
  <w:style w:type="character" w:customStyle="1" w:styleId="PaskaidrojoaistekstsChar">
    <w:name w:val="Paskaidrojošais teksts Char"/>
    <w:basedOn w:val="DefaultParagraphFont"/>
    <w:link w:val="Paskaidrojoaisteksts"/>
    <w:rsid w:val="00E56D47"/>
    <w:rPr>
      <w:color w:val="A6A6A6" w:themeColor="background1" w:themeShade="A6"/>
      <w:sz w:val="16"/>
      <w:szCs w:val="16"/>
    </w:rPr>
  </w:style>
  <w:style w:type="paragraph" w:customStyle="1" w:styleId="H4">
    <w:name w:val="H4"/>
    <w:basedOn w:val="Normal"/>
    <w:link w:val="H4Char"/>
    <w:qFormat/>
    <w:rsid w:val="004026C4"/>
    <w:rPr>
      <w:b/>
      <w:color w:val="054F95" w:themeColor="accent1"/>
      <w:sz w:val="16"/>
    </w:rPr>
  </w:style>
  <w:style w:type="character" w:customStyle="1" w:styleId="H4Char">
    <w:name w:val="H4 Char"/>
    <w:basedOn w:val="DefaultParagraphFont"/>
    <w:link w:val="H4"/>
    <w:rsid w:val="004026C4"/>
    <w:rPr>
      <w:b/>
      <w:color w:val="054F95" w:themeColor="accent1"/>
      <w:sz w:val="16"/>
    </w:rPr>
  </w:style>
  <w:style w:type="table" w:styleId="GridTable1Light-Accent4">
    <w:name w:val="Grid Table 1 Light Accent 4"/>
    <w:basedOn w:val="TableNormal"/>
    <w:uiPriority w:val="46"/>
    <w:rsid w:val="00784CCC"/>
    <w:pPr>
      <w:spacing w:after="0" w:line="240" w:lineRule="auto"/>
    </w:pPr>
    <w:tblPr>
      <w:tblStyleRowBandSize w:val="1"/>
      <w:tblStyleColBandSize w:val="1"/>
      <w:tblBorders>
        <w:top w:val="single" w:sz="4" w:space="0" w:color="A4D7F0" w:themeColor="accent4" w:themeTint="66"/>
        <w:left w:val="single" w:sz="4" w:space="0" w:color="A4D7F0" w:themeColor="accent4" w:themeTint="66"/>
        <w:bottom w:val="single" w:sz="4" w:space="0" w:color="A4D7F0" w:themeColor="accent4" w:themeTint="66"/>
        <w:right w:val="single" w:sz="4" w:space="0" w:color="A4D7F0" w:themeColor="accent4" w:themeTint="66"/>
        <w:insideH w:val="single" w:sz="4" w:space="0" w:color="A4D7F0" w:themeColor="accent4" w:themeTint="66"/>
        <w:insideV w:val="single" w:sz="4" w:space="0" w:color="A4D7F0" w:themeColor="accent4" w:themeTint="66"/>
      </w:tblBorders>
    </w:tblPr>
    <w:tblStylePr w:type="firstRow">
      <w:rPr>
        <w:b/>
        <w:bCs/>
      </w:rPr>
      <w:tblPr/>
      <w:tcPr>
        <w:tcBorders>
          <w:bottom w:val="single" w:sz="12" w:space="0" w:color="77C3E9" w:themeColor="accent4" w:themeTint="99"/>
        </w:tcBorders>
      </w:tcPr>
    </w:tblStylePr>
    <w:tblStylePr w:type="lastRow">
      <w:rPr>
        <w:b/>
        <w:bCs/>
      </w:rPr>
      <w:tblPr/>
      <w:tcPr>
        <w:tcBorders>
          <w:top w:val="double" w:sz="2" w:space="0" w:color="77C3E9" w:themeColor="accent4" w:themeTint="99"/>
        </w:tcBorders>
      </w:tcPr>
    </w:tblStylePr>
    <w:tblStylePr w:type="firstCol">
      <w:rPr>
        <w:b/>
        <w:bCs/>
      </w:rPr>
    </w:tblStylePr>
    <w:tblStylePr w:type="lastCol">
      <w:rPr>
        <w:b/>
        <w:bCs/>
      </w:rPr>
    </w:tblStylePr>
  </w:style>
  <w:style w:type="table" w:styleId="ListTable2-Accent4">
    <w:name w:val="List Table 2 Accent 4"/>
    <w:basedOn w:val="TableNormal"/>
    <w:uiPriority w:val="47"/>
    <w:rsid w:val="00784CCC"/>
    <w:pPr>
      <w:spacing w:after="0" w:line="240" w:lineRule="auto"/>
    </w:pPr>
    <w:tblPr>
      <w:tblStyleRowBandSize w:val="1"/>
      <w:tblStyleColBandSize w:val="1"/>
      <w:tblBorders>
        <w:top w:val="single" w:sz="4" w:space="0" w:color="77C3E9" w:themeColor="accent4" w:themeTint="99"/>
        <w:bottom w:val="single" w:sz="4" w:space="0" w:color="77C3E9" w:themeColor="accent4" w:themeTint="99"/>
        <w:insideH w:val="single" w:sz="4" w:space="0" w:color="77C3E9"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1EBF8" w:themeFill="accent4" w:themeFillTint="33"/>
      </w:tcPr>
    </w:tblStylePr>
    <w:tblStylePr w:type="band1Horz">
      <w:tblPr/>
      <w:tcPr>
        <w:shd w:val="clear" w:color="auto" w:fill="D1EBF8" w:themeFill="accent4" w:themeFillTint="33"/>
      </w:tcPr>
    </w:tblStylePr>
  </w:style>
  <w:style w:type="paragraph" w:styleId="TOCHeading">
    <w:name w:val="TOC Heading"/>
    <w:basedOn w:val="Heading1"/>
    <w:next w:val="Normal"/>
    <w:uiPriority w:val="39"/>
    <w:unhideWhenUsed/>
    <w:qFormat/>
    <w:rsid w:val="00C843FE"/>
    <w:pPr>
      <w:spacing w:before="240" w:after="0"/>
      <w:outlineLvl w:val="9"/>
    </w:pPr>
    <w:rPr>
      <w:b w:val="0"/>
      <w:kern w:val="0"/>
      <w:szCs w:val="32"/>
      <w:lang w:val="en-US"/>
      <w14:ligatures w14:val="none"/>
    </w:rPr>
  </w:style>
  <w:style w:type="paragraph" w:styleId="TOC1">
    <w:name w:val="toc 1"/>
    <w:basedOn w:val="Normal"/>
    <w:next w:val="Normal"/>
    <w:autoRedefine/>
    <w:uiPriority w:val="39"/>
    <w:unhideWhenUsed/>
    <w:rsid w:val="00C843FE"/>
    <w:pPr>
      <w:tabs>
        <w:tab w:val="right" w:pos="10456"/>
      </w:tabs>
      <w:spacing w:before="360" w:after="0"/>
    </w:pPr>
    <w:rPr>
      <w:rFonts w:asciiTheme="majorHAnsi" w:hAnsiTheme="majorHAnsi" w:cstheme="majorHAnsi"/>
      <w:b/>
      <w:bCs/>
      <w:noProof/>
      <w:color w:val="054F95" w:themeColor="accent1"/>
      <w:sz w:val="24"/>
      <w:szCs w:val="24"/>
    </w:rPr>
  </w:style>
  <w:style w:type="paragraph" w:styleId="TOC2">
    <w:name w:val="toc 2"/>
    <w:basedOn w:val="Normal"/>
    <w:next w:val="Normal"/>
    <w:autoRedefine/>
    <w:uiPriority w:val="39"/>
    <w:unhideWhenUsed/>
    <w:rsid w:val="00C843FE"/>
    <w:pPr>
      <w:spacing w:before="240" w:after="0"/>
    </w:pPr>
    <w:rPr>
      <w:rFonts w:cstheme="minorHAnsi"/>
      <w:b/>
      <w:bCs/>
      <w:sz w:val="20"/>
      <w:szCs w:val="20"/>
    </w:rPr>
  </w:style>
  <w:style w:type="paragraph" w:styleId="TOC3">
    <w:name w:val="toc 3"/>
    <w:basedOn w:val="Normal"/>
    <w:next w:val="Normal"/>
    <w:autoRedefine/>
    <w:uiPriority w:val="39"/>
    <w:unhideWhenUsed/>
    <w:rsid w:val="00C843FE"/>
    <w:pPr>
      <w:spacing w:after="0"/>
      <w:ind w:left="220"/>
    </w:pPr>
    <w:rPr>
      <w:rFonts w:cstheme="minorHAnsi"/>
      <w:sz w:val="20"/>
      <w:szCs w:val="20"/>
    </w:rPr>
  </w:style>
  <w:style w:type="paragraph" w:styleId="TOC4">
    <w:name w:val="toc 4"/>
    <w:basedOn w:val="Normal"/>
    <w:next w:val="Normal"/>
    <w:autoRedefine/>
    <w:uiPriority w:val="39"/>
    <w:unhideWhenUsed/>
    <w:rsid w:val="00C843FE"/>
    <w:pPr>
      <w:spacing w:after="0"/>
      <w:ind w:left="440"/>
    </w:pPr>
    <w:rPr>
      <w:rFonts w:cstheme="minorHAnsi"/>
      <w:sz w:val="20"/>
      <w:szCs w:val="20"/>
    </w:rPr>
  </w:style>
  <w:style w:type="paragraph" w:styleId="TOC5">
    <w:name w:val="toc 5"/>
    <w:basedOn w:val="Normal"/>
    <w:next w:val="Normal"/>
    <w:autoRedefine/>
    <w:uiPriority w:val="39"/>
    <w:unhideWhenUsed/>
    <w:rsid w:val="00C843FE"/>
    <w:pPr>
      <w:spacing w:after="0"/>
      <w:ind w:left="660"/>
    </w:pPr>
    <w:rPr>
      <w:rFonts w:cstheme="minorHAnsi"/>
      <w:sz w:val="20"/>
      <w:szCs w:val="20"/>
    </w:rPr>
  </w:style>
  <w:style w:type="paragraph" w:styleId="TOC6">
    <w:name w:val="toc 6"/>
    <w:basedOn w:val="Normal"/>
    <w:next w:val="Normal"/>
    <w:autoRedefine/>
    <w:uiPriority w:val="39"/>
    <w:unhideWhenUsed/>
    <w:rsid w:val="00C843FE"/>
    <w:pPr>
      <w:spacing w:after="0"/>
      <w:ind w:left="880"/>
    </w:pPr>
    <w:rPr>
      <w:rFonts w:cstheme="minorHAnsi"/>
      <w:sz w:val="20"/>
      <w:szCs w:val="20"/>
    </w:rPr>
  </w:style>
  <w:style w:type="paragraph" w:styleId="TOC7">
    <w:name w:val="toc 7"/>
    <w:basedOn w:val="Normal"/>
    <w:next w:val="Normal"/>
    <w:autoRedefine/>
    <w:uiPriority w:val="39"/>
    <w:unhideWhenUsed/>
    <w:rsid w:val="00C843FE"/>
    <w:pPr>
      <w:spacing w:after="0"/>
      <w:ind w:left="1100"/>
    </w:pPr>
    <w:rPr>
      <w:rFonts w:cstheme="minorHAnsi"/>
      <w:sz w:val="20"/>
      <w:szCs w:val="20"/>
    </w:rPr>
  </w:style>
  <w:style w:type="paragraph" w:styleId="TOC8">
    <w:name w:val="toc 8"/>
    <w:basedOn w:val="Normal"/>
    <w:next w:val="Normal"/>
    <w:autoRedefine/>
    <w:uiPriority w:val="39"/>
    <w:unhideWhenUsed/>
    <w:rsid w:val="00C843FE"/>
    <w:pPr>
      <w:spacing w:after="0"/>
      <w:ind w:left="1320"/>
    </w:pPr>
    <w:rPr>
      <w:rFonts w:cstheme="minorHAnsi"/>
      <w:sz w:val="20"/>
      <w:szCs w:val="20"/>
    </w:rPr>
  </w:style>
  <w:style w:type="paragraph" w:styleId="TOC9">
    <w:name w:val="toc 9"/>
    <w:basedOn w:val="Normal"/>
    <w:next w:val="Normal"/>
    <w:autoRedefine/>
    <w:uiPriority w:val="39"/>
    <w:unhideWhenUsed/>
    <w:rsid w:val="00C843FE"/>
    <w:pPr>
      <w:spacing w:after="0"/>
      <w:ind w:left="1540"/>
    </w:pPr>
    <w:rPr>
      <w:rFonts w:cstheme="minorHAnsi"/>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66408087">
      <w:bodyDiv w:val="1"/>
      <w:marLeft w:val="0"/>
      <w:marRight w:val="0"/>
      <w:marTop w:val="0"/>
      <w:marBottom w:val="0"/>
      <w:divBdr>
        <w:top w:val="none" w:sz="0" w:space="0" w:color="auto"/>
        <w:left w:val="none" w:sz="0" w:space="0" w:color="auto"/>
        <w:bottom w:val="none" w:sz="0" w:space="0" w:color="auto"/>
        <w:right w:val="none" w:sz="0" w:space="0" w:color="auto"/>
      </w:divBdr>
    </w:div>
    <w:div w:id="913589298">
      <w:bodyDiv w:val="1"/>
      <w:marLeft w:val="0"/>
      <w:marRight w:val="0"/>
      <w:marTop w:val="0"/>
      <w:marBottom w:val="0"/>
      <w:divBdr>
        <w:top w:val="none" w:sz="0" w:space="0" w:color="auto"/>
        <w:left w:val="none" w:sz="0" w:space="0" w:color="auto"/>
        <w:bottom w:val="none" w:sz="0" w:space="0" w:color="auto"/>
        <w:right w:val="none" w:sz="0" w:space="0" w:color="auto"/>
      </w:divBdr>
      <w:divsChild>
        <w:div w:id="1572159135">
          <w:marLeft w:val="0"/>
          <w:marRight w:val="0"/>
          <w:marTop w:val="0"/>
          <w:marBottom w:val="0"/>
          <w:divBdr>
            <w:top w:val="none" w:sz="0" w:space="0" w:color="auto"/>
            <w:left w:val="none" w:sz="0" w:space="0" w:color="auto"/>
            <w:bottom w:val="none" w:sz="0" w:space="0" w:color="auto"/>
            <w:right w:val="none" w:sz="0" w:space="0" w:color="auto"/>
          </w:divBdr>
          <w:divsChild>
            <w:div w:id="625429218">
              <w:marLeft w:val="0"/>
              <w:marRight w:val="0"/>
              <w:marTop w:val="0"/>
              <w:marBottom w:val="0"/>
              <w:divBdr>
                <w:top w:val="none" w:sz="0" w:space="0" w:color="auto"/>
                <w:left w:val="none" w:sz="0" w:space="0" w:color="auto"/>
                <w:bottom w:val="none" w:sz="0" w:space="0" w:color="auto"/>
                <w:right w:val="none" w:sz="0" w:space="0" w:color="auto"/>
              </w:divBdr>
            </w:div>
          </w:divsChild>
        </w:div>
        <w:div w:id="1148937156">
          <w:marLeft w:val="0"/>
          <w:marRight w:val="0"/>
          <w:marTop w:val="0"/>
          <w:marBottom w:val="0"/>
          <w:divBdr>
            <w:top w:val="none" w:sz="0" w:space="0" w:color="auto"/>
            <w:left w:val="none" w:sz="0" w:space="0" w:color="auto"/>
            <w:bottom w:val="none" w:sz="0" w:space="0" w:color="auto"/>
            <w:right w:val="none" w:sz="0" w:space="0" w:color="auto"/>
          </w:divBdr>
          <w:divsChild>
            <w:div w:id="1744639603">
              <w:marLeft w:val="0"/>
              <w:marRight w:val="0"/>
              <w:marTop w:val="0"/>
              <w:marBottom w:val="0"/>
              <w:divBdr>
                <w:top w:val="none" w:sz="0" w:space="0" w:color="auto"/>
                <w:left w:val="none" w:sz="0" w:space="0" w:color="auto"/>
                <w:bottom w:val="none" w:sz="0" w:space="0" w:color="auto"/>
                <w:right w:val="none" w:sz="0" w:space="0" w:color="auto"/>
              </w:divBdr>
            </w:div>
          </w:divsChild>
        </w:div>
        <w:div w:id="1853298682">
          <w:marLeft w:val="0"/>
          <w:marRight w:val="0"/>
          <w:marTop w:val="0"/>
          <w:marBottom w:val="0"/>
          <w:divBdr>
            <w:top w:val="none" w:sz="0" w:space="0" w:color="auto"/>
            <w:left w:val="none" w:sz="0" w:space="0" w:color="auto"/>
            <w:bottom w:val="none" w:sz="0" w:space="0" w:color="auto"/>
            <w:right w:val="none" w:sz="0" w:space="0" w:color="auto"/>
          </w:divBdr>
          <w:divsChild>
            <w:div w:id="2023703756">
              <w:marLeft w:val="0"/>
              <w:marRight w:val="0"/>
              <w:marTop w:val="0"/>
              <w:marBottom w:val="0"/>
              <w:divBdr>
                <w:top w:val="none" w:sz="0" w:space="0" w:color="auto"/>
                <w:left w:val="none" w:sz="0" w:space="0" w:color="auto"/>
                <w:bottom w:val="none" w:sz="0" w:space="0" w:color="auto"/>
                <w:right w:val="none" w:sz="0" w:space="0" w:color="auto"/>
              </w:divBdr>
            </w:div>
          </w:divsChild>
        </w:div>
        <w:div w:id="68774706">
          <w:marLeft w:val="0"/>
          <w:marRight w:val="0"/>
          <w:marTop w:val="0"/>
          <w:marBottom w:val="0"/>
          <w:divBdr>
            <w:top w:val="none" w:sz="0" w:space="0" w:color="auto"/>
            <w:left w:val="none" w:sz="0" w:space="0" w:color="auto"/>
            <w:bottom w:val="none" w:sz="0" w:space="0" w:color="auto"/>
            <w:right w:val="none" w:sz="0" w:space="0" w:color="auto"/>
          </w:divBdr>
          <w:divsChild>
            <w:div w:id="1914658719">
              <w:marLeft w:val="0"/>
              <w:marRight w:val="0"/>
              <w:marTop w:val="0"/>
              <w:marBottom w:val="0"/>
              <w:divBdr>
                <w:top w:val="none" w:sz="0" w:space="0" w:color="auto"/>
                <w:left w:val="none" w:sz="0" w:space="0" w:color="auto"/>
                <w:bottom w:val="none" w:sz="0" w:space="0" w:color="auto"/>
                <w:right w:val="none" w:sz="0" w:space="0" w:color="auto"/>
              </w:divBdr>
            </w:div>
          </w:divsChild>
        </w:div>
        <w:div w:id="359009896">
          <w:marLeft w:val="0"/>
          <w:marRight w:val="0"/>
          <w:marTop w:val="0"/>
          <w:marBottom w:val="0"/>
          <w:divBdr>
            <w:top w:val="none" w:sz="0" w:space="0" w:color="auto"/>
            <w:left w:val="none" w:sz="0" w:space="0" w:color="auto"/>
            <w:bottom w:val="none" w:sz="0" w:space="0" w:color="auto"/>
            <w:right w:val="none" w:sz="0" w:space="0" w:color="auto"/>
          </w:divBdr>
          <w:divsChild>
            <w:div w:id="1404658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00081264">
      <w:bodyDiv w:val="1"/>
      <w:marLeft w:val="0"/>
      <w:marRight w:val="0"/>
      <w:marTop w:val="0"/>
      <w:marBottom w:val="0"/>
      <w:divBdr>
        <w:top w:val="none" w:sz="0" w:space="0" w:color="auto"/>
        <w:left w:val="none" w:sz="0" w:space="0" w:color="auto"/>
        <w:bottom w:val="none" w:sz="0" w:space="0" w:color="auto"/>
        <w:right w:val="none" w:sz="0" w:space="0" w:color="auto"/>
      </w:divBdr>
      <w:divsChild>
        <w:div w:id="839155156">
          <w:marLeft w:val="0"/>
          <w:marRight w:val="0"/>
          <w:marTop w:val="0"/>
          <w:marBottom w:val="0"/>
          <w:divBdr>
            <w:top w:val="none" w:sz="0" w:space="0" w:color="auto"/>
            <w:left w:val="none" w:sz="0" w:space="0" w:color="auto"/>
            <w:bottom w:val="none" w:sz="0" w:space="0" w:color="auto"/>
            <w:right w:val="none" w:sz="0" w:space="0" w:color="auto"/>
          </w:divBdr>
          <w:divsChild>
            <w:div w:id="1992826695">
              <w:marLeft w:val="0"/>
              <w:marRight w:val="0"/>
              <w:marTop w:val="0"/>
              <w:marBottom w:val="0"/>
              <w:divBdr>
                <w:top w:val="none" w:sz="0" w:space="0" w:color="auto"/>
                <w:left w:val="none" w:sz="0" w:space="0" w:color="auto"/>
                <w:bottom w:val="none" w:sz="0" w:space="0" w:color="auto"/>
                <w:right w:val="none" w:sz="0" w:space="0" w:color="auto"/>
              </w:divBdr>
            </w:div>
          </w:divsChild>
        </w:div>
        <w:div w:id="166022780">
          <w:marLeft w:val="0"/>
          <w:marRight w:val="0"/>
          <w:marTop w:val="0"/>
          <w:marBottom w:val="0"/>
          <w:divBdr>
            <w:top w:val="none" w:sz="0" w:space="0" w:color="auto"/>
            <w:left w:val="none" w:sz="0" w:space="0" w:color="auto"/>
            <w:bottom w:val="none" w:sz="0" w:space="0" w:color="auto"/>
            <w:right w:val="none" w:sz="0" w:space="0" w:color="auto"/>
          </w:divBdr>
          <w:divsChild>
            <w:div w:id="13920737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684189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0.jpeg"/><Relationship Id="rId21" Type="http://schemas.openxmlformats.org/officeDocument/2006/relationships/image" Target="media/image8.png"/><Relationship Id="rId34" Type="http://schemas.microsoft.com/office/2007/relationships/hdphoto" Target="media/hdphoto3.wdp"/><Relationship Id="rId42" Type="http://schemas.microsoft.com/office/2007/relationships/hdphoto" Target="media/hdphoto7.wdp"/><Relationship Id="rId47" Type="http://schemas.openxmlformats.org/officeDocument/2006/relationships/image" Target="media/image19.png"/><Relationship Id="rId50" Type="http://schemas.openxmlformats.org/officeDocument/2006/relationships/chart" Target="charts/chart9.xml"/><Relationship Id="rId55" Type="http://schemas.openxmlformats.org/officeDocument/2006/relationships/chart" Target="charts/chart10.xml"/><Relationship Id="rId63" Type="http://schemas.openxmlformats.org/officeDocument/2006/relationships/chart" Target="charts/chart1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image" Target="media/image11.png"/><Relationship Id="rId11" Type="http://schemas.openxmlformats.org/officeDocument/2006/relationships/image" Target="media/image1.png"/><Relationship Id="rId24" Type="http://schemas.openxmlformats.org/officeDocument/2006/relationships/chart" Target="charts/chart3.xml"/><Relationship Id="rId32" Type="http://schemas.microsoft.com/office/2007/relationships/hdphoto" Target="media/hdphoto2.wdp"/><Relationship Id="rId37" Type="http://schemas.openxmlformats.org/officeDocument/2006/relationships/image" Target="media/image15.png"/><Relationship Id="rId40" Type="http://schemas.microsoft.com/office/2007/relationships/hdphoto" Target="media/hdphoto6.wdp"/><Relationship Id="rId45" Type="http://schemas.openxmlformats.org/officeDocument/2006/relationships/chart" Target="charts/chart7.xml"/><Relationship Id="rId53" Type="http://schemas.openxmlformats.org/officeDocument/2006/relationships/image" Target="media/image21.png"/><Relationship Id="rId58" Type="http://schemas.openxmlformats.org/officeDocument/2006/relationships/image" Target="media/image23.png"/><Relationship Id="rId66"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image" Target="media/image26.jpeg"/><Relationship Id="rId19" Type="http://schemas.openxmlformats.org/officeDocument/2006/relationships/image" Target="media/image6.png"/><Relationship Id="rId14" Type="http://schemas.openxmlformats.org/officeDocument/2006/relationships/image" Target="media/image3.png"/><Relationship Id="rId22" Type="http://schemas.openxmlformats.org/officeDocument/2006/relationships/image" Target="media/image9.svg"/><Relationship Id="rId27" Type="http://schemas.openxmlformats.org/officeDocument/2006/relationships/chart" Target="charts/chart5.xml"/><Relationship Id="rId30" Type="http://schemas.microsoft.com/office/2007/relationships/hdphoto" Target="media/hdphoto1.wdp"/><Relationship Id="rId35" Type="http://schemas.openxmlformats.org/officeDocument/2006/relationships/image" Target="media/image14.png"/><Relationship Id="rId43" Type="http://schemas.openxmlformats.org/officeDocument/2006/relationships/image" Target="media/image18.png"/><Relationship Id="rId48" Type="http://schemas.openxmlformats.org/officeDocument/2006/relationships/hyperlink" Target="https://map.transportdata.gov.lv/" TargetMode="External"/><Relationship Id="rId56" Type="http://schemas.openxmlformats.org/officeDocument/2006/relationships/chart" Target="charts/chart11.xml"/><Relationship Id="rId64" Type="http://schemas.openxmlformats.org/officeDocument/2006/relationships/chart" Target="charts/chart13.xml"/><Relationship Id="rId8" Type="http://schemas.openxmlformats.org/officeDocument/2006/relationships/webSettings" Target="webSettings.xml"/><Relationship Id="rId51" Type="http://schemas.openxmlformats.org/officeDocument/2006/relationships/image" Target="media/image20.png"/><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image" Target="media/image4.png"/><Relationship Id="rId25" Type="http://schemas.openxmlformats.org/officeDocument/2006/relationships/chart" Target="charts/chart4.xml"/><Relationship Id="rId33" Type="http://schemas.openxmlformats.org/officeDocument/2006/relationships/image" Target="media/image13.png"/><Relationship Id="rId38" Type="http://schemas.microsoft.com/office/2007/relationships/hdphoto" Target="media/hdphoto5.wdp"/><Relationship Id="rId46" Type="http://schemas.openxmlformats.org/officeDocument/2006/relationships/hyperlink" Target="https://www.e-transports.org/" TargetMode="External"/><Relationship Id="rId59" Type="http://schemas.openxmlformats.org/officeDocument/2006/relationships/image" Target="media/image24.jpeg"/><Relationship Id="rId67" Type="http://schemas.openxmlformats.org/officeDocument/2006/relationships/theme" Target="theme/theme1.xml"/><Relationship Id="rId20" Type="http://schemas.openxmlformats.org/officeDocument/2006/relationships/image" Target="media/image7.png"/><Relationship Id="rId41" Type="http://schemas.openxmlformats.org/officeDocument/2006/relationships/image" Target="media/image17.png"/><Relationship Id="rId54" Type="http://schemas.microsoft.com/office/2007/relationships/hdphoto" Target="media/hdphoto10.wdp"/><Relationship Id="rId62" Type="http://schemas.openxmlformats.org/officeDocument/2006/relationships/image" Target="media/image27.jpe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1.xml"/><Relationship Id="rId23" Type="http://schemas.openxmlformats.org/officeDocument/2006/relationships/chart" Target="charts/chart2.xml"/><Relationship Id="rId28" Type="http://schemas.openxmlformats.org/officeDocument/2006/relationships/chart" Target="charts/chart6.xml"/><Relationship Id="rId36" Type="http://schemas.microsoft.com/office/2007/relationships/hdphoto" Target="media/hdphoto4.wdp"/><Relationship Id="rId49" Type="http://schemas.openxmlformats.org/officeDocument/2006/relationships/chart" Target="charts/chart8.xml"/><Relationship Id="rId57" Type="http://schemas.openxmlformats.org/officeDocument/2006/relationships/image" Target="media/image22.png"/><Relationship Id="rId10" Type="http://schemas.openxmlformats.org/officeDocument/2006/relationships/endnotes" Target="endnotes.xml"/><Relationship Id="rId31" Type="http://schemas.openxmlformats.org/officeDocument/2006/relationships/image" Target="media/image12.png"/><Relationship Id="rId44" Type="http://schemas.microsoft.com/office/2007/relationships/hdphoto" Target="media/hdphoto8.wdp"/><Relationship Id="rId52" Type="http://schemas.microsoft.com/office/2007/relationships/hdphoto" Target="media/hdphoto9.wdp"/><Relationship Id="rId60" Type="http://schemas.openxmlformats.org/officeDocument/2006/relationships/image" Target="media/image25.jpeg"/><Relationship Id="rId65" Type="http://schemas.openxmlformats.org/officeDocument/2006/relationships/chart" Target="charts/chart14.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chart" Target="charts/chart1.xml"/><Relationship Id="rId18" Type="http://schemas.openxmlformats.org/officeDocument/2006/relationships/image" Target="media/image5.png"/><Relationship Id="rId39" Type="http://schemas.openxmlformats.org/officeDocument/2006/relationships/image" Target="media/image16.png"/></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oleObject" Target="file:///C:\Users\aberzi09\Desktop\skpk%2022_5_2026.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aberzi09\Desktop\skpk%2022_5_2026.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aberzi09\Desktop\skpk%2022_5_2026.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https://stinfo.energo.lv/s/taf/dokumentiIzskatisanai/SPRK%20att&#299;st&#299;bas%20pl&#257;ns/Da&#382;&#257;das%20prezent&#257;cijas%20un%20dokumenti/skpk%2022_5_2026.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aberzi09\Desktop\skpk%2022_5_2026.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C:\Users\aberzi09\Desktop\skpk%2022_5_2026.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oleObject" Target="https://latvenergo.sharepoint.com/sites/Finanubudets-2025/Shared%20Documents/ST%20kop&#275;jais%20bud&#382;ets/SPRK%2010gadu%20Att&#299;st&#299;bas%20pl&#257;ns/2026%20SPRK%20Att&#299;st&#299;bas%20pl&#257;ns%20(2027-2036)/2026%20SPRK%20AP%20(2027-2036)%20AT&#352;IFR&#274;JUMI%2001v.xlsx" TargetMode="External"/></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package" Target="../embeddings/Microsoft_Excel_Worksheet3.xlsx"/></Relationships>
</file>

<file path=word/charts/_rels/chart14.xml.rels><?xml version="1.0" encoding="UTF-8" standalone="yes"?>
<Relationships xmlns="http://schemas.openxmlformats.org/package/2006/relationships"><Relationship Id="rId3" Type="http://schemas.openxmlformats.org/officeDocument/2006/relationships/oleObject" Target="file:///C:\Users\aberzi09\AppData\Local\Microsoft\Olk\Attachments\ooa-fe0d617b-71ab-450e-9158-18efeab89cb2\a72e06658c359e6490fa134856205faba9d25c012a4674efd22f557f8a4005d4\WACC%20dinamika.xlsx" TargetMode="Externa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chartUserShapes" Target="../drawings/drawing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5131628316653047E-2"/>
          <c:y val="5.2145058070632855E-2"/>
          <c:w val="0.80115276229200649"/>
          <c:h val="0.6812302670128606"/>
        </c:manualLayout>
      </c:layout>
      <c:lineChart>
        <c:grouping val="standard"/>
        <c:varyColors val="0"/>
        <c:ser>
          <c:idx val="0"/>
          <c:order val="0"/>
          <c:tx>
            <c:strRef>
              <c:f>Sheet3!$B$1</c:f>
              <c:strCache>
                <c:ptCount val="1"/>
                <c:pt idx="0">
                  <c:v>2021, GWh</c:v>
                </c:pt>
              </c:strCache>
            </c:strRef>
          </c:tx>
          <c:spPr>
            <a:ln w="19050" cap="rnd">
              <a:solidFill>
                <a:sysClr val="window" lastClr="FFFFFF">
                  <a:lumMod val="85000"/>
                </a:sysClr>
              </a:solidFill>
              <a:round/>
            </a:ln>
            <a:effectLst/>
          </c:spPr>
          <c:marker>
            <c:symbol val="circle"/>
            <c:size val="3"/>
            <c:spPr>
              <a:solidFill>
                <a:srgbClr val="EECDF2"/>
              </a:solidFill>
              <a:ln w="3175">
                <a:solidFill>
                  <a:sysClr val="window" lastClr="FFFFFF">
                    <a:lumMod val="85000"/>
                  </a:sysClr>
                </a:solidFill>
              </a:ln>
              <a:effectLst/>
            </c:spPr>
          </c:marker>
          <c:cat>
            <c:strRef>
              <c:f>Sheet3!$A$2:$A$13</c:f>
              <c:strCache>
                <c:ptCount val="12"/>
                <c:pt idx="0">
                  <c:v>janvāris</c:v>
                </c:pt>
                <c:pt idx="1">
                  <c:v>februāris</c:v>
                </c:pt>
                <c:pt idx="2">
                  <c:v>marts</c:v>
                </c:pt>
                <c:pt idx="3">
                  <c:v>aprīlis</c:v>
                </c:pt>
                <c:pt idx="4">
                  <c:v>maijs</c:v>
                </c:pt>
                <c:pt idx="5">
                  <c:v>jūnijs</c:v>
                </c:pt>
                <c:pt idx="6">
                  <c:v>jūlijs</c:v>
                </c:pt>
                <c:pt idx="7">
                  <c:v>augusts</c:v>
                </c:pt>
                <c:pt idx="8">
                  <c:v>septembris</c:v>
                </c:pt>
                <c:pt idx="9">
                  <c:v>oktobris</c:v>
                </c:pt>
                <c:pt idx="10">
                  <c:v>novembris</c:v>
                </c:pt>
                <c:pt idx="11">
                  <c:v>decembris</c:v>
                </c:pt>
              </c:strCache>
            </c:strRef>
          </c:cat>
          <c:val>
            <c:numRef>
              <c:f>Sheet3!$B$2:$B$13</c:f>
              <c:numCache>
                <c:formatCode>General</c:formatCode>
                <c:ptCount val="12"/>
                <c:pt idx="0">
                  <c:v>587.79999999999995</c:v>
                </c:pt>
                <c:pt idx="1">
                  <c:v>554.70000000000005</c:v>
                </c:pt>
                <c:pt idx="2">
                  <c:v>568.79999999999995</c:v>
                </c:pt>
                <c:pt idx="3">
                  <c:v>507</c:v>
                </c:pt>
                <c:pt idx="4">
                  <c:v>504.4</c:v>
                </c:pt>
                <c:pt idx="5">
                  <c:v>489.8</c:v>
                </c:pt>
                <c:pt idx="6">
                  <c:v>532.4</c:v>
                </c:pt>
                <c:pt idx="7">
                  <c:v>510.3</c:v>
                </c:pt>
                <c:pt idx="8">
                  <c:v>516.5</c:v>
                </c:pt>
                <c:pt idx="9">
                  <c:v>537.6</c:v>
                </c:pt>
                <c:pt idx="10">
                  <c:v>547.29999999999995</c:v>
                </c:pt>
                <c:pt idx="11">
                  <c:v>613</c:v>
                </c:pt>
              </c:numCache>
            </c:numRef>
          </c:val>
          <c:smooth val="0"/>
          <c:extLst>
            <c:ext xmlns:c16="http://schemas.microsoft.com/office/drawing/2014/chart" uri="{C3380CC4-5D6E-409C-BE32-E72D297353CC}">
              <c16:uniqueId val="{00000000-F9CF-4595-900A-7CBE623FAE8E}"/>
            </c:ext>
          </c:extLst>
        </c:ser>
        <c:ser>
          <c:idx val="1"/>
          <c:order val="1"/>
          <c:tx>
            <c:strRef>
              <c:f>Sheet3!$C$1</c:f>
              <c:strCache>
                <c:ptCount val="1"/>
                <c:pt idx="0">
                  <c:v>2022, GWh</c:v>
                </c:pt>
              </c:strCache>
            </c:strRef>
          </c:tx>
          <c:spPr>
            <a:ln w="19050" cap="rnd">
              <a:solidFill>
                <a:srgbClr val="D0E5F5"/>
              </a:solidFill>
              <a:round/>
            </a:ln>
            <a:effectLst/>
          </c:spPr>
          <c:marker>
            <c:symbol val="circle"/>
            <c:size val="3"/>
            <c:spPr>
              <a:solidFill>
                <a:srgbClr val="CE87D8"/>
              </a:solidFill>
              <a:ln w="9525">
                <a:solidFill>
                  <a:srgbClr val="D0E5F5"/>
                </a:solidFill>
              </a:ln>
              <a:effectLst/>
            </c:spPr>
          </c:marker>
          <c:cat>
            <c:strRef>
              <c:f>Sheet3!$A$2:$A$13</c:f>
              <c:strCache>
                <c:ptCount val="12"/>
                <c:pt idx="0">
                  <c:v>janvāris</c:v>
                </c:pt>
                <c:pt idx="1">
                  <c:v>februāris</c:v>
                </c:pt>
                <c:pt idx="2">
                  <c:v>marts</c:v>
                </c:pt>
                <c:pt idx="3">
                  <c:v>aprīlis</c:v>
                </c:pt>
                <c:pt idx="4">
                  <c:v>maijs</c:v>
                </c:pt>
                <c:pt idx="5">
                  <c:v>jūnijs</c:v>
                </c:pt>
                <c:pt idx="6">
                  <c:v>jūlijs</c:v>
                </c:pt>
                <c:pt idx="7">
                  <c:v>augusts</c:v>
                </c:pt>
                <c:pt idx="8">
                  <c:v>septembris</c:v>
                </c:pt>
                <c:pt idx="9">
                  <c:v>oktobris</c:v>
                </c:pt>
                <c:pt idx="10">
                  <c:v>novembris</c:v>
                </c:pt>
                <c:pt idx="11">
                  <c:v>decembris</c:v>
                </c:pt>
              </c:strCache>
            </c:strRef>
          </c:cat>
          <c:val>
            <c:numRef>
              <c:f>Sheet3!$C$2:$C$13</c:f>
              <c:numCache>
                <c:formatCode>General</c:formatCode>
                <c:ptCount val="12"/>
                <c:pt idx="0">
                  <c:v>596.1</c:v>
                </c:pt>
                <c:pt idx="1">
                  <c:v>530</c:v>
                </c:pt>
                <c:pt idx="2">
                  <c:v>568.4</c:v>
                </c:pt>
                <c:pt idx="3">
                  <c:v>512.1</c:v>
                </c:pt>
                <c:pt idx="4">
                  <c:v>501</c:v>
                </c:pt>
                <c:pt idx="5">
                  <c:v>473.2</c:v>
                </c:pt>
                <c:pt idx="6">
                  <c:v>484.2</c:v>
                </c:pt>
                <c:pt idx="7">
                  <c:v>509.5</c:v>
                </c:pt>
                <c:pt idx="8">
                  <c:v>465.5</c:v>
                </c:pt>
                <c:pt idx="9">
                  <c:v>500.8</c:v>
                </c:pt>
                <c:pt idx="10">
                  <c:v>525.70000000000005</c:v>
                </c:pt>
                <c:pt idx="11">
                  <c:v>574.9</c:v>
                </c:pt>
              </c:numCache>
            </c:numRef>
          </c:val>
          <c:smooth val="0"/>
          <c:extLst>
            <c:ext xmlns:c16="http://schemas.microsoft.com/office/drawing/2014/chart" uri="{C3380CC4-5D6E-409C-BE32-E72D297353CC}">
              <c16:uniqueId val="{00000001-F9CF-4595-900A-7CBE623FAE8E}"/>
            </c:ext>
          </c:extLst>
        </c:ser>
        <c:ser>
          <c:idx val="2"/>
          <c:order val="2"/>
          <c:tx>
            <c:strRef>
              <c:f>Sheet3!$D$1</c:f>
              <c:strCache>
                <c:ptCount val="1"/>
                <c:pt idx="0">
                  <c:v>2023, GWh</c:v>
                </c:pt>
              </c:strCache>
            </c:strRef>
          </c:tx>
          <c:spPr>
            <a:ln w="19050" cap="rnd">
              <a:solidFill>
                <a:srgbClr val="229BD7"/>
              </a:solidFill>
              <a:round/>
            </a:ln>
            <a:effectLst/>
          </c:spPr>
          <c:marker>
            <c:symbol val="circle"/>
            <c:size val="3"/>
            <c:spPr>
              <a:solidFill>
                <a:srgbClr val="A202B7"/>
              </a:solidFill>
              <a:ln w="9525">
                <a:solidFill>
                  <a:srgbClr val="229BD7"/>
                </a:solidFill>
              </a:ln>
              <a:effectLst/>
            </c:spPr>
          </c:marker>
          <c:cat>
            <c:strRef>
              <c:f>Sheet3!$A$2:$A$13</c:f>
              <c:strCache>
                <c:ptCount val="12"/>
                <c:pt idx="0">
                  <c:v>janvāris</c:v>
                </c:pt>
                <c:pt idx="1">
                  <c:v>februāris</c:v>
                </c:pt>
                <c:pt idx="2">
                  <c:v>marts</c:v>
                </c:pt>
                <c:pt idx="3">
                  <c:v>aprīlis</c:v>
                </c:pt>
                <c:pt idx="4">
                  <c:v>maijs</c:v>
                </c:pt>
                <c:pt idx="5">
                  <c:v>jūnijs</c:v>
                </c:pt>
                <c:pt idx="6">
                  <c:v>jūlijs</c:v>
                </c:pt>
                <c:pt idx="7">
                  <c:v>augusts</c:v>
                </c:pt>
                <c:pt idx="8">
                  <c:v>septembris</c:v>
                </c:pt>
                <c:pt idx="9">
                  <c:v>oktobris</c:v>
                </c:pt>
                <c:pt idx="10">
                  <c:v>novembris</c:v>
                </c:pt>
                <c:pt idx="11">
                  <c:v>decembris</c:v>
                </c:pt>
              </c:strCache>
            </c:strRef>
          </c:cat>
          <c:val>
            <c:numRef>
              <c:f>Sheet3!$D$2:$D$13</c:f>
              <c:numCache>
                <c:formatCode>General</c:formatCode>
                <c:ptCount val="12"/>
                <c:pt idx="0">
                  <c:v>571.9</c:v>
                </c:pt>
                <c:pt idx="1">
                  <c:v>515.79999999999995</c:v>
                </c:pt>
                <c:pt idx="2">
                  <c:v>546.29999999999995</c:v>
                </c:pt>
                <c:pt idx="3">
                  <c:v>473.6</c:v>
                </c:pt>
                <c:pt idx="4">
                  <c:v>464.2</c:v>
                </c:pt>
                <c:pt idx="5">
                  <c:v>442.9</c:v>
                </c:pt>
                <c:pt idx="6">
                  <c:v>445.1</c:v>
                </c:pt>
                <c:pt idx="7">
                  <c:v>480.4</c:v>
                </c:pt>
                <c:pt idx="8">
                  <c:v>459.4</c:v>
                </c:pt>
                <c:pt idx="9">
                  <c:v>514.29999999999995</c:v>
                </c:pt>
                <c:pt idx="10">
                  <c:v>535.20000000000005</c:v>
                </c:pt>
                <c:pt idx="11">
                  <c:v>571.70000000000005</c:v>
                </c:pt>
              </c:numCache>
            </c:numRef>
          </c:val>
          <c:smooth val="0"/>
          <c:extLst>
            <c:ext xmlns:c16="http://schemas.microsoft.com/office/drawing/2014/chart" uri="{C3380CC4-5D6E-409C-BE32-E72D297353CC}">
              <c16:uniqueId val="{00000002-F9CF-4595-900A-7CBE623FAE8E}"/>
            </c:ext>
          </c:extLst>
        </c:ser>
        <c:ser>
          <c:idx val="3"/>
          <c:order val="3"/>
          <c:tx>
            <c:strRef>
              <c:f>Sheet3!$E$1</c:f>
              <c:strCache>
                <c:ptCount val="1"/>
                <c:pt idx="0">
                  <c:v>2024, GWh</c:v>
                </c:pt>
              </c:strCache>
            </c:strRef>
          </c:tx>
          <c:spPr>
            <a:ln w="19050" cap="rnd">
              <a:solidFill>
                <a:srgbClr val="054F95"/>
              </a:solidFill>
              <a:round/>
            </a:ln>
            <a:effectLst/>
          </c:spPr>
          <c:marker>
            <c:symbol val="circle"/>
            <c:size val="3"/>
            <c:spPr>
              <a:solidFill>
                <a:srgbClr val="E003FF"/>
              </a:solidFill>
              <a:ln w="9525">
                <a:solidFill>
                  <a:srgbClr val="054F95"/>
                </a:solidFill>
              </a:ln>
              <a:effectLst/>
            </c:spPr>
          </c:marker>
          <c:cat>
            <c:strRef>
              <c:f>Sheet3!$A$2:$A$13</c:f>
              <c:strCache>
                <c:ptCount val="12"/>
                <c:pt idx="0">
                  <c:v>janvāris</c:v>
                </c:pt>
                <c:pt idx="1">
                  <c:v>februāris</c:v>
                </c:pt>
                <c:pt idx="2">
                  <c:v>marts</c:v>
                </c:pt>
                <c:pt idx="3">
                  <c:v>aprīlis</c:v>
                </c:pt>
                <c:pt idx="4">
                  <c:v>maijs</c:v>
                </c:pt>
                <c:pt idx="5">
                  <c:v>jūnijs</c:v>
                </c:pt>
                <c:pt idx="6">
                  <c:v>jūlijs</c:v>
                </c:pt>
                <c:pt idx="7">
                  <c:v>augusts</c:v>
                </c:pt>
                <c:pt idx="8">
                  <c:v>septembris</c:v>
                </c:pt>
                <c:pt idx="9">
                  <c:v>oktobris</c:v>
                </c:pt>
                <c:pt idx="10">
                  <c:v>novembris</c:v>
                </c:pt>
                <c:pt idx="11">
                  <c:v>decembris</c:v>
                </c:pt>
              </c:strCache>
            </c:strRef>
          </c:cat>
          <c:val>
            <c:numRef>
              <c:f>Sheet3!$E$2:$E$13</c:f>
              <c:numCache>
                <c:formatCode>General</c:formatCode>
                <c:ptCount val="12"/>
                <c:pt idx="0">
                  <c:v>615.1</c:v>
                </c:pt>
                <c:pt idx="1">
                  <c:v>537.1</c:v>
                </c:pt>
                <c:pt idx="2">
                  <c:v>524.4</c:v>
                </c:pt>
                <c:pt idx="3">
                  <c:v>484.7</c:v>
                </c:pt>
                <c:pt idx="4">
                  <c:v>471.8</c:v>
                </c:pt>
                <c:pt idx="5">
                  <c:v>445.4</c:v>
                </c:pt>
                <c:pt idx="6">
                  <c:v>473.5</c:v>
                </c:pt>
                <c:pt idx="7">
                  <c:v>478.1</c:v>
                </c:pt>
                <c:pt idx="8">
                  <c:v>460.2</c:v>
                </c:pt>
                <c:pt idx="9">
                  <c:v>520.70000000000005</c:v>
                </c:pt>
                <c:pt idx="10">
                  <c:v>539.9</c:v>
                </c:pt>
                <c:pt idx="11">
                  <c:v>564.9</c:v>
                </c:pt>
              </c:numCache>
            </c:numRef>
          </c:val>
          <c:smooth val="0"/>
          <c:extLst>
            <c:ext xmlns:c16="http://schemas.microsoft.com/office/drawing/2014/chart" uri="{C3380CC4-5D6E-409C-BE32-E72D297353CC}">
              <c16:uniqueId val="{00000003-F9CF-4595-900A-7CBE623FAE8E}"/>
            </c:ext>
          </c:extLst>
        </c:ser>
        <c:ser>
          <c:idx val="4"/>
          <c:order val="4"/>
          <c:tx>
            <c:strRef>
              <c:f>Sheet3!$F$1</c:f>
              <c:strCache>
                <c:ptCount val="1"/>
                <c:pt idx="0">
                  <c:v>2025, GWh</c:v>
                </c:pt>
              </c:strCache>
            </c:strRef>
          </c:tx>
          <c:spPr>
            <a:ln w="44450" cap="rnd">
              <a:solidFill>
                <a:srgbClr val="A2BD30"/>
              </a:solidFill>
              <a:round/>
            </a:ln>
            <a:effectLst/>
          </c:spPr>
          <c:marker>
            <c:symbol val="circle"/>
            <c:size val="3"/>
            <c:spPr>
              <a:solidFill>
                <a:srgbClr val="A2BD30"/>
              </a:solidFill>
              <a:ln w="9525">
                <a:solidFill>
                  <a:srgbClr val="A2BD30"/>
                </a:solidFill>
              </a:ln>
              <a:effectLst/>
            </c:spPr>
          </c:marker>
          <c:cat>
            <c:strRef>
              <c:f>Sheet3!$A$2:$A$13</c:f>
              <c:strCache>
                <c:ptCount val="12"/>
                <c:pt idx="0">
                  <c:v>janvāris</c:v>
                </c:pt>
                <c:pt idx="1">
                  <c:v>februāris</c:v>
                </c:pt>
                <c:pt idx="2">
                  <c:v>marts</c:v>
                </c:pt>
                <c:pt idx="3">
                  <c:v>aprīlis</c:v>
                </c:pt>
                <c:pt idx="4">
                  <c:v>maijs</c:v>
                </c:pt>
                <c:pt idx="5">
                  <c:v>jūnijs</c:v>
                </c:pt>
                <c:pt idx="6">
                  <c:v>jūlijs</c:v>
                </c:pt>
                <c:pt idx="7">
                  <c:v>augusts</c:v>
                </c:pt>
                <c:pt idx="8">
                  <c:v>septembris</c:v>
                </c:pt>
                <c:pt idx="9">
                  <c:v>oktobris</c:v>
                </c:pt>
                <c:pt idx="10">
                  <c:v>novembris</c:v>
                </c:pt>
                <c:pt idx="11">
                  <c:v>decembris</c:v>
                </c:pt>
              </c:strCache>
            </c:strRef>
          </c:cat>
          <c:val>
            <c:numRef>
              <c:f>Sheet3!$F$2:$F$13</c:f>
              <c:numCache>
                <c:formatCode>General</c:formatCode>
                <c:ptCount val="12"/>
                <c:pt idx="0">
                  <c:v>579.29999999999995</c:v>
                </c:pt>
                <c:pt idx="1">
                  <c:v>546.20000000000005</c:v>
                </c:pt>
                <c:pt idx="2">
                  <c:v>542.4</c:v>
                </c:pt>
                <c:pt idx="3">
                  <c:v>490</c:v>
                </c:pt>
                <c:pt idx="4">
                  <c:v>493.5</c:v>
                </c:pt>
                <c:pt idx="5">
                  <c:v>452.1</c:v>
                </c:pt>
                <c:pt idx="6">
                  <c:v>491.4</c:v>
                </c:pt>
                <c:pt idx="7">
                  <c:v>492.4</c:v>
                </c:pt>
                <c:pt idx="8">
                  <c:v>493.6</c:v>
                </c:pt>
                <c:pt idx="9">
                  <c:v>553.1</c:v>
                </c:pt>
                <c:pt idx="10">
                  <c:v>566</c:v>
                </c:pt>
                <c:pt idx="11">
                  <c:v>592.70000000000005</c:v>
                </c:pt>
              </c:numCache>
            </c:numRef>
          </c:val>
          <c:smooth val="0"/>
          <c:extLst>
            <c:ext xmlns:c16="http://schemas.microsoft.com/office/drawing/2014/chart" uri="{C3380CC4-5D6E-409C-BE32-E72D297353CC}">
              <c16:uniqueId val="{00000004-F9CF-4595-900A-7CBE623FAE8E}"/>
            </c:ext>
          </c:extLst>
        </c:ser>
        <c:dLbls>
          <c:showLegendKey val="0"/>
          <c:showVal val="0"/>
          <c:showCatName val="0"/>
          <c:showSerName val="0"/>
          <c:showPercent val="0"/>
          <c:showBubbleSize val="0"/>
        </c:dLbls>
        <c:marker val="1"/>
        <c:smooth val="0"/>
        <c:axId val="1749543999"/>
        <c:axId val="1749540159"/>
      </c:lineChart>
      <c:lineChart>
        <c:grouping val="standard"/>
        <c:varyColors val="0"/>
        <c:ser>
          <c:idx val="5"/>
          <c:order val="5"/>
          <c:tx>
            <c:strRef>
              <c:f>Sheet3!$G$1</c:f>
              <c:strCache>
                <c:ptCount val="1"/>
                <c:pt idx="0">
                  <c:v>Stundas maksimālā slodze, MW</c:v>
                </c:pt>
              </c:strCache>
            </c:strRef>
          </c:tx>
          <c:spPr>
            <a:ln w="19050" cap="rnd">
              <a:solidFill>
                <a:srgbClr val="F15D22">
                  <a:lumMod val="40000"/>
                  <a:lumOff val="60000"/>
                </a:srgbClr>
              </a:solidFill>
              <a:prstDash val="sysDot"/>
              <a:round/>
            </a:ln>
            <a:effectLst/>
          </c:spPr>
          <c:marker>
            <c:symbol val="circle"/>
            <c:size val="3"/>
            <c:spPr>
              <a:solidFill>
                <a:schemeClr val="bg1">
                  <a:lumMod val="65000"/>
                </a:schemeClr>
              </a:solidFill>
              <a:ln w="9525">
                <a:solidFill>
                  <a:srgbClr val="F15D22">
                    <a:lumMod val="40000"/>
                    <a:lumOff val="60000"/>
                  </a:srgbClr>
                </a:solidFill>
              </a:ln>
              <a:effectLst/>
            </c:spPr>
          </c:marker>
          <c:val>
            <c:numRef>
              <c:f>Sheet3!$G$2:$G$13</c:f>
              <c:numCache>
                <c:formatCode>General</c:formatCode>
                <c:ptCount val="12"/>
                <c:pt idx="0">
                  <c:v>1156.9229352</c:v>
                </c:pt>
                <c:pt idx="1">
                  <c:v>1129.12957386469</c:v>
                </c:pt>
                <c:pt idx="2">
                  <c:v>1032.9979281318999</c:v>
                </c:pt>
                <c:pt idx="3">
                  <c:v>998.17094506570004</c:v>
                </c:pt>
                <c:pt idx="4">
                  <c:v>962.39603469990004</c:v>
                </c:pt>
                <c:pt idx="5">
                  <c:v>968.62456866589901</c:v>
                </c:pt>
                <c:pt idx="6">
                  <c:v>1004.5580008662</c:v>
                </c:pt>
                <c:pt idx="7">
                  <c:v>930.41007263279903</c:v>
                </c:pt>
                <c:pt idx="8">
                  <c:v>961.62182206579996</c:v>
                </c:pt>
                <c:pt idx="9">
                  <c:v>985.2787247</c:v>
                </c:pt>
                <c:pt idx="10">
                  <c:v>1096.175301</c:v>
                </c:pt>
                <c:pt idx="11">
                  <c:v>1177.2171815321001</c:v>
                </c:pt>
              </c:numCache>
            </c:numRef>
          </c:val>
          <c:smooth val="0"/>
          <c:extLst>
            <c:ext xmlns:c16="http://schemas.microsoft.com/office/drawing/2014/chart" uri="{C3380CC4-5D6E-409C-BE32-E72D297353CC}">
              <c16:uniqueId val="{00000005-F9CF-4595-900A-7CBE623FAE8E}"/>
            </c:ext>
          </c:extLst>
        </c:ser>
        <c:dLbls>
          <c:showLegendKey val="0"/>
          <c:showVal val="0"/>
          <c:showCatName val="0"/>
          <c:showSerName val="0"/>
          <c:showPercent val="0"/>
          <c:showBubbleSize val="0"/>
        </c:dLbls>
        <c:marker val="1"/>
        <c:smooth val="0"/>
        <c:axId val="1629594783"/>
        <c:axId val="1629584223"/>
      </c:lineChart>
      <c:catAx>
        <c:axId val="17495439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ptos" panose="020B0004020202020204" pitchFamily="34" charset="0"/>
                <a:ea typeface="+mn-ea"/>
                <a:cs typeface="+mn-cs"/>
              </a:defRPr>
            </a:pPr>
            <a:endParaRPr lang="lv-LV"/>
          </a:p>
        </c:txPr>
        <c:crossAx val="1749540159"/>
        <c:crosses val="autoZero"/>
        <c:auto val="1"/>
        <c:lblAlgn val="ctr"/>
        <c:lblOffset val="100"/>
        <c:noMultiLvlLbl val="0"/>
      </c:catAx>
      <c:valAx>
        <c:axId val="1749540159"/>
        <c:scaling>
          <c:orientation val="minMax"/>
          <c:max val="800"/>
          <c:min val="3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r>
                  <a:rPr lang="lv-LV" sz="900" b="1">
                    <a:solidFill>
                      <a:schemeClr val="tx1">
                        <a:lumMod val="65000"/>
                        <a:lumOff val="35000"/>
                      </a:schemeClr>
                    </a:solidFill>
                  </a:rPr>
                  <a:t>Mēneša patēriņš, GWh</a:t>
                </a:r>
              </a:p>
            </c:rich>
          </c:tx>
          <c:layout>
            <c:manualLayout>
              <c:xMode val="edge"/>
              <c:yMode val="edge"/>
              <c:x val="5.8435788072955719E-3"/>
              <c:y val="0.23969810761728028"/>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lv-LV"/>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ptos" panose="020B0004020202020204" pitchFamily="34" charset="0"/>
                <a:ea typeface="+mn-ea"/>
                <a:cs typeface="+mn-cs"/>
              </a:defRPr>
            </a:pPr>
            <a:endParaRPr lang="lv-LV"/>
          </a:p>
        </c:txPr>
        <c:crossAx val="1749543999"/>
        <c:crosses val="autoZero"/>
        <c:crossBetween val="between"/>
        <c:majorUnit val="100"/>
      </c:valAx>
      <c:valAx>
        <c:axId val="1629584223"/>
        <c:scaling>
          <c:orientation val="minMax"/>
          <c:max val="1200"/>
        </c:scaling>
        <c:delete val="0"/>
        <c:axPos val="r"/>
        <c:title>
          <c:tx>
            <c:rich>
              <a:bodyPr rot="-54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r>
                  <a:rPr lang="lv-LV" sz="900" b="1">
                    <a:solidFill>
                      <a:schemeClr val="tx1">
                        <a:lumMod val="65000"/>
                        <a:lumOff val="35000"/>
                      </a:schemeClr>
                    </a:solidFill>
                  </a:rPr>
                  <a:t>Stundas maksimālā slodze, MW</a:t>
                </a:r>
              </a:p>
            </c:rich>
          </c:tx>
          <c:layout>
            <c:manualLayout>
              <c:xMode val="edge"/>
              <c:yMode val="edge"/>
              <c:x val="0.96831308378079484"/>
              <c:y val="0.17395265538053334"/>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lv-LV"/>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629594783"/>
        <c:crosses val="max"/>
        <c:crossBetween val="between"/>
      </c:valAx>
      <c:catAx>
        <c:axId val="1629594783"/>
        <c:scaling>
          <c:orientation val="minMax"/>
        </c:scaling>
        <c:delete val="1"/>
        <c:axPos val="b"/>
        <c:majorGridlines>
          <c:spPr>
            <a:ln w="9525" cap="flat" cmpd="sng" algn="ctr">
              <a:solidFill>
                <a:schemeClr val="tx1">
                  <a:lumMod val="15000"/>
                  <a:lumOff val="85000"/>
                </a:schemeClr>
              </a:solidFill>
              <a:round/>
            </a:ln>
            <a:effectLst/>
          </c:spPr>
        </c:majorGridlines>
        <c:majorTickMark val="out"/>
        <c:minorTickMark val="none"/>
        <c:tickLblPos val="nextTo"/>
        <c:crossAx val="1629584223"/>
        <c:crosses val="autoZero"/>
        <c:auto val="1"/>
        <c:lblAlgn val="ctr"/>
        <c:lblOffset val="100"/>
        <c:noMultiLvlLbl val="0"/>
      </c:catAx>
      <c:spPr>
        <a:noFill/>
        <a:ln>
          <a:noFill/>
        </a:ln>
        <a:effectLst/>
      </c:spPr>
    </c:plotArea>
    <c:legend>
      <c:legendPos val="b"/>
      <c:layout>
        <c:manualLayout>
          <c:xMode val="edge"/>
          <c:yMode val="edge"/>
          <c:x val="6.2178925277566979E-2"/>
          <c:y val="0.91895993682798705"/>
          <c:w val="0.86181647875293044"/>
          <c:h val="6.6929266127976228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ptos" panose="020B0004020202020204" pitchFamily="34" charset="0"/>
              <a:ea typeface="+mn-ea"/>
              <a:cs typeface="+mn-cs"/>
            </a:defRPr>
          </a:pPr>
          <a:endParaRPr lang="lv-LV"/>
        </a:p>
      </c:txPr>
    </c:legend>
    <c:plotVisOnly val="1"/>
    <c:dispBlanksAs val="zero"/>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144092200181079"/>
          <c:y val="3.2232452662467867E-2"/>
          <c:w val="0.83289697754156822"/>
          <c:h val="0.69256236331587484"/>
        </c:manualLayout>
      </c:layout>
      <c:lineChart>
        <c:grouping val="standard"/>
        <c:varyColors val="0"/>
        <c:ser>
          <c:idx val="0"/>
          <c:order val="0"/>
          <c:tx>
            <c:strRef>
              <c:f>drošums!$B$28</c:f>
              <c:strCache>
                <c:ptCount val="1"/>
                <c:pt idx="0">
                  <c:v>LV</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drošums!$C$28:$G$28</c:f>
              <c:numCache>
                <c:formatCode>General</c:formatCode>
                <c:ptCount val="5"/>
                <c:pt idx="0">
                  <c:v>209</c:v>
                </c:pt>
                <c:pt idx="1">
                  <c:v>240</c:v>
                </c:pt>
                <c:pt idx="2">
                  <c:v>268</c:v>
                </c:pt>
                <c:pt idx="3">
                  <c:v>222</c:v>
                </c:pt>
                <c:pt idx="4">
                  <c:v>133</c:v>
                </c:pt>
              </c:numCache>
            </c:numRef>
          </c:val>
          <c:smooth val="0"/>
          <c:extLst>
            <c:ext xmlns:c16="http://schemas.microsoft.com/office/drawing/2014/chart" uri="{C3380CC4-5D6E-409C-BE32-E72D297353CC}">
              <c16:uniqueId val="{00000000-3C88-41EF-B4FD-A4B64F2E6472}"/>
            </c:ext>
          </c:extLst>
        </c:ser>
        <c:ser>
          <c:idx val="1"/>
          <c:order val="1"/>
          <c:tx>
            <c:strRef>
              <c:f>drošums!$B$29</c:f>
              <c:strCache>
                <c:ptCount val="1"/>
                <c:pt idx="0">
                  <c:v>EE</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drošums!$C$29:$G$29</c:f>
              <c:numCache>
                <c:formatCode>General</c:formatCode>
                <c:ptCount val="5"/>
                <c:pt idx="0">
                  <c:v>226</c:v>
                </c:pt>
                <c:pt idx="1">
                  <c:v>309</c:v>
                </c:pt>
                <c:pt idx="2">
                  <c:v>530</c:v>
                </c:pt>
                <c:pt idx="3">
                  <c:v>228</c:v>
                </c:pt>
                <c:pt idx="4">
                  <c:v>270</c:v>
                </c:pt>
              </c:numCache>
            </c:numRef>
          </c:val>
          <c:smooth val="0"/>
          <c:extLst>
            <c:ext xmlns:c16="http://schemas.microsoft.com/office/drawing/2014/chart" uri="{C3380CC4-5D6E-409C-BE32-E72D297353CC}">
              <c16:uniqueId val="{00000001-3C88-41EF-B4FD-A4B64F2E6472}"/>
            </c:ext>
          </c:extLst>
        </c:ser>
        <c:ser>
          <c:idx val="2"/>
          <c:order val="2"/>
          <c:tx>
            <c:strRef>
              <c:f>drošums!$B$30</c:f>
              <c:strCache>
                <c:ptCount val="1"/>
                <c:pt idx="0">
                  <c:v>LT</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drošums!$C$30:$G$30</c:f>
              <c:numCache>
                <c:formatCode>General</c:formatCode>
                <c:ptCount val="5"/>
                <c:pt idx="0">
                  <c:v>348</c:v>
                </c:pt>
                <c:pt idx="1">
                  <c:v>336</c:v>
                </c:pt>
                <c:pt idx="2">
                  <c:v>271</c:v>
                </c:pt>
                <c:pt idx="3">
                  <c:v>546</c:v>
                </c:pt>
                <c:pt idx="4">
                  <c:v>239</c:v>
                </c:pt>
              </c:numCache>
            </c:numRef>
          </c:val>
          <c:smooth val="0"/>
          <c:extLst>
            <c:ext xmlns:c16="http://schemas.microsoft.com/office/drawing/2014/chart" uri="{C3380CC4-5D6E-409C-BE32-E72D297353CC}">
              <c16:uniqueId val="{00000002-3C88-41EF-B4FD-A4B64F2E6472}"/>
            </c:ext>
          </c:extLst>
        </c:ser>
        <c:ser>
          <c:idx val="3"/>
          <c:order val="3"/>
          <c:tx>
            <c:strRef>
              <c:f>drošums!$B$31</c:f>
              <c:strCache>
                <c:ptCount val="1"/>
                <c:pt idx="0">
                  <c:v>FI</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drošums!$C$31:$G$31</c:f>
              <c:numCache>
                <c:formatCode>General</c:formatCode>
                <c:ptCount val="5"/>
              </c:numCache>
            </c:numRef>
          </c:val>
          <c:smooth val="0"/>
          <c:extLst>
            <c:ext xmlns:c16="http://schemas.microsoft.com/office/drawing/2014/chart" uri="{C3380CC4-5D6E-409C-BE32-E72D297353CC}">
              <c16:uniqueId val="{00000003-3C88-41EF-B4FD-A4B64F2E6472}"/>
            </c:ext>
          </c:extLst>
        </c:ser>
        <c:ser>
          <c:idx val="4"/>
          <c:order val="4"/>
          <c:tx>
            <c:strRef>
              <c:f>drošums!$B$32</c:f>
              <c:strCache>
                <c:ptCount val="1"/>
                <c:pt idx="0">
                  <c:v>SE</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drošums!$C$32:$G$32</c:f>
              <c:numCache>
                <c:formatCode>General</c:formatCode>
                <c:ptCount val="5"/>
              </c:numCache>
            </c:numRef>
          </c:val>
          <c:smooth val="0"/>
          <c:extLst>
            <c:ext xmlns:c16="http://schemas.microsoft.com/office/drawing/2014/chart" uri="{C3380CC4-5D6E-409C-BE32-E72D297353CC}">
              <c16:uniqueId val="{00000004-3C88-41EF-B4FD-A4B64F2E6472}"/>
            </c:ext>
          </c:extLst>
        </c:ser>
        <c:ser>
          <c:idx val="5"/>
          <c:order val="5"/>
          <c:tx>
            <c:strRef>
              <c:f>drošums!$B$33</c:f>
              <c:strCache>
                <c:ptCount val="1"/>
                <c:pt idx="0">
                  <c:v>NO</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drošums!$C$33:$G$33</c:f>
              <c:numCache>
                <c:formatCode>General</c:formatCode>
                <c:ptCount val="5"/>
              </c:numCache>
            </c:numRef>
          </c:val>
          <c:smooth val="0"/>
          <c:extLst>
            <c:ext xmlns:c16="http://schemas.microsoft.com/office/drawing/2014/chart" uri="{C3380CC4-5D6E-409C-BE32-E72D297353CC}">
              <c16:uniqueId val="{00000005-3C88-41EF-B4FD-A4B64F2E6472}"/>
            </c:ext>
          </c:extLst>
        </c:ser>
        <c:ser>
          <c:idx val="6"/>
          <c:order val="6"/>
          <c:tx>
            <c:strRef>
              <c:f>drošums!$B$34</c:f>
              <c:strCache>
                <c:ptCount val="1"/>
                <c:pt idx="0">
                  <c:v>PL</c:v>
                </c:pt>
              </c:strCache>
            </c:strRef>
          </c:tx>
          <c:spPr>
            <a:ln w="28575" cap="rnd">
              <a:solidFill>
                <a:schemeClr val="accent1">
                  <a:lumMod val="60000"/>
                </a:schemeClr>
              </a:solidFill>
              <a:round/>
            </a:ln>
            <a:effectLst/>
          </c:spPr>
          <c:marker>
            <c:symbol val="circle"/>
            <c:size val="5"/>
            <c:spPr>
              <a:solidFill>
                <a:schemeClr val="accent1">
                  <a:lumMod val="60000"/>
                </a:schemeClr>
              </a:solidFill>
              <a:ln w="9525">
                <a:solidFill>
                  <a:schemeClr val="accent1">
                    <a:lumMod val="60000"/>
                  </a:schemeClr>
                </a:solidFill>
              </a:ln>
              <a:effectLst/>
            </c:spPr>
          </c:marker>
          <c:cat>
            <c:numRef>
              <c:f>drošums!$C$27:$G$27</c:f>
              <c:numCache>
                <c:formatCode>General</c:formatCode>
                <c:ptCount val="5"/>
                <c:pt idx="0">
                  <c:v>2021</c:v>
                </c:pt>
                <c:pt idx="1">
                  <c:v>2022</c:v>
                </c:pt>
                <c:pt idx="2">
                  <c:v>2023</c:v>
                </c:pt>
                <c:pt idx="3">
                  <c:v>2024</c:v>
                </c:pt>
                <c:pt idx="4">
                  <c:v>2025</c:v>
                </c:pt>
              </c:numCache>
            </c:numRef>
          </c:cat>
          <c:val>
            <c:numRef>
              <c:f>drošums!$C$34:$G$34</c:f>
              <c:numCache>
                <c:formatCode>General</c:formatCode>
                <c:ptCount val="5"/>
              </c:numCache>
            </c:numRef>
          </c:val>
          <c:smooth val="0"/>
          <c:extLst>
            <c:ext xmlns:c16="http://schemas.microsoft.com/office/drawing/2014/chart" uri="{C3380CC4-5D6E-409C-BE32-E72D297353CC}">
              <c16:uniqueId val="{00000006-3C88-41EF-B4FD-A4B64F2E6472}"/>
            </c:ext>
          </c:extLst>
        </c:ser>
        <c:dLbls>
          <c:showLegendKey val="0"/>
          <c:showVal val="0"/>
          <c:showCatName val="0"/>
          <c:showSerName val="0"/>
          <c:showPercent val="0"/>
          <c:showBubbleSize val="0"/>
        </c:dLbls>
        <c:marker val="1"/>
        <c:smooth val="0"/>
        <c:axId val="311529376"/>
        <c:axId val="311548576"/>
      </c:lineChart>
      <c:catAx>
        <c:axId val="311529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11548576"/>
        <c:crosses val="autoZero"/>
        <c:auto val="1"/>
        <c:lblAlgn val="ctr"/>
        <c:lblOffset val="100"/>
        <c:noMultiLvlLbl val="0"/>
      </c:catAx>
      <c:valAx>
        <c:axId val="311548576"/>
        <c:scaling>
          <c:orientation val="minMax"/>
          <c:max val="600"/>
          <c:min val="5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11529376"/>
        <c:crosses val="autoZero"/>
        <c:crossBetween val="between"/>
      </c:valAx>
      <c:spPr>
        <a:noFill/>
        <a:ln>
          <a:noFill/>
        </a:ln>
        <a:effectLst/>
      </c:spPr>
    </c:plotArea>
    <c:legend>
      <c:legendPos val="b"/>
      <c:legendEntry>
        <c:idx val="3"/>
        <c:delete val="1"/>
      </c:legendEntry>
      <c:legendEntry>
        <c:idx val="4"/>
        <c:delete val="1"/>
      </c:legendEntry>
      <c:legendEntry>
        <c:idx val="5"/>
        <c:delete val="1"/>
      </c:legendEntry>
      <c:legendEntry>
        <c:idx val="6"/>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lv-LV"/>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104225296869025"/>
          <c:y val="8.9801154586273246E-2"/>
          <c:w val="0.8432956465746887"/>
          <c:h val="0.62841868146853685"/>
        </c:manualLayout>
      </c:layout>
      <c:lineChart>
        <c:grouping val="standard"/>
        <c:varyColors val="0"/>
        <c:ser>
          <c:idx val="0"/>
          <c:order val="0"/>
          <c:tx>
            <c:strRef>
              <c:f>drošums!$B$28</c:f>
              <c:strCache>
                <c:ptCount val="1"/>
                <c:pt idx="0">
                  <c:v>LV</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drošums!$J$28:$N$28</c:f>
              <c:numCache>
                <c:formatCode>_(* #,##0.00_);_(* \(#,##0.00\);_(* "-"??_);_(@_)</c:formatCode>
                <c:ptCount val="5"/>
                <c:pt idx="0">
                  <c:v>2.4300000000000002</c:v>
                </c:pt>
                <c:pt idx="1">
                  <c:v>2.4500000000000002</c:v>
                </c:pt>
                <c:pt idx="2">
                  <c:v>2.82</c:v>
                </c:pt>
                <c:pt idx="3">
                  <c:v>2.3199999999999998</c:v>
                </c:pt>
                <c:pt idx="4">
                  <c:v>1.68</c:v>
                </c:pt>
              </c:numCache>
            </c:numRef>
          </c:val>
          <c:smooth val="0"/>
          <c:extLst>
            <c:ext xmlns:c16="http://schemas.microsoft.com/office/drawing/2014/chart" uri="{C3380CC4-5D6E-409C-BE32-E72D297353CC}">
              <c16:uniqueId val="{00000000-0C7A-4244-A6D2-90C583F5FAD8}"/>
            </c:ext>
          </c:extLst>
        </c:ser>
        <c:ser>
          <c:idx val="1"/>
          <c:order val="1"/>
          <c:tx>
            <c:strRef>
              <c:f>drošums!$B$29</c:f>
              <c:strCache>
                <c:ptCount val="1"/>
                <c:pt idx="0">
                  <c:v>EE</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drošums!$J$29:$N$29</c:f>
              <c:numCache>
                <c:formatCode>_(* #,##0.00_);_(* \(#,##0.00\);_(* "-"??_);_(@_)</c:formatCode>
                <c:ptCount val="5"/>
                <c:pt idx="0">
                  <c:v>1.92</c:v>
                </c:pt>
                <c:pt idx="1">
                  <c:v>2.23</c:v>
                </c:pt>
                <c:pt idx="2">
                  <c:v>3.17</c:v>
                </c:pt>
                <c:pt idx="3">
                  <c:v>2</c:v>
                </c:pt>
                <c:pt idx="4">
                  <c:v>2.1800000000000002</c:v>
                </c:pt>
              </c:numCache>
            </c:numRef>
          </c:val>
          <c:smooth val="0"/>
          <c:extLst>
            <c:ext xmlns:c16="http://schemas.microsoft.com/office/drawing/2014/chart" uri="{C3380CC4-5D6E-409C-BE32-E72D297353CC}">
              <c16:uniqueId val="{00000001-0C7A-4244-A6D2-90C583F5FAD8}"/>
            </c:ext>
          </c:extLst>
        </c:ser>
        <c:ser>
          <c:idx val="2"/>
          <c:order val="2"/>
          <c:tx>
            <c:strRef>
              <c:f>drošums!$B$30</c:f>
              <c:strCache>
                <c:ptCount val="1"/>
                <c:pt idx="0">
                  <c:v>LT</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drošums!$J$30:$N$30</c:f>
              <c:numCache>
                <c:formatCode>_(* #,##0.00_);_(* \(#,##0.00\);_(* "-"??_);_(@_)</c:formatCode>
                <c:ptCount val="5"/>
                <c:pt idx="0">
                  <c:v>2.08</c:v>
                </c:pt>
                <c:pt idx="1">
                  <c:v>2.1800000000000002</c:v>
                </c:pt>
                <c:pt idx="2">
                  <c:v>2.0299999999999998</c:v>
                </c:pt>
                <c:pt idx="3">
                  <c:v>2.04</c:v>
                </c:pt>
                <c:pt idx="4">
                  <c:v>1.73</c:v>
                </c:pt>
              </c:numCache>
            </c:numRef>
          </c:val>
          <c:smooth val="0"/>
          <c:extLst>
            <c:ext xmlns:c16="http://schemas.microsoft.com/office/drawing/2014/chart" uri="{C3380CC4-5D6E-409C-BE32-E72D297353CC}">
              <c16:uniqueId val="{00000002-0C7A-4244-A6D2-90C583F5FAD8}"/>
            </c:ext>
          </c:extLst>
        </c:ser>
        <c:ser>
          <c:idx val="3"/>
          <c:order val="3"/>
          <c:tx>
            <c:strRef>
              <c:f>drošums!$B$31</c:f>
              <c:strCache>
                <c:ptCount val="1"/>
                <c:pt idx="0">
                  <c:v>FI</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drošums!$J$31:$N$31</c:f>
              <c:numCache>
                <c:formatCode>General</c:formatCode>
                <c:ptCount val="5"/>
              </c:numCache>
            </c:numRef>
          </c:val>
          <c:smooth val="0"/>
          <c:extLst>
            <c:ext xmlns:c16="http://schemas.microsoft.com/office/drawing/2014/chart" uri="{C3380CC4-5D6E-409C-BE32-E72D297353CC}">
              <c16:uniqueId val="{00000003-0C7A-4244-A6D2-90C583F5FAD8}"/>
            </c:ext>
          </c:extLst>
        </c:ser>
        <c:ser>
          <c:idx val="4"/>
          <c:order val="4"/>
          <c:tx>
            <c:strRef>
              <c:f>drošums!$B$32</c:f>
              <c:strCache>
                <c:ptCount val="1"/>
                <c:pt idx="0">
                  <c:v>SE</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drošums!$J$32:$N$32</c:f>
              <c:numCache>
                <c:formatCode>General</c:formatCode>
                <c:ptCount val="5"/>
              </c:numCache>
            </c:numRef>
          </c:val>
          <c:smooth val="0"/>
          <c:extLst>
            <c:ext xmlns:c16="http://schemas.microsoft.com/office/drawing/2014/chart" uri="{C3380CC4-5D6E-409C-BE32-E72D297353CC}">
              <c16:uniqueId val="{00000004-0C7A-4244-A6D2-90C583F5FAD8}"/>
            </c:ext>
          </c:extLst>
        </c:ser>
        <c:ser>
          <c:idx val="5"/>
          <c:order val="5"/>
          <c:tx>
            <c:strRef>
              <c:f>drošums!$B$33</c:f>
              <c:strCache>
                <c:ptCount val="1"/>
                <c:pt idx="0">
                  <c:v>NO</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drošums!$J$33:$N$33</c:f>
              <c:numCache>
                <c:formatCode>General</c:formatCode>
                <c:ptCount val="5"/>
              </c:numCache>
            </c:numRef>
          </c:val>
          <c:smooth val="0"/>
          <c:extLst>
            <c:ext xmlns:c16="http://schemas.microsoft.com/office/drawing/2014/chart" uri="{C3380CC4-5D6E-409C-BE32-E72D297353CC}">
              <c16:uniqueId val="{00000005-0C7A-4244-A6D2-90C583F5FAD8}"/>
            </c:ext>
          </c:extLst>
        </c:ser>
        <c:ser>
          <c:idx val="6"/>
          <c:order val="6"/>
          <c:tx>
            <c:strRef>
              <c:f>drošums!$B$34</c:f>
              <c:strCache>
                <c:ptCount val="1"/>
                <c:pt idx="0">
                  <c:v>PL</c:v>
                </c:pt>
              </c:strCache>
            </c:strRef>
          </c:tx>
          <c:spPr>
            <a:ln w="28575" cap="rnd">
              <a:solidFill>
                <a:schemeClr val="accent1">
                  <a:lumMod val="60000"/>
                </a:schemeClr>
              </a:solidFill>
              <a:round/>
            </a:ln>
            <a:effectLst/>
          </c:spPr>
          <c:marker>
            <c:symbol val="circle"/>
            <c:size val="5"/>
            <c:spPr>
              <a:solidFill>
                <a:schemeClr val="accent1">
                  <a:lumMod val="60000"/>
                </a:schemeClr>
              </a:solidFill>
              <a:ln w="9525">
                <a:solidFill>
                  <a:schemeClr val="accent1">
                    <a:lumMod val="60000"/>
                  </a:schemeClr>
                </a:solidFill>
              </a:ln>
              <a:effectLst/>
            </c:spPr>
          </c:marker>
          <c:cat>
            <c:numRef>
              <c:f>drošums!$J$27:$N$27</c:f>
              <c:numCache>
                <c:formatCode>General</c:formatCode>
                <c:ptCount val="5"/>
                <c:pt idx="0">
                  <c:v>2021</c:v>
                </c:pt>
                <c:pt idx="1">
                  <c:v>2022</c:v>
                </c:pt>
                <c:pt idx="2">
                  <c:v>2023</c:v>
                </c:pt>
                <c:pt idx="3">
                  <c:v>2024</c:v>
                </c:pt>
                <c:pt idx="4">
                  <c:v>2025</c:v>
                </c:pt>
              </c:numCache>
            </c:numRef>
          </c:cat>
          <c:val>
            <c:numRef>
              <c:f>drošums!$J$34:$N$34</c:f>
              <c:numCache>
                <c:formatCode>General</c:formatCode>
                <c:ptCount val="5"/>
              </c:numCache>
            </c:numRef>
          </c:val>
          <c:smooth val="0"/>
          <c:extLst>
            <c:ext xmlns:c16="http://schemas.microsoft.com/office/drawing/2014/chart" uri="{C3380CC4-5D6E-409C-BE32-E72D297353CC}">
              <c16:uniqueId val="{00000006-0C7A-4244-A6D2-90C583F5FAD8}"/>
            </c:ext>
          </c:extLst>
        </c:ser>
        <c:dLbls>
          <c:showLegendKey val="0"/>
          <c:showVal val="0"/>
          <c:showCatName val="0"/>
          <c:showSerName val="0"/>
          <c:showPercent val="0"/>
          <c:showBubbleSize val="0"/>
        </c:dLbls>
        <c:marker val="1"/>
        <c:smooth val="0"/>
        <c:axId val="311529376"/>
        <c:axId val="311548576"/>
      </c:lineChart>
      <c:catAx>
        <c:axId val="311529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11548576"/>
        <c:crossesAt val="0"/>
        <c:auto val="1"/>
        <c:lblAlgn val="ctr"/>
        <c:lblOffset val="100"/>
        <c:noMultiLvlLbl val="0"/>
      </c:catAx>
      <c:valAx>
        <c:axId val="311548576"/>
        <c:scaling>
          <c:orientation val="minMax"/>
          <c:min val="1"/>
        </c:scaling>
        <c:delete val="0"/>
        <c:axPos val="l"/>
        <c:majorGridlines>
          <c:spPr>
            <a:ln w="9525" cap="flat" cmpd="sng" algn="ctr">
              <a:solidFill>
                <a:schemeClr val="tx1">
                  <a:lumMod val="15000"/>
                  <a:lumOff val="85000"/>
                </a:schemeClr>
              </a:solidFill>
              <a:round/>
            </a:ln>
            <a:effectLst/>
          </c:spPr>
        </c:majorGridlines>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11529376"/>
        <c:crosses val="autoZero"/>
        <c:crossBetween val="between"/>
        <c:minorUnit val="0.30000000000000004"/>
      </c:valAx>
      <c:spPr>
        <a:noFill/>
        <a:ln>
          <a:noFill/>
        </a:ln>
        <a:effectLst/>
      </c:spPr>
    </c:plotArea>
    <c:legend>
      <c:legendPos val="b"/>
      <c:legendEntry>
        <c:idx val="3"/>
        <c:delete val="1"/>
      </c:legendEntry>
      <c:legendEntry>
        <c:idx val="4"/>
        <c:delete val="1"/>
      </c:legendEntry>
      <c:legendEntry>
        <c:idx val="5"/>
        <c:delete val="1"/>
      </c:legendEntry>
      <c:legendEntry>
        <c:idx val="6"/>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lv-LV"/>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drošums!$B$28</c:f>
              <c:strCache>
                <c:ptCount val="1"/>
                <c:pt idx="0">
                  <c:v>LV</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drošums!$Q$27:$U$27</c:f>
              <c:numCache>
                <c:formatCode>General</c:formatCode>
                <c:ptCount val="5"/>
                <c:pt idx="0">
                  <c:v>2021</c:v>
                </c:pt>
                <c:pt idx="1">
                  <c:v>2022</c:v>
                </c:pt>
                <c:pt idx="2">
                  <c:v>2023</c:v>
                </c:pt>
                <c:pt idx="3">
                  <c:v>2024</c:v>
                </c:pt>
                <c:pt idx="4">
                  <c:v>2025</c:v>
                </c:pt>
              </c:numCache>
            </c:numRef>
          </c:cat>
          <c:val>
            <c:numRef>
              <c:f>drošums!$Q$28:$U$28</c:f>
              <c:numCache>
                <c:formatCode>_-* #\ ##0.0_-;\-* #\ ##0.0_-;_-* "-"??_-;_-@_-</c:formatCode>
                <c:ptCount val="5"/>
                <c:pt idx="0">
                  <c:v>20.704316780266147</c:v>
                </c:pt>
                <c:pt idx="1">
                  <c:v>17.446730226065124</c:v>
                </c:pt>
                <c:pt idx="2">
                  <c:v>24.315717643490789</c:v>
                </c:pt>
                <c:pt idx="3">
                  <c:v>18.868742011654859</c:v>
                </c:pt>
                <c:pt idx="4">
                  <c:v>12.00453980435605</c:v>
                </c:pt>
              </c:numCache>
            </c:numRef>
          </c:val>
          <c:smooth val="0"/>
          <c:extLst>
            <c:ext xmlns:c16="http://schemas.microsoft.com/office/drawing/2014/chart" uri="{C3380CC4-5D6E-409C-BE32-E72D297353CC}">
              <c16:uniqueId val="{00000000-1268-45A5-A693-5C9BF2150DCD}"/>
            </c:ext>
          </c:extLst>
        </c:ser>
        <c:ser>
          <c:idx val="1"/>
          <c:order val="1"/>
          <c:tx>
            <c:strRef>
              <c:f>drošums!$B$29</c:f>
              <c:strCache>
                <c:ptCount val="1"/>
                <c:pt idx="0">
                  <c:v>EE</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drošums!$Q$27:$U$27</c:f>
              <c:numCache>
                <c:formatCode>General</c:formatCode>
                <c:ptCount val="5"/>
                <c:pt idx="0">
                  <c:v>2021</c:v>
                </c:pt>
                <c:pt idx="1">
                  <c:v>2022</c:v>
                </c:pt>
                <c:pt idx="2">
                  <c:v>2023</c:v>
                </c:pt>
                <c:pt idx="3">
                  <c:v>2024</c:v>
                </c:pt>
                <c:pt idx="4">
                  <c:v>2025</c:v>
                </c:pt>
              </c:numCache>
            </c:numRef>
          </c:cat>
          <c:val>
            <c:numRef>
              <c:f>drošums!$Q$29:$U$29</c:f>
              <c:numCache>
                <c:formatCode>_-* #\ ##0.0_-;\-* #\ ##0.0_-;_-* "-"??_-;_-@_-</c:formatCode>
                <c:ptCount val="5"/>
                <c:pt idx="0">
                  <c:v>20.046399867428949</c:v>
                </c:pt>
                <c:pt idx="1">
                  <c:v>19.214045721061993</c:v>
                </c:pt>
                <c:pt idx="2">
                  <c:v>23.588127134226426</c:v>
                </c:pt>
                <c:pt idx="3">
                  <c:v>18.342721854845294</c:v>
                </c:pt>
                <c:pt idx="4">
                  <c:v>19.36974446893624</c:v>
                </c:pt>
              </c:numCache>
            </c:numRef>
          </c:val>
          <c:smooth val="0"/>
          <c:extLst>
            <c:ext xmlns:c16="http://schemas.microsoft.com/office/drawing/2014/chart" uri="{C3380CC4-5D6E-409C-BE32-E72D297353CC}">
              <c16:uniqueId val="{00000001-1268-45A5-A693-5C9BF2150DCD}"/>
            </c:ext>
          </c:extLst>
        </c:ser>
        <c:ser>
          <c:idx val="2"/>
          <c:order val="2"/>
          <c:tx>
            <c:strRef>
              <c:f>drošums!$B$30</c:f>
              <c:strCache>
                <c:ptCount val="1"/>
                <c:pt idx="0">
                  <c:v>LT</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f>drošums!$Q$27:$U$27</c:f>
              <c:numCache>
                <c:formatCode>General</c:formatCode>
                <c:ptCount val="5"/>
                <c:pt idx="0">
                  <c:v>2021</c:v>
                </c:pt>
                <c:pt idx="1">
                  <c:v>2022</c:v>
                </c:pt>
                <c:pt idx="2">
                  <c:v>2023</c:v>
                </c:pt>
                <c:pt idx="3">
                  <c:v>2024</c:v>
                </c:pt>
                <c:pt idx="4">
                  <c:v>2025</c:v>
                </c:pt>
              </c:numCache>
            </c:numRef>
          </c:cat>
          <c:val>
            <c:numRef>
              <c:f>drošums!$Q$30:$U$30</c:f>
              <c:numCache>
                <c:formatCode>_-* #\ ##0.0_-;\-* #\ ##0.0_-;_-* "-"??_-;_-@_-</c:formatCode>
                <c:ptCount val="5"/>
                <c:pt idx="0">
                  <c:v>27.880367861888626</c:v>
                </c:pt>
                <c:pt idx="1">
                  <c:v>31.238187849463209</c:v>
                </c:pt>
                <c:pt idx="2">
                  <c:v>34.381838713445738</c:v>
                </c:pt>
                <c:pt idx="3">
                  <c:v>34.505650471953665</c:v>
                </c:pt>
                <c:pt idx="4">
                  <c:v>35.783778834194322</c:v>
                </c:pt>
              </c:numCache>
            </c:numRef>
          </c:val>
          <c:smooth val="0"/>
          <c:extLst>
            <c:ext xmlns:c16="http://schemas.microsoft.com/office/drawing/2014/chart" uri="{C3380CC4-5D6E-409C-BE32-E72D297353CC}">
              <c16:uniqueId val="{00000002-1268-45A5-A693-5C9BF2150DCD}"/>
            </c:ext>
          </c:extLst>
        </c:ser>
        <c:dLbls>
          <c:showLegendKey val="0"/>
          <c:showVal val="0"/>
          <c:showCatName val="0"/>
          <c:showSerName val="0"/>
          <c:showPercent val="0"/>
          <c:showBubbleSize val="0"/>
        </c:dLbls>
        <c:marker val="1"/>
        <c:smooth val="0"/>
        <c:axId val="311529376"/>
        <c:axId val="311548576"/>
      </c:lineChart>
      <c:catAx>
        <c:axId val="311529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11548576"/>
        <c:crosses val="autoZero"/>
        <c:auto val="1"/>
        <c:lblAlgn val="ctr"/>
        <c:lblOffset val="100"/>
        <c:noMultiLvlLbl val="0"/>
      </c:catAx>
      <c:valAx>
        <c:axId val="311548576"/>
        <c:scaling>
          <c:orientation val="minMax"/>
          <c:max val="40"/>
          <c:min val="0"/>
        </c:scaling>
        <c:delete val="0"/>
        <c:axPos val="l"/>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11529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lv-LV"/>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1"/>
          <c:order val="1"/>
          <c:tx>
            <c:strRef>
              <c:f>pieslēgumi!$D$2</c:f>
              <c:strCache>
                <c:ptCount val="1"/>
                <c:pt idx="0">
                  <c:v>Papildu jauda, MW</c:v>
                </c:pt>
              </c:strCache>
            </c:strRef>
          </c:tx>
          <c:spPr>
            <a:solidFill>
              <a:schemeClr val="accent1"/>
            </a:solidFill>
            <a:ln>
              <a:noFill/>
            </a:ln>
            <a:effectLst/>
          </c:spPr>
          <c:invertIfNegative val="0"/>
          <c:cat>
            <c:strRef>
              <c:f>pieslēgumi!$B$3:$B$7</c:f>
              <c:strCache>
                <c:ptCount val="5"/>
                <c:pt idx="0">
                  <c:v>2021</c:v>
                </c:pt>
                <c:pt idx="1">
                  <c:v>2022</c:v>
                </c:pt>
                <c:pt idx="2">
                  <c:v>2023</c:v>
                </c:pt>
                <c:pt idx="3">
                  <c:v>2024</c:v>
                </c:pt>
                <c:pt idx="4">
                  <c:v>2025</c:v>
                </c:pt>
              </c:strCache>
            </c:strRef>
          </c:cat>
          <c:val>
            <c:numRef>
              <c:f>pieslēgumi!$D$3:$D$7</c:f>
              <c:numCache>
                <c:formatCode>_-* #\ ##0_-;\-* #\ ##0_-;_-* "-"??_-;_-@_-</c:formatCode>
                <c:ptCount val="5"/>
                <c:pt idx="0">
                  <c:v>1342.9475300001966</c:v>
                </c:pt>
                <c:pt idx="1">
                  <c:v>1326.9598450001015</c:v>
                </c:pt>
                <c:pt idx="2">
                  <c:v>1379.7226100001062</c:v>
                </c:pt>
                <c:pt idx="3">
                  <c:v>1819.5284780001887</c:v>
                </c:pt>
                <c:pt idx="4">
                  <c:v>2252.0715500001133</c:v>
                </c:pt>
              </c:numCache>
            </c:numRef>
          </c:val>
          <c:extLst>
            <c:ext xmlns:c16="http://schemas.microsoft.com/office/drawing/2014/chart" uri="{C3380CC4-5D6E-409C-BE32-E72D297353CC}">
              <c16:uniqueId val="{00000000-A591-4683-AB22-9D139AA2746B}"/>
            </c:ext>
          </c:extLst>
        </c:ser>
        <c:ser>
          <c:idx val="2"/>
          <c:order val="2"/>
          <c:tx>
            <c:strRef>
              <c:f>pieslēgumi!$E$2</c:f>
              <c:strCache>
                <c:ptCount val="1"/>
                <c:pt idx="0">
                  <c:v>Papildu ģenerācija, MW</c:v>
                </c:pt>
              </c:strCache>
            </c:strRef>
          </c:tx>
          <c:spPr>
            <a:solidFill>
              <a:schemeClr val="accent2"/>
            </a:solidFill>
            <a:ln>
              <a:noFill/>
            </a:ln>
            <a:effectLst/>
          </c:spPr>
          <c:invertIfNegative val="0"/>
          <c:cat>
            <c:strRef>
              <c:f>pieslēgumi!$B$3:$B$7</c:f>
              <c:strCache>
                <c:ptCount val="5"/>
                <c:pt idx="0">
                  <c:v>2021</c:v>
                </c:pt>
                <c:pt idx="1">
                  <c:v>2022</c:v>
                </c:pt>
                <c:pt idx="2">
                  <c:v>2023</c:v>
                </c:pt>
                <c:pt idx="3">
                  <c:v>2024</c:v>
                </c:pt>
                <c:pt idx="4">
                  <c:v>2025</c:v>
                </c:pt>
              </c:strCache>
            </c:strRef>
          </c:cat>
          <c:val>
            <c:numRef>
              <c:f>pieslēgumi!$E$3:$E$7</c:f>
              <c:numCache>
                <c:formatCode>_-* #\ ##0_-;\-* #\ ##0_-;_-* "-"??_-;_-@_-</c:formatCode>
                <c:ptCount val="5"/>
                <c:pt idx="0">
                  <c:v>187.67994999999985</c:v>
                </c:pt>
                <c:pt idx="1">
                  <c:v>1063.99594</c:v>
                </c:pt>
                <c:pt idx="2">
                  <c:v>366.28106000000002</c:v>
                </c:pt>
                <c:pt idx="3">
                  <c:v>298.33871000000005</c:v>
                </c:pt>
                <c:pt idx="4">
                  <c:v>715.1037</c:v>
                </c:pt>
              </c:numCache>
            </c:numRef>
          </c:val>
          <c:extLst>
            <c:ext xmlns:c16="http://schemas.microsoft.com/office/drawing/2014/chart" uri="{C3380CC4-5D6E-409C-BE32-E72D297353CC}">
              <c16:uniqueId val="{00000001-A591-4683-AB22-9D139AA2746B}"/>
            </c:ext>
          </c:extLst>
        </c:ser>
        <c:dLbls>
          <c:showLegendKey val="0"/>
          <c:showVal val="0"/>
          <c:showCatName val="0"/>
          <c:showSerName val="0"/>
          <c:showPercent val="0"/>
          <c:showBubbleSize val="0"/>
        </c:dLbls>
        <c:gapWidth val="219"/>
        <c:overlap val="100"/>
        <c:axId val="804812288"/>
        <c:axId val="804813248"/>
      </c:barChart>
      <c:lineChart>
        <c:grouping val="standard"/>
        <c:varyColors val="0"/>
        <c:ser>
          <c:idx val="0"/>
          <c:order val="0"/>
          <c:tx>
            <c:strRef>
              <c:f>pieslēgumi!$C$2</c:f>
              <c:strCache>
                <c:ptCount val="1"/>
                <c:pt idx="0">
                  <c:v>Skaits</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strRef>
              <c:f>pieslēgumi!$B$3:$B$7</c:f>
              <c:strCache>
                <c:ptCount val="5"/>
                <c:pt idx="0">
                  <c:v>2021</c:v>
                </c:pt>
                <c:pt idx="1">
                  <c:v>2022</c:v>
                </c:pt>
                <c:pt idx="2">
                  <c:v>2023</c:v>
                </c:pt>
                <c:pt idx="3">
                  <c:v>2024</c:v>
                </c:pt>
                <c:pt idx="4">
                  <c:v>2025</c:v>
                </c:pt>
              </c:strCache>
            </c:strRef>
          </c:cat>
          <c:val>
            <c:numRef>
              <c:f>pieslēgumi!$C$3:$C$7</c:f>
              <c:numCache>
                <c:formatCode>_-* #\ ##0_-;\-* #\ ##0_-;_-* "-"??_-;_-@_-</c:formatCode>
                <c:ptCount val="5"/>
                <c:pt idx="0">
                  <c:v>34688</c:v>
                </c:pt>
                <c:pt idx="1">
                  <c:v>28345</c:v>
                </c:pt>
                <c:pt idx="2">
                  <c:v>22958</c:v>
                </c:pt>
                <c:pt idx="3">
                  <c:v>22407</c:v>
                </c:pt>
                <c:pt idx="4">
                  <c:v>21126</c:v>
                </c:pt>
              </c:numCache>
            </c:numRef>
          </c:val>
          <c:smooth val="0"/>
          <c:extLst>
            <c:ext xmlns:c16="http://schemas.microsoft.com/office/drawing/2014/chart" uri="{C3380CC4-5D6E-409C-BE32-E72D297353CC}">
              <c16:uniqueId val="{00000002-A591-4683-AB22-9D139AA2746B}"/>
            </c:ext>
          </c:extLst>
        </c:ser>
        <c:dLbls>
          <c:showLegendKey val="0"/>
          <c:showVal val="0"/>
          <c:showCatName val="0"/>
          <c:showSerName val="0"/>
          <c:showPercent val="0"/>
          <c:showBubbleSize val="0"/>
        </c:dLbls>
        <c:marker val="1"/>
        <c:smooth val="0"/>
        <c:axId val="1246964207"/>
        <c:axId val="804811328"/>
      </c:lineChart>
      <c:catAx>
        <c:axId val="804812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804813248"/>
        <c:crosses val="autoZero"/>
        <c:auto val="1"/>
        <c:lblAlgn val="ctr"/>
        <c:lblOffset val="100"/>
        <c:noMultiLvlLbl val="0"/>
      </c:catAx>
      <c:valAx>
        <c:axId val="8048132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lv-LV" b="1"/>
                  <a:t>MW</a:t>
                </a:r>
              </a:p>
            </c:rich>
          </c:tx>
          <c:layout>
            <c:manualLayout>
              <c:xMode val="edge"/>
              <c:yMode val="edge"/>
              <c:x val="7.2727272727272727E-3"/>
              <c:y val="0.36879689904443608"/>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lv-LV"/>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804812288"/>
        <c:crosses val="autoZero"/>
        <c:crossBetween val="between"/>
      </c:valAx>
      <c:valAx>
        <c:axId val="804811328"/>
        <c:scaling>
          <c:orientation val="minMax"/>
        </c:scaling>
        <c:delete val="0"/>
        <c:axPos val="r"/>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lv-LV" b="1"/>
                  <a:t>Skaits</a:t>
                </a:r>
              </a:p>
            </c:rich>
          </c:tx>
          <c:layout>
            <c:manualLayout>
              <c:xMode val="edge"/>
              <c:yMode val="edge"/>
              <c:x val="0.96254540228580943"/>
              <c:y val="0.34503380786011023"/>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lv-LV"/>
            </a:p>
          </c:txPr>
        </c:title>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246964207"/>
        <c:crosses val="max"/>
        <c:crossBetween val="between"/>
      </c:valAx>
      <c:catAx>
        <c:axId val="1246964207"/>
        <c:scaling>
          <c:orientation val="minMax"/>
        </c:scaling>
        <c:delete val="1"/>
        <c:axPos val="b"/>
        <c:numFmt formatCode="General" sourceLinked="1"/>
        <c:majorTickMark val="out"/>
        <c:minorTickMark val="none"/>
        <c:tickLblPos val="nextTo"/>
        <c:crossAx val="80481132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1"/>
          <c:order val="1"/>
          <c:tx>
            <c:strRef>
              <c:f>pieslēgumi!$D$2</c:f>
              <c:strCache>
                <c:ptCount val="1"/>
                <c:pt idx="0">
                  <c:v>Papildu jauda, MW</c:v>
                </c:pt>
              </c:strCache>
            </c:strRef>
          </c:tx>
          <c:spPr>
            <a:solidFill>
              <a:schemeClr val="accent1"/>
            </a:solidFill>
            <a:ln>
              <a:noFill/>
            </a:ln>
            <a:effectLst/>
          </c:spPr>
          <c:invertIfNegative val="0"/>
          <c:cat>
            <c:strRef>
              <c:f>pieslēgumi!$B$11:$B$15</c:f>
              <c:strCache>
                <c:ptCount val="5"/>
                <c:pt idx="0">
                  <c:v>2021</c:v>
                </c:pt>
                <c:pt idx="1">
                  <c:v>2022</c:v>
                </c:pt>
                <c:pt idx="2">
                  <c:v>2023</c:v>
                </c:pt>
                <c:pt idx="3">
                  <c:v>2024</c:v>
                </c:pt>
                <c:pt idx="4">
                  <c:v>2025</c:v>
                </c:pt>
              </c:strCache>
            </c:strRef>
          </c:cat>
          <c:val>
            <c:numRef>
              <c:f>pieslēgumi!$D$11:$D$15</c:f>
              <c:numCache>
                <c:formatCode>_-* #\ ##0_-;\-* #\ ##0_-;_-* "-"??_-;_-@_-</c:formatCode>
                <c:ptCount val="5"/>
                <c:pt idx="0">
                  <c:v>263.68500900000242</c:v>
                </c:pt>
                <c:pt idx="1">
                  <c:v>255.48961500000397</c:v>
                </c:pt>
                <c:pt idx="2">
                  <c:v>271.54717999999906</c:v>
                </c:pt>
                <c:pt idx="3">
                  <c:v>308.16605000000351</c:v>
                </c:pt>
                <c:pt idx="4">
                  <c:v>498.49841999999495</c:v>
                </c:pt>
              </c:numCache>
            </c:numRef>
          </c:val>
          <c:extLst>
            <c:ext xmlns:c16="http://schemas.microsoft.com/office/drawing/2014/chart" uri="{C3380CC4-5D6E-409C-BE32-E72D297353CC}">
              <c16:uniqueId val="{00000000-C492-45D9-95E3-8EBD81165DD4}"/>
            </c:ext>
          </c:extLst>
        </c:ser>
        <c:ser>
          <c:idx val="2"/>
          <c:order val="2"/>
          <c:tx>
            <c:strRef>
              <c:f>pieslēgumi!$E$2</c:f>
              <c:strCache>
                <c:ptCount val="1"/>
                <c:pt idx="0">
                  <c:v>Papildu ģenerācija, MW</c:v>
                </c:pt>
              </c:strCache>
            </c:strRef>
          </c:tx>
          <c:spPr>
            <a:solidFill>
              <a:schemeClr val="accent2"/>
            </a:solidFill>
            <a:ln>
              <a:noFill/>
            </a:ln>
            <a:effectLst/>
          </c:spPr>
          <c:invertIfNegative val="0"/>
          <c:cat>
            <c:strRef>
              <c:f>pieslēgumi!$B$11:$B$15</c:f>
              <c:strCache>
                <c:ptCount val="5"/>
                <c:pt idx="0">
                  <c:v>2021</c:v>
                </c:pt>
                <c:pt idx="1">
                  <c:v>2022</c:v>
                </c:pt>
                <c:pt idx="2">
                  <c:v>2023</c:v>
                </c:pt>
                <c:pt idx="3">
                  <c:v>2024</c:v>
                </c:pt>
                <c:pt idx="4">
                  <c:v>2025</c:v>
                </c:pt>
              </c:strCache>
            </c:strRef>
          </c:cat>
          <c:val>
            <c:numRef>
              <c:f>pieslēgumi!$E$11:$E$15</c:f>
              <c:numCache>
                <c:formatCode>_-* #\ ##0_-;\-* #\ ##0_-;_-* "-"??_-;_-@_-</c:formatCode>
                <c:ptCount val="5"/>
                <c:pt idx="0">
                  <c:v>12.451540000000003</c:v>
                </c:pt>
                <c:pt idx="1">
                  <c:v>48.946859999999994</c:v>
                </c:pt>
                <c:pt idx="2">
                  <c:v>395.32871</c:v>
                </c:pt>
                <c:pt idx="3">
                  <c:v>319.67973000000001</c:v>
                </c:pt>
                <c:pt idx="4">
                  <c:v>263.89808999999997</c:v>
                </c:pt>
              </c:numCache>
            </c:numRef>
          </c:val>
          <c:extLst>
            <c:ext xmlns:c16="http://schemas.microsoft.com/office/drawing/2014/chart" uri="{C3380CC4-5D6E-409C-BE32-E72D297353CC}">
              <c16:uniqueId val="{00000001-C492-45D9-95E3-8EBD81165DD4}"/>
            </c:ext>
          </c:extLst>
        </c:ser>
        <c:dLbls>
          <c:showLegendKey val="0"/>
          <c:showVal val="0"/>
          <c:showCatName val="0"/>
          <c:showSerName val="0"/>
          <c:showPercent val="0"/>
          <c:showBubbleSize val="0"/>
        </c:dLbls>
        <c:gapWidth val="219"/>
        <c:overlap val="100"/>
        <c:axId val="804812288"/>
        <c:axId val="804813248"/>
      </c:barChart>
      <c:lineChart>
        <c:grouping val="standard"/>
        <c:varyColors val="0"/>
        <c:ser>
          <c:idx val="0"/>
          <c:order val="0"/>
          <c:tx>
            <c:strRef>
              <c:f>pieslēgumi!$C$2</c:f>
              <c:strCache>
                <c:ptCount val="1"/>
                <c:pt idx="0">
                  <c:v>Skaits</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strRef>
              <c:f>pieslēgumi!$B$11:$B$15</c:f>
              <c:strCache>
                <c:ptCount val="5"/>
                <c:pt idx="0">
                  <c:v>2021</c:v>
                </c:pt>
                <c:pt idx="1">
                  <c:v>2022</c:v>
                </c:pt>
                <c:pt idx="2">
                  <c:v>2023</c:v>
                </c:pt>
                <c:pt idx="3">
                  <c:v>2024</c:v>
                </c:pt>
                <c:pt idx="4">
                  <c:v>2025</c:v>
                </c:pt>
              </c:strCache>
            </c:strRef>
          </c:cat>
          <c:val>
            <c:numRef>
              <c:f>pieslēgumi!$C$11:$C$15</c:f>
              <c:numCache>
                <c:formatCode>_-* #\ ##0_-;\-* #\ ##0_-;_-* "-"??_-;_-@_-</c:formatCode>
                <c:ptCount val="5"/>
                <c:pt idx="0">
                  <c:v>15991</c:v>
                </c:pt>
                <c:pt idx="1">
                  <c:v>14460</c:v>
                </c:pt>
                <c:pt idx="2">
                  <c:v>11451</c:v>
                </c:pt>
                <c:pt idx="3">
                  <c:v>10547</c:v>
                </c:pt>
                <c:pt idx="4">
                  <c:v>10661</c:v>
                </c:pt>
              </c:numCache>
            </c:numRef>
          </c:val>
          <c:smooth val="0"/>
          <c:extLst>
            <c:ext xmlns:c16="http://schemas.microsoft.com/office/drawing/2014/chart" uri="{C3380CC4-5D6E-409C-BE32-E72D297353CC}">
              <c16:uniqueId val="{00000002-C492-45D9-95E3-8EBD81165DD4}"/>
            </c:ext>
          </c:extLst>
        </c:ser>
        <c:dLbls>
          <c:showLegendKey val="0"/>
          <c:showVal val="0"/>
          <c:showCatName val="0"/>
          <c:showSerName val="0"/>
          <c:showPercent val="0"/>
          <c:showBubbleSize val="0"/>
        </c:dLbls>
        <c:marker val="1"/>
        <c:smooth val="0"/>
        <c:axId val="1246964207"/>
        <c:axId val="804811328"/>
      </c:lineChart>
      <c:catAx>
        <c:axId val="8048122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804813248"/>
        <c:crosses val="autoZero"/>
        <c:auto val="1"/>
        <c:lblAlgn val="ctr"/>
        <c:lblOffset val="100"/>
        <c:noMultiLvlLbl val="0"/>
      </c:catAx>
      <c:valAx>
        <c:axId val="8048132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lv-LV" b="1"/>
                  <a:t>MW</a:t>
                </a:r>
              </a:p>
            </c:rich>
          </c:tx>
          <c:layout>
            <c:manualLayout>
              <c:xMode val="edge"/>
              <c:yMode val="edge"/>
              <c:x val="7.2727272727272727E-3"/>
              <c:y val="0.36879689904443608"/>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lv-LV"/>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804812288"/>
        <c:crosses val="autoZero"/>
        <c:crossBetween val="between"/>
      </c:valAx>
      <c:valAx>
        <c:axId val="804811328"/>
        <c:scaling>
          <c:orientation val="minMax"/>
        </c:scaling>
        <c:delete val="0"/>
        <c:axPos val="r"/>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lv-LV" b="1"/>
                  <a:t>Skaits</a:t>
                </a:r>
              </a:p>
            </c:rich>
          </c:tx>
          <c:layout>
            <c:manualLayout>
              <c:xMode val="edge"/>
              <c:yMode val="edge"/>
              <c:x val="0.96117779804695169"/>
              <c:y val="0.36054078721842275"/>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lv-LV"/>
            </a:p>
          </c:txPr>
        </c:title>
        <c:numFmt formatCode="#,##0" sourceLinked="0"/>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246964207"/>
        <c:crosses val="max"/>
        <c:crossBetween val="between"/>
        <c:majorUnit val="2000"/>
      </c:valAx>
      <c:catAx>
        <c:axId val="1246964207"/>
        <c:scaling>
          <c:orientation val="minMax"/>
        </c:scaling>
        <c:delete val="1"/>
        <c:axPos val="b"/>
        <c:numFmt formatCode="General" sourceLinked="1"/>
        <c:majorTickMark val="out"/>
        <c:minorTickMark val="none"/>
        <c:tickLblPos val="nextTo"/>
        <c:crossAx val="80481132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9951698745990086E-2"/>
          <c:y val="6.4705882352941183E-2"/>
          <c:w val="0.88458533829104691"/>
          <c:h val="0.66611272612928274"/>
        </c:manualLayout>
      </c:layout>
      <c:barChart>
        <c:barDir val="col"/>
        <c:grouping val="stacked"/>
        <c:varyColors val="0"/>
        <c:ser>
          <c:idx val="0"/>
          <c:order val="0"/>
          <c:tx>
            <c:strRef>
              <c:f>elektroauto!$B$7</c:f>
              <c:strCache>
                <c:ptCount val="1"/>
                <c:pt idx="0">
                  <c:v>Vieglo elektroauto skaits (kumulatīvi)</c:v>
                </c:pt>
              </c:strCache>
            </c:strRef>
          </c:tx>
          <c:spPr>
            <a:solidFill>
              <a:schemeClr val="accent1"/>
            </a:solidFill>
            <a:ln>
              <a:noFill/>
            </a:ln>
            <a:effectLst/>
          </c:spPr>
          <c:invertIfNegative val="0"/>
          <c:cat>
            <c:strRef>
              <c:f>elektroauto!$C$2:$P$2</c:f>
              <c:strCache>
                <c:ptCount val="14"/>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pt idx="13">
                  <c:v>2026 1.pusg.</c:v>
                </c:pt>
              </c:strCache>
            </c:strRef>
          </c:cat>
          <c:val>
            <c:numRef>
              <c:f>elektroauto!$C$7:$P$7</c:f>
              <c:numCache>
                <c:formatCode>General</c:formatCode>
                <c:ptCount val="14"/>
                <c:pt idx="0">
                  <c:v>5</c:v>
                </c:pt>
                <c:pt idx="1">
                  <c:v>178</c:v>
                </c:pt>
                <c:pt idx="2">
                  <c:v>201</c:v>
                </c:pt>
                <c:pt idx="3">
                  <c:v>231</c:v>
                </c:pt>
                <c:pt idx="4">
                  <c:v>302</c:v>
                </c:pt>
                <c:pt idx="5">
                  <c:v>432</c:v>
                </c:pt>
                <c:pt idx="6">
                  <c:v>647</c:v>
                </c:pt>
                <c:pt idx="7">
                  <c:v>1195</c:v>
                </c:pt>
                <c:pt idx="8">
                  <c:v>2096</c:v>
                </c:pt>
                <c:pt idx="9">
                  <c:v>3822</c:v>
                </c:pt>
                <c:pt idx="10">
                  <c:v>6359</c:v>
                </c:pt>
                <c:pt idx="11">
                  <c:v>9224</c:v>
                </c:pt>
                <c:pt idx="12">
                  <c:v>13906</c:v>
                </c:pt>
                <c:pt idx="13">
                  <c:v>16288</c:v>
                </c:pt>
              </c:numCache>
            </c:numRef>
          </c:val>
          <c:extLst>
            <c:ext xmlns:c16="http://schemas.microsoft.com/office/drawing/2014/chart" uri="{C3380CC4-5D6E-409C-BE32-E72D297353CC}">
              <c16:uniqueId val="{00000000-07EA-4920-B43B-0540A1C2BB87}"/>
            </c:ext>
          </c:extLst>
        </c:ser>
        <c:ser>
          <c:idx val="1"/>
          <c:order val="1"/>
          <c:tx>
            <c:strRef>
              <c:f>elektroauto!$B$8</c:f>
              <c:strCache>
                <c:ptCount val="1"/>
                <c:pt idx="0">
                  <c:v>Kravas elektroauto skaits (kumulatīvi)</c:v>
                </c:pt>
              </c:strCache>
            </c:strRef>
          </c:tx>
          <c:spPr>
            <a:solidFill>
              <a:schemeClr val="accent2"/>
            </a:solidFill>
            <a:ln>
              <a:noFill/>
            </a:ln>
            <a:effectLst/>
          </c:spPr>
          <c:invertIfNegative val="0"/>
          <c:cat>
            <c:strRef>
              <c:f>elektroauto!$C$2:$P$2</c:f>
              <c:strCache>
                <c:ptCount val="14"/>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pt idx="13">
                  <c:v>2026 1.pusg.</c:v>
                </c:pt>
              </c:strCache>
            </c:strRef>
          </c:cat>
          <c:val>
            <c:numRef>
              <c:f>elektroauto!$C$8:$P$8</c:f>
              <c:numCache>
                <c:formatCode>General</c:formatCode>
                <c:ptCount val="14"/>
                <c:pt idx="0">
                  <c:v>0</c:v>
                </c:pt>
                <c:pt idx="1">
                  <c:v>4</c:v>
                </c:pt>
                <c:pt idx="2">
                  <c:v>5</c:v>
                </c:pt>
                <c:pt idx="3">
                  <c:v>9</c:v>
                </c:pt>
                <c:pt idx="4">
                  <c:v>11</c:v>
                </c:pt>
                <c:pt idx="5">
                  <c:v>11</c:v>
                </c:pt>
                <c:pt idx="6">
                  <c:v>13</c:v>
                </c:pt>
                <c:pt idx="7">
                  <c:v>33</c:v>
                </c:pt>
                <c:pt idx="8">
                  <c:v>66</c:v>
                </c:pt>
                <c:pt idx="9">
                  <c:v>107</c:v>
                </c:pt>
                <c:pt idx="10">
                  <c:v>205</c:v>
                </c:pt>
                <c:pt idx="11">
                  <c:v>289</c:v>
                </c:pt>
                <c:pt idx="12">
                  <c:v>467</c:v>
                </c:pt>
                <c:pt idx="13">
                  <c:v>542</c:v>
                </c:pt>
              </c:numCache>
            </c:numRef>
          </c:val>
          <c:extLst>
            <c:ext xmlns:c16="http://schemas.microsoft.com/office/drawing/2014/chart" uri="{C3380CC4-5D6E-409C-BE32-E72D297353CC}">
              <c16:uniqueId val="{00000001-07EA-4920-B43B-0540A1C2BB87}"/>
            </c:ext>
          </c:extLst>
        </c:ser>
        <c:ser>
          <c:idx val="2"/>
          <c:order val="2"/>
          <c:tx>
            <c:strRef>
              <c:f>elektroauto!$B$9</c:f>
              <c:strCache>
                <c:ptCount val="1"/>
                <c:pt idx="0">
                  <c:v>Elektroautobusu skaits (kumulatīvi)</c:v>
                </c:pt>
              </c:strCache>
            </c:strRef>
          </c:tx>
          <c:spPr>
            <a:solidFill>
              <a:schemeClr val="accent3"/>
            </a:solidFill>
            <a:ln>
              <a:noFill/>
            </a:ln>
            <a:effectLst/>
          </c:spPr>
          <c:invertIfNegative val="0"/>
          <c:cat>
            <c:strRef>
              <c:f>elektroauto!$C$2:$P$2</c:f>
              <c:strCache>
                <c:ptCount val="14"/>
                <c:pt idx="0">
                  <c:v>2013</c:v>
                </c:pt>
                <c:pt idx="1">
                  <c:v>2014</c:v>
                </c:pt>
                <c:pt idx="2">
                  <c:v>2015</c:v>
                </c:pt>
                <c:pt idx="3">
                  <c:v>2016</c:v>
                </c:pt>
                <c:pt idx="4">
                  <c:v>2017</c:v>
                </c:pt>
                <c:pt idx="5">
                  <c:v>2018</c:v>
                </c:pt>
                <c:pt idx="6">
                  <c:v>2019</c:v>
                </c:pt>
                <c:pt idx="7">
                  <c:v>2020</c:v>
                </c:pt>
                <c:pt idx="8">
                  <c:v>2021</c:v>
                </c:pt>
                <c:pt idx="9">
                  <c:v>2022</c:v>
                </c:pt>
                <c:pt idx="10">
                  <c:v>2023</c:v>
                </c:pt>
                <c:pt idx="11">
                  <c:v>2024</c:v>
                </c:pt>
                <c:pt idx="12">
                  <c:v>2025</c:v>
                </c:pt>
                <c:pt idx="13">
                  <c:v>2026 1.pusg.</c:v>
                </c:pt>
              </c:strCache>
            </c:strRef>
          </c:cat>
          <c:val>
            <c:numRef>
              <c:f>elektroauto!$C$9:$P$9</c:f>
              <c:numCache>
                <c:formatCode>General</c:formatCode>
                <c:ptCount val="14"/>
                <c:pt idx="0">
                  <c:v>0</c:v>
                </c:pt>
                <c:pt idx="1">
                  <c:v>0</c:v>
                </c:pt>
                <c:pt idx="2">
                  <c:v>0</c:v>
                </c:pt>
                <c:pt idx="3">
                  <c:v>0</c:v>
                </c:pt>
                <c:pt idx="4">
                  <c:v>1</c:v>
                </c:pt>
                <c:pt idx="5">
                  <c:v>5</c:v>
                </c:pt>
                <c:pt idx="6">
                  <c:v>7</c:v>
                </c:pt>
                <c:pt idx="7">
                  <c:v>7</c:v>
                </c:pt>
                <c:pt idx="8">
                  <c:v>40</c:v>
                </c:pt>
                <c:pt idx="9">
                  <c:v>62</c:v>
                </c:pt>
                <c:pt idx="10">
                  <c:v>112</c:v>
                </c:pt>
                <c:pt idx="11">
                  <c:v>142</c:v>
                </c:pt>
                <c:pt idx="12">
                  <c:v>194</c:v>
                </c:pt>
                <c:pt idx="13">
                  <c:v>201</c:v>
                </c:pt>
              </c:numCache>
            </c:numRef>
          </c:val>
          <c:extLst>
            <c:ext xmlns:c16="http://schemas.microsoft.com/office/drawing/2014/chart" uri="{C3380CC4-5D6E-409C-BE32-E72D297353CC}">
              <c16:uniqueId val="{00000002-07EA-4920-B43B-0540A1C2BB87}"/>
            </c:ext>
          </c:extLst>
        </c:ser>
        <c:dLbls>
          <c:showLegendKey val="0"/>
          <c:showVal val="0"/>
          <c:showCatName val="0"/>
          <c:showSerName val="0"/>
          <c:showPercent val="0"/>
          <c:showBubbleSize val="0"/>
        </c:dLbls>
        <c:gapWidth val="150"/>
        <c:overlap val="100"/>
        <c:axId val="39308384"/>
        <c:axId val="39308864"/>
      </c:barChart>
      <c:lineChart>
        <c:grouping val="standard"/>
        <c:varyColors val="0"/>
        <c:ser>
          <c:idx val="3"/>
          <c:order val="3"/>
          <c:tx>
            <c:strRef>
              <c:f>elektroauto!$B$10</c:f>
              <c:strCache>
                <c:ptCount val="1"/>
                <c:pt idx="0">
                  <c:v>Gadā reģistrētais elektroauto skaits</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val>
            <c:numRef>
              <c:f>elektroauto!$C$10:$P$10</c:f>
              <c:numCache>
                <c:formatCode>General</c:formatCode>
                <c:ptCount val="14"/>
                <c:pt idx="0">
                  <c:v>5</c:v>
                </c:pt>
                <c:pt idx="1">
                  <c:v>177</c:v>
                </c:pt>
                <c:pt idx="2">
                  <c:v>24</c:v>
                </c:pt>
                <c:pt idx="3">
                  <c:v>34</c:v>
                </c:pt>
                <c:pt idx="4">
                  <c:v>74</c:v>
                </c:pt>
                <c:pt idx="5">
                  <c:v>134</c:v>
                </c:pt>
                <c:pt idx="6">
                  <c:v>219</c:v>
                </c:pt>
                <c:pt idx="7">
                  <c:v>568</c:v>
                </c:pt>
                <c:pt idx="8">
                  <c:v>967</c:v>
                </c:pt>
                <c:pt idx="9">
                  <c:v>1789</c:v>
                </c:pt>
                <c:pt idx="10">
                  <c:v>2685</c:v>
                </c:pt>
                <c:pt idx="11">
                  <c:v>2979</c:v>
                </c:pt>
                <c:pt idx="12">
                  <c:v>4912</c:v>
                </c:pt>
                <c:pt idx="13">
                  <c:v>2464</c:v>
                </c:pt>
              </c:numCache>
            </c:numRef>
          </c:val>
          <c:smooth val="0"/>
          <c:extLst>
            <c:ext xmlns:c16="http://schemas.microsoft.com/office/drawing/2014/chart" uri="{C3380CC4-5D6E-409C-BE32-E72D297353CC}">
              <c16:uniqueId val="{00000003-07EA-4920-B43B-0540A1C2BB87}"/>
            </c:ext>
          </c:extLst>
        </c:ser>
        <c:dLbls>
          <c:showLegendKey val="0"/>
          <c:showVal val="0"/>
          <c:showCatName val="0"/>
          <c:showSerName val="0"/>
          <c:showPercent val="0"/>
          <c:showBubbleSize val="0"/>
        </c:dLbls>
        <c:marker val="1"/>
        <c:smooth val="0"/>
        <c:axId val="39308384"/>
        <c:axId val="39308864"/>
      </c:lineChart>
      <c:catAx>
        <c:axId val="3930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mn-lt"/>
                <a:ea typeface="+mn-ea"/>
                <a:cs typeface="+mn-cs"/>
              </a:defRPr>
            </a:pPr>
            <a:endParaRPr lang="lv-LV"/>
          </a:p>
        </c:txPr>
        <c:crossAx val="39308864"/>
        <c:crosses val="autoZero"/>
        <c:auto val="1"/>
        <c:lblAlgn val="ctr"/>
        <c:lblOffset val="100"/>
        <c:noMultiLvlLbl val="0"/>
      </c:catAx>
      <c:valAx>
        <c:axId val="393088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39308384"/>
        <c:crosses val="autoZero"/>
        <c:crossBetween val="between"/>
        <c:majorUnit val="3000"/>
      </c:valAx>
      <c:spPr>
        <a:noFill/>
        <a:ln>
          <a:noFill/>
        </a:ln>
        <a:effectLst/>
      </c:spPr>
    </c:plotArea>
    <c:legend>
      <c:legendPos val="b"/>
      <c:layout>
        <c:manualLayout>
          <c:xMode val="edge"/>
          <c:yMode val="edge"/>
          <c:x val="8.7660943423738688E-2"/>
          <c:y val="0.88988288444384533"/>
          <c:w val="0.89412255759696702"/>
          <c:h val="8.108246860340501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elektroauto!$S$2</c:f>
              <c:strCache>
                <c:ptCount val="1"/>
                <c:pt idx="0">
                  <c:v>Patēriņš, MWh</c:v>
                </c:pt>
              </c:strCache>
            </c:strRef>
          </c:tx>
          <c:spPr>
            <a:solidFill>
              <a:schemeClr val="accent1"/>
            </a:solidFill>
            <a:ln>
              <a:noFill/>
            </a:ln>
            <a:effectLst/>
          </c:spPr>
          <c:invertIfNegative val="0"/>
          <c:cat>
            <c:strRef>
              <c:f>elektroauto!$R$3:$R$69</c:f>
              <c:strCache>
                <c:ptCount val="67"/>
                <c:pt idx="0">
                  <c:v>2021-01</c:v>
                </c:pt>
                <c:pt idx="1">
                  <c:v>2021-02</c:v>
                </c:pt>
                <c:pt idx="2">
                  <c:v>2021-03</c:v>
                </c:pt>
                <c:pt idx="3">
                  <c:v>2021-04</c:v>
                </c:pt>
                <c:pt idx="4">
                  <c:v>2021-05</c:v>
                </c:pt>
                <c:pt idx="5">
                  <c:v>2021-06</c:v>
                </c:pt>
                <c:pt idx="6">
                  <c:v>2021-07</c:v>
                </c:pt>
                <c:pt idx="7">
                  <c:v>2021-08</c:v>
                </c:pt>
                <c:pt idx="8">
                  <c:v>2021-09</c:v>
                </c:pt>
                <c:pt idx="9">
                  <c:v>2021-10</c:v>
                </c:pt>
                <c:pt idx="10">
                  <c:v>2021-11</c:v>
                </c:pt>
                <c:pt idx="11">
                  <c:v>2021-12</c:v>
                </c:pt>
                <c:pt idx="12">
                  <c:v>2022-01</c:v>
                </c:pt>
                <c:pt idx="13">
                  <c:v>2022-02</c:v>
                </c:pt>
                <c:pt idx="14">
                  <c:v>2022-03</c:v>
                </c:pt>
                <c:pt idx="15">
                  <c:v>2022-04</c:v>
                </c:pt>
                <c:pt idx="16">
                  <c:v>2022-05</c:v>
                </c:pt>
                <c:pt idx="17">
                  <c:v>2022-06</c:v>
                </c:pt>
                <c:pt idx="18">
                  <c:v>2022-07</c:v>
                </c:pt>
                <c:pt idx="19">
                  <c:v>2022-08</c:v>
                </c:pt>
                <c:pt idx="20">
                  <c:v>2022-09</c:v>
                </c:pt>
                <c:pt idx="21">
                  <c:v>2022-10</c:v>
                </c:pt>
                <c:pt idx="22">
                  <c:v>2022-11</c:v>
                </c:pt>
                <c:pt idx="23">
                  <c:v>2022-12</c:v>
                </c:pt>
                <c:pt idx="24">
                  <c:v>2023-01</c:v>
                </c:pt>
                <c:pt idx="25">
                  <c:v>2023-02</c:v>
                </c:pt>
                <c:pt idx="26">
                  <c:v>2023-03</c:v>
                </c:pt>
                <c:pt idx="27">
                  <c:v>2023-04</c:v>
                </c:pt>
                <c:pt idx="28">
                  <c:v>2023-05</c:v>
                </c:pt>
                <c:pt idx="29">
                  <c:v>2023-06</c:v>
                </c:pt>
                <c:pt idx="30">
                  <c:v>2023-07</c:v>
                </c:pt>
                <c:pt idx="31">
                  <c:v>2023-08</c:v>
                </c:pt>
                <c:pt idx="32">
                  <c:v>2023-09</c:v>
                </c:pt>
                <c:pt idx="33">
                  <c:v>2023-10</c:v>
                </c:pt>
                <c:pt idx="34">
                  <c:v>2023-11</c:v>
                </c:pt>
                <c:pt idx="35">
                  <c:v>2023-12</c:v>
                </c:pt>
                <c:pt idx="36">
                  <c:v>2024-01</c:v>
                </c:pt>
                <c:pt idx="37">
                  <c:v>2024-02</c:v>
                </c:pt>
                <c:pt idx="38">
                  <c:v>2024-03</c:v>
                </c:pt>
                <c:pt idx="39">
                  <c:v>2024-04</c:v>
                </c:pt>
                <c:pt idx="40">
                  <c:v>2024-05</c:v>
                </c:pt>
                <c:pt idx="41">
                  <c:v>2024-06</c:v>
                </c:pt>
                <c:pt idx="42">
                  <c:v>2024-07</c:v>
                </c:pt>
                <c:pt idx="43">
                  <c:v>2024-08</c:v>
                </c:pt>
                <c:pt idx="44">
                  <c:v>2024-09</c:v>
                </c:pt>
                <c:pt idx="45">
                  <c:v>2024-10</c:v>
                </c:pt>
                <c:pt idx="46">
                  <c:v>2024-11</c:v>
                </c:pt>
                <c:pt idx="47">
                  <c:v>2024-12</c:v>
                </c:pt>
                <c:pt idx="48">
                  <c:v>2025-01</c:v>
                </c:pt>
                <c:pt idx="49">
                  <c:v>2025-02</c:v>
                </c:pt>
                <c:pt idx="50">
                  <c:v>2025-03</c:v>
                </c:pt>
                <c:pt idx="51">
                  <c:v>2025-04</c:v>
                </c:pt>
                <c:pt idx="52">
                  <c:v>2025-05</c:v>
                </c:pt>
                <c:pt idx="53">
                  <c:v>2025-06</c:v>
                </c:pt>
                <c:pt idx="54">
                  <c:v>2025-07</c:v>
                </c:pt>
                <c:pt idx="55">
                  <c:v>2025-08</c:v>
                </c:pt>
                <c:pt idx="56">
                  <c:v>2025-09</c:v>
                </c:pt>
                <c:pt idx="57">
                  <c:v>2025-10</c:v>
                </c:pt>
                <c:pt idx="58">
                  <c:v>2025-11</c:v>
                </c:pt>
                <c:pt idx="59">
                  <c:v>2025-12</c:v>
                </c:pt>
                <c:pt idx="60">
                  <c:v>2026-01</c:v>
                </c:pt>
                <c:pt idx="61">
                  <c:v>2026-02</c:v>
                </c:pt>
                <c:pt idx="62">
                  <c:v>2026-03</c:v>
                </c:pt>
                <c:pt idx="63">
                  <c:v>2026-04</c:v>
                </c:pt>
                <c:pt idx="64">
                  <c:v>2026-05</c:v>
                </c:pt>
                <c:pt idx="65">
                  <c:v>2026-06</c:v>
                </c:pt>
                <c:pt idx="66">
                  <c:v>2026-07</c:v>
                </c:pt>
              </c:strCache>
            </c:strRef>
          </c:cat>
          <c:val>
            <c:numRef>
              <c:f>elektroauto!$S$3:$S$69</c:f>
              <c:numCache>
                <c:formatCode>General</c:formatCode>
                <c:ptCount val="67"/>
                <c:pt idx="0">
                  <c:v>58.68724000000001</c:v>
                </c:pt>
                <c:pt idx="1">
                  <c:v>59.86243000000001</c:v>
                </c:pt>
                <c:pt idx="2">
                  <c:v>61.496310000000001</c:v>
                </c:pt>
                <c:pt idx="3">
                  <c:v>58.914960000000015</c:v>
                </c:pt>
                <c:pt idx="4">
                  <c:v>65.644869999999997</c:v>
                </c:pt>
                <c:pt idx="5">
                  <c:v>81.01063000000002</c:v>
                </c:pt>
                <c:pt idx="6">
                  <c:v>115.97609999999999</c:v>
                </c:pt>
                <c:pt idx="7">
                  <c:v>114.02963000000003</c:v>
                </c:pt>
                <c:pt idx="8">
                  <c:v>101.20001999999995</c:v>
                </c:pt>
                <c:pt idx="9">
                  <c:v>105.17974000000004</c:v>
                </c:pt>
                <c:pt idx="10">
                  <c:v>105.72008000000004</c:v>
                </c:pt>
                <c:pt idx="11">
                  <c:v>147.35819999999995</c:v>
                </c:pt>
                <c:pt idx="12">
                  <c:v>123.28059000000002</c:v>
                </c:pt>
                <c:pt idx="13">
                  <c:v>115.53898999999997</c:v>
                </c:pt>
                <c:pt idx="14">
                  <c:v>135.59538999999995</c:v>
                </c:pt>
                <c:pt idx="15">
                  <c:v>148.72118999999998</c:v>
                </c:pt>
                <c:pt idx="16">
                  <c:v>158.39049999999992</c:v>
                </c:pt>
                <c:pt idx="17">
                  <c:v>200.40038000000007</c:v>
                </c:pt>
                <c:pt idx="18">
                  <c:v>291.28363000000007</c:v>
                </c:pt>
                <c:pt idx="19">
                  <c:v>288.24234000000007</c:v>
                </c:pt>
                <c:pt idx="20">
                  <c:v>208.25081000000009</c:v>
                </c:pt>
                <c:pt idx="21">
                  <c:v>153.59602999999996</c:v>
                </c:pt>
                <c:pt idx="22">
                  <c:v>180.91019000000003</c:v>
                </c:pt>
                <c:pt idx="23">
                  <c:v>207.86968000000005</c:v>
                </c:pt>
                <c:pt idx="24">
                  <c:v>201.83007999999995</c:v>
                </c:pt>
                <c:pt idx="25">
                  <c:v>198.37211000000002</c:v>
                </c:pt>
                <c:pt idx="26">
                  <c:v>207.27502000000015</c:v>
                </c:pt>
                <c:pt idx="27">
                  <c:v>203.88860000000005</c:v>
                </c:pt>
                <c:pt idx="28">
                  <c:v>211.30037000000016</c:v>
                </c:pt>
                <c:pt idx="29">
                  <c:v>254.15329000000008</c:v>
                </c:pt>
                <c:pt idx="30">
                  <c:v>342.4188900000002</c:v>
                </c:pt>
                <c:pt idx="31">
                  <c:v>318.59324000000015</c:v>
                </c:pt>
                <c:pt idx="32">
                  <c:v>249.44091000000003</c:v>
                </c:pt>
                <c:pt idx="33">
                  <c:v>311.24833999999987</c:v>
                </c:pt>
                <c:pt idx="34">
                  <c:v>331.26598999999993</c:v>
                </c:pt>
                <c:pt idx="35">
                  <c:v>364.68782000000004</c:v>
                </c:pt>
                <c:pt idx="36">
                  <c:v>371.38460000000009</c:v>
                </c:pt>
                <c:pt idx="37">
                  <c:v>322.57468000000011</c:v>
                </c:pt>
                <c:pt idx="38">
                  <c:v>344.02159000000023</c:v>
                </c:pt>
                <c:pt idx="39">
                  <c:v>325.05667000000005</c:v>
                </c:pt>
                <c:pt idx="40">
                  <c:v>341.30581999999993</c:v>
                </c:pt>
                <c:pt idx="41">
                  <c:v>387.61694999999997</c:v>
                </c:pt>
                <c:pt idx="42">
                  <c:v>513.75376999999969</c:v>
                </c:pt>
                <c:pt idx="43">
                  <c:v>489.60850999999985</c:v>
                </c:pt>
                <c:pt idx="44">
                  <c:v>388.39218000000017</c:v>
                </c:pt>
                <c:pt idx="45">
                  <c:v>452.76723000000027</c:v>
                </c:pt>
                <c:pt idx="46">
                  <c:v>475.4266700000004</c:v>
                </c:pt>
                <c:pt idx="47">
                  <c:v>542.49368000000027</c:v>
                </c:pt>
                <c:pt idx="48">
                  <c:v>498.65141000000006</c:v>
                </c:pt>
                <c:pt idx="49">
                  <c:v>541.23108999999999</c:v>
                </c:pt>
                <c:pt idx="50">
                  <c:v>505.21717000000012</c:v>
                </c:pt>
                <c:pt idx="51">
                  <c:v>535.42703999999969</c:v>
                </c:pt>
                <c:pt idx="52">
                  <c:v>578.13033999999971</c:v>
                </c:pt>
                <c:pt idx="53">
                  <c:v>651.95121000000006</c:v>
                </c:pt>
                <c:pt idx="54">
                  <c:v>886.04049999999984</c:v>
                </c:pt>
                <c:pt idx="55">
                  <c:v>903.20602999999971</c:v>
                </c:pt>
                <c:pt idx="56">
                  <c:v>762.64591999999959</c:v>
                </c:pt>
                <c:pt idx="57">
                  <c:v>921.21779000000026</c:v>
                </c:pt>
                <c:pt idx="58">
                  <c:v>983.72883999999976</c:v>
                </c:pt>
                <c:pt idx="59">
                  <c:v>1079.3220999999992</c:v>
                </c:pt>
                <c:pt idx="60">
                  <c:v>1315.2040700000023</c:v>
                </c:pt>
                <c:pt idx="61">
                  <c:v>1163.7287399999993</c:v>
                </c:pt>
                <c:pt idx="62">
                  <c:v>972.43767999999989</c:v>
                </c:pt>
                <c:pt idx="63">
                  <c:v>1048.7454799999989</c:v>
                </c:pt>
                <c:pt idx="64">
                  <c:v>1066.626</c:v>
                </c:pt>
                <c:pt idx="65">
                  <c:v>1144.6220000000001</c:v>
                </c:pt>
                <c:pt idx="66">
                  <c:v>1576</c:v>
                </c:pt>
              </c:numCache>
            </c:numRef>
          </c:val>
          <c:extLst>
            <c:ext xmlns:c16="http://schemas.microsoft.com/office/drawing/2014/chart" uri="{C3380CC4-5D6E-409C-BE32-E72D297353CC}">
              <c16:uniqueId val="{00000000-DF45-47CA-B682-0488D12FB68F}"/>
            </c:ext>
          </c:extLst>
        </c:ser>
        <c:dLbls>
          <c:showLegendKey val="0"/>
          <c:showVal val="0"/>
          <c:showCatName val="0"/>
          <c:showSerName val="0"/>
          <c:showPercent val="0"/>
          <c:showBubbleSize val="0"/>
        </c:dLbls>
        <c:gapWidth val="100"/>
        <c:overlap val="-29"/>
        <c:axId val="1136315088"/>
        <c:axId val="311546656"/>
      </c:barChart>
      <c:catAx>
        <c:axId val="11363150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mn-lt"/>
                <a:ea typeface="+mn-ea"/>
                <a:cs typeface="+mn-cs"/>
              </a:defRPr>
            </a:pPr>
            <a:endParaRPr lang="lv-LV"/>
          </a:p>
        </c:txPr>
        <c:crossAx val="311546656"/>
        <c:crosses val="autoZero"/>
        <c:auto val="1"/>
        <c:lblAlgn val="ctr"/>
        <c:lblOffset val="100"/>
        <c:noMultiLvlLbl val="0"/>
      </c:catAx>
      <c:valAx>
        <c:axId val="311546656"/>
        <c:scaling>
          <c:orientation val="minMax"/>
          <c:max val="1600"/>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136315088"/>
        <c:crosses val="autoZero"/>
        <c:crossBetween val="between"/>
        <c:majorUnit val="3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5332108086031584E-2"/>
          <c:y val="3.0747728860936407E-2"/>
          <c:w val="0.91369153798566938"/>
          <c:h val="0.75295861602205394"/>
        </c:manualLayout>
      </c:layout>
      <c:barChart>
        <c:barDir val="col"/>
        <c:grouping val="stacked"/>
        <c:varyColors val="0"/>
        <c:ser>
          <c:idx val="0"/>
          <c:order val="0"/>
          <c:tx>
            <c:strRef>
              <c:f>ģenerācija!$A$23</c:f>
              <c:strCache>
                <c:ptCount val="1"/>
                <c:pt idx="0">
                  <c:v>Mikroģenerācija</c:v>
                </c:pt>
              </c:strCache>
            </c:strRef>
          </c:tx>
          <c:spPr>
            <a:solidFill>
              <a:schemeClr val="accent2"/>
            </a:solidFill>
            <a:ln>
              <a:noFill/>
            </a:ln>
            <a:effectLst/>
          </c:spPr>
          <c:invertIfNegative val="0"/>
          <c:cat>
            <c:numRef>
              <c:f>ģenerācija!$M$22:$AC$22</c:f>
              <c:numCache>
                <c:formatCode>General</c:formatCode>
                <c:ptCount val="17"/>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numCache>
            </c:numRef>
          </c:cat>
          <c:val>
            <c:numRef>
              <c:f>ģenerācija!$M$23:$AC$23</c:f>
              <c:numCache>
                <c:formatCode>0</c:formatCode>
                <c:ptCount val="17"/>
                <c:pt idx="0">
                  <c:v>5.2633500000000009</c:v>
                </c:pt>
                <c:pt idx="1">
                  <c:v>11.45111</c:v>
                </c:pt>
                <c:pt idx="2">
                  <c:v>89.827569999999994</c:v>
                </c:pt>
                <c:pt idx="3">
                  <c:v>158.16332999999997</c:v>
                </c:pt>
                <c:pt idx="4">
                  <c:v>194.56332999999998</c:v>
                </c:pt>
                <c:pt idx="5">
                  <c:v>213.96332999999998</c:v>
                </c:pt>
                <c:pt idx="6">
                  <c:v>231.96332999999998</c:v>
                </c:pt>
                <c:pt idx="7">
                  <c:v>241.96332999999998</c:v>
                </c:pt>
                <c:pt idx="8">
                  <c:v>249.96332999999998</c:v>
                </c:pt>
                <c:pt idx="9">
                  <c:v>257.96332999999998</c:v>
                </c:pt>
                <c:pt idx="10">
                  <c:v>265.96332999999998</c:v>
                </c:pt>
                <c:pt idx="11">
                  <c:v>265.96332999999998</c:v>
                </c:pt>
                <c:pt idx="12">
                  <c:v>265.96332999999998</c:v>
                </c:pt>
                <c:pt idx="13">
                  <c:v>265.96332999999998</c:v>
                </c:pt>
                <c:pt idx="14">
                  <c:v>265.96332999999998</c:v>
                </c:pt>
                <c:pt idx="15">
                  <c:v>265.96332999999998</c:v>
                </c:pt>
                <c:pt idx="16">
                  <c:v>265.96332999999998</c:v>
                </c:pt>
              </c:numCache>
            </c:numRef>
          </c:val>
          <c:extLst>
            <c:ext xmlns:c16="http://schemas.microsoft.com/office/drawing/2014/chart" uri="{C3380CC4-5D6E-409C-BE32-E72D297353CC}">
              <c16:uniqueId val="{00000000-C99F-44F1-9E69-E589FD9036E6}"/>
            </c:ext>
          </c:extLst>
        </c:ser>
        <c:ser>
          <c:idx val="1"/>
          <c:order val="1"/>
          <c:tx>
            <c:strRef>
              <c:f>ģenerācija!$A$24</c:f>
              <c:strCache>
                <c:ptCount val="1"/>
                <c:pt idx="0">
                  <c:v>Koģenerācijas elektrostacijas</c:v>
                </c:pt>
              </c:strCache>
            </c:strRef>
          </c:tx>
          <c:spPr>
            <a:solidFill>
              <a:schemeClr val="bg1">
                <a:lumMod val="75000"/>
              </a:schemeClr>
            </a:solidFill>
            <a:ln>
              <a:noFill/>
            </a:ln>
            <a:effectLst/>
          </c:spPr>
          <c:invertIfNegative val="0"/>
          <c:cat>
            <c:numRef>
              <c:f>ģenerācija!$M$22:$AC$22</c:f>
              <c:numCache>
                <c:formatCode>General</c:formatCode>
                <c:ptCount val="17"/>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numCache>
            </c:numRef>
          </c:cat>
          <c:val>
            <c:numRef>
              <c:f>ģenerācija!$M$24:$AC$24</c:f>
              <c:numCache>
                <c:formatCode>0</c:formatCode>
                <c:ptCount val="17"/>
                <c:pt idx="0">
                  <c:v>154.86799999999999</c:v>
                </c:pt>
                <c:pt idx="1">
                  <c:v>155.501</c:v>
                </c:pt>
                <c:pt idx="2">
                  <c:v>155.761</c:v>
                </c:pt>
                <c:pt idx="3">
                  <c:v>157.65</c:v>
                </c:pt>
                <c:pt idx="4">
                  <c:v>175.03399999999999</c:v>
                </c:pt>
                <c:pt idx="5">
                  <c:v>188.71699999999998</c:v>
                </c:pt>
                <c:pt idx="6">
                  <c:v>194.55599999999998</c:v>
                </c:pt>
                <c:pt idx="7">
                  <c:v>203.55599999999998</c:v>
                </c:pt>
                <c:pt idx="8">
                  <c:v>203.55599999999998</c:v>
                </c:pt>
                <c:pt idx="9">
                  <c:v>203.55599999999998</c:v>
                </c:pt>
                <c:pt idx="10">
                  <c:v>203.55599999999998</c:v>
                </c:pt>
                <c:pt idx="11">
                  <c:v>203.55599999999998</c:v>
                </c:pt>
                <c:pt idx="12">
                  <c:v>203.55599999999998</c:v>
                </c:pt>
                <c:pt idx="13">
                  <c:v>203.55599999999998</c:v>
                </c:pt>
                <c:pt idx="14">
                  <c:v>203.55599999999998</c:v>
                </c:pt>
                <c:pt idx="15">
                  <c:v>203.55599999999998</c:v>
                </c:pt>
                <c:pt idx="16">
                  <c:v>203.55599999999998</c:v>
                </c:pt>
              </c:numCache>
            </c:numRef>
          </c:val>
          <c:extLst>
            <c:ext xmlns:c16="http://schemas.microsoft.com/office/drawing/2014/chart" uri="{C3380CC4-5D6E-409C-BE32-E72D297353CC}">
              <c16:uniqueId val="{00000001-C99F-44F1-9E69-E589FD9036E6}"/>
            </c:ext>
          </c:extLst>
        </c:ser>
        <c:ser>
          <c:idx val="2"/>
          <c:order val="2"/>
          <c:tx>
            <c:strRef>
              <c:f>ģenerācija!$A$25</c:f>
              <c:strCache>
                <c:ptCount val="1"/>
                <c:pt idx="0">
                  <c:v>Hidroelektrostacijas</c:v>
                </c:pt>
              </c:strCache>
            </c:strRef>
          </c:tx>
          <c:spPr>
            <a:solidFill>
              <a:schemeClr val="accent2">
                <a:lumMod val="75000"/>
              </a:schemeClr>
            </a:solidFill>
            <a:ln>
              <a:noFill/>
            </a:ln>
            <a:effectLst/>
          </c:spPr>
          <c:invertIfNegative val="0"/>
          <c:cat>
            <c:numRef>
              <c:f>ģenerācija!$M$22:$AC$22</c:f>
              <c:numCache>
                <c:formatCode>General</c:formatCode>
                <c:ptCount val="17"/>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numCache>
            </c:numRef>
          </c:cat>
          <c:val>
            <c:numRef>
              <c:f>ģenerācija!$M$25:$AC$25</c:f>
              <c:numCache>
                <c:formatCode>0</c:formatCode>
                <c:ptCount val="17"/>
                <c:pt idx="0">
                  <c:v>24.152799999999996</c:v>
                </c:pt>
                <c:pt idx="1">
                  <c:v>26.475799999999996</c:v>
                </c:pt>
                <c:pt idx="2">
                  <c:v>27.310299999999994</c:v>
                </c:pt>
                <c:pt idx="3">
                  <c:v>27.632799999999996</c:v>
                </c:pt>
                <c:pt idx="4">
                  <c:v>27.832799999999995</c:v>
                </c:pt>
                <c:pt idx="5">
                  <c:v>28.732799999999994</c:v>
                </c:pt>
                <c:pt idx="6">
                  <c:v>30.832799999999995</c:v>
                </c:pt>
                <c:pt idx="7">
                  <c:v>31.032799999999995</c:v>
                </c:pt>
                <c:pt idx="8">
                  <c:v>31.232799999999994</c:v>
                </c:pt>
                <c:pt idx="9">
                  <c:v>31.432799999999993</c:v>
                </c:pt>
                <c:pt idx="10">
                  <c:v>31.632799999999992</c:v>
                </c:pt>
                <c:pt idx="11">
                  <c:v>31.832799999999992</c:v>
                </c:pt>
                <c:pt idx="12">
                  <c:v>32.032799999999995</c:v>
                </c:pt>
                <c:pt idx="13">
                  <c:v>32.232799999999997</c:v>
                </c:pt>
                <c:pt idx="14">
                  <c:v>32.4328</c:v>
                </c:pt>
                <c:pt idx="15">
                  <c:v>32.632800000000003</c:v>
                </c:pt>
                <c:pt idx="16">
                  <c:v>32.832800000000006</c:v>
                </c:pt>
              </c:numCache>
            </c:numRef>
          </c:val>
          <c:extLst>
            <c:ext xmlns:c16="http://schemas.microsoft.com/office/drawing/2014/chart" uri="{C3380CC4-5D6E-409C-BE32-E72D297353CC}">
              <c16:uniqueId val="{00000002-C99F-44F1-9E69-E589FD9036E6}"/>
            </c:ext>
          </c:extLst>
        </c:ser>
        <c:ser>
          <c:idx val="3"/>
          <c:order val="3"/>
          <c:tx>
            <c:strRef>
              <c:f>ģenerācija!$A$26</c:f>
              <c:strCache>
                <c:ptCount val="1"/>
                <c:pt idx="0">
                  <c:v>Saules elektrostacijas</c:v>
                </c:pt>
              </c:strCache>
            </c:strRef>
          </c:tx>
          <c:spPr>
            <a:solidFill>
              <a:schemeClr val="accent1"/>
            </a:solidFill>
            <a:ln>
              <a:noFill/>
            </a:ln>
            <a:effectLst/>
          </c:spPr>
          <c:invertIfNegative val="0"/>
          <c:cat>
            <c:numRef>
              <c:f>ģenerācija!$M$22:$AC$22</c:f>
              <c:numCache>
                <c:formatCode>General</c:formatCode>
                <c:ptCount val="17"/>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numCache>
            </c:numRef>
          </c:cat>
          <c:val>
            <c:numRef>
              <c:f>ģenerācija!$M$26:$AC$26</c:f>
              <c:numCache>
                <c:formatCode>0</c:formatCode>
                <c:ptCount val="17"/>
                <c:pt idx="0">
                  <c:v>2.76</c:v>
                </c:pt>
                <c:pt idx="1">
                  <c:v>5.7950999999999997</c:v>
                </c:pt>
                <c:pt idx="2">
                  <c:v>14.95933</c:v>
                </c:pt>
                <c:pt idx="3">
                  <c:v>147.12882999999999</c:v>
                </c:pt>
                <c:pt idx="4">
                  <c:v>468.21465000000001</c:v>
                </c:pt>
                <c:pt idx="5">
                  <c:v>724.03546000000006</c:v>
                </c:pt>
                <c:pt idx="6">
                  <c:v>1083.1933100000001</c:v>
                </c:pt>
                <c:pt idx="7">
                  <c:v>1158.1933100000001</c:v>
                </c:pt>
                <c:pt idx="8">
                  <c:v>1233.1933100000001</c:v>
                </c:pt>
                <c:pt idx="9">
                  <c:v>1283.1933100000001</c:v>
                </c:pt>
                <c:pt idx="10">
                  <c:v>1333.1933100000001</c:v>
                </c:pt>
                <c:pt idx="11">
                  <c:v>1383.1933100000001</c:v>
                </c:pt>
                <c:pt idx="12">
                  <c:v>1433.1933100000001</c:v>
                </c:pt>
                <c:pt idx="13">
                  <c:v>1483.1933100000001</c:v>
                </c:pt>
                <c:pt idx="14">
                  <c:v>1533.1933100000001</c:v>
                </c:pt>
                <c:pt idx="15">
                  <c:v>1583.1933100000001</c:v>
                </c:pt>
                <c:pt idx="16">
                  <c:v>1633.1933100000001</c:v>
                </c:pt>
              </c:numCache>
            </c:numRef>
          </c:val>
          <c:extLst>
            <c:ext xmlns:c16="http://schemas.microsoft.com/office/drawing/2014/chart" uri="{C3380CC4-5D6E-409C-BE32-E72D297353CC}">
              <c16:uniqueId val="{00000003-C99F-44F1-9E69-E589FD9036E6}"/>
            </c:ext>
          </c:extLst>
        </c:ser>
        <c:ser>
          <c:idx val="5"/>
          <c:order val="4"/>
          <c:tx>
            <c:strRef>
              <c:f>ģenerācija!$A$28</c:f>
              <c:strCache>
                <c:ptCount val="1"/>
                <c:pt idx="0">
                  <c:v>Vēja elektrostacijas</c:v>
                </c:pt>
              </c:strCache>
            </c:strRef>
          </c:tx>
          <c:spPr>
            <a:solidFill>
              <a:schemeClr val="accent5"/>
            </a:solidFill>
            <a:ln>
              <a:noFill/>
            </a:ln>
            <a:effectLst/>
          </c:spPr>
          <c:invertIfNegative val="0"/>
          <c:cat>
            <c:numRef>
              <c:f>ģenerācija!$M$22:$AC$22</c:f>
              <c:numCache>
                <c:formatCode>General</c:formatCode>
                <c:ptCount val="17"/>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numCache>
            </c:numRef>
          </c:cat>
          <c:val>
            <c:numRef>
              <c:f>ģenerācija!$M$28:$AC$28</c:f>
              <c:numCache>
                <c:formatCode>0</c:formatCode>
                <c:ptCount val="17"/>
                <c:pt idx="0">
                  <c:v>47.5</c:v>
                </c:pt>
                <c:pt idx="1">
                  <c:v>47.5</c:v>
                </c:pt>
                <c:pt idx="2">
                  <c:v>47.5</c:v>
                </c:pt>
                <c:pt idx="3">
                  <c:v>47.994999999999997</c:v>
                </c:pt>
                <c:pt idx="4">
                  <c:v>50.695</c:v>
                </c:pt>
                <c:pt idx="5">
                  <c:v>52</c:v>
                </c:pt>
                <c:pt idx="6">
                  <c:v>52.05</c:v>
                </c:pt>
                <c:pt idx="7">
                  <c:v>62.05</c:v>
                </c:pt>
                <c:pt idx="8">
                  <c:v>62.05</c:v>
                </c:pt>
                <c:pt idx="9">
                  <c:v>62.05</c:v>
                </c:pt>
                <c:pt idx="10">
                  <c:v>62.05</c:v>
                </c:pt>
                <c:pt idx="11">
                  <c:v>62.05</c:v>
                </c:pt>
                <c:pt idx="12">
                  <c:v>62.05</c:v>
                </c:pt>
                <c:pt idx="13">
                  <c:v>62.05</c:v>
                </c:pt>
                <c:pt idx="14">
                  <c:v>62.05</c:v>
                </c:pt>
                <c:pt idx="15">
                  <c:v>62.05</c:v>
                </c:pt>
                <c:pt idx="16">
                  <c:v>62.05</c:v>
                </c:pt>
              </c:numCache>
            </c:numRef>
          </c:val>
          <c:extLst>
            <c:ext xmlns:c16="http://schemas.microsoft.com/office/drawing/2014/chart" uri="{C3380CC4-5D6E-409C-BE32-E72D297353CC}">
              <c16:uniqueId val="{00000004-C99F-44F1-9E69-E589FD9036E6}"/>
            </c:ext>
          </c:extLst>
        </c:ser>
        <c:ser>
          <c:idx val="4"/>
          <c:order val="5"/>
          <c:tx>
            <c:strRef>
              <c:f>ģenerācija!$A$27</c:f>
              <c:strCache>
                <c:ptCount val="1"/>
                <c:pt idx="0">
                  <c:v>Elektroenerģijas uzkrātuves</c:v>
                </c:pt>
              </c:strCache>
            </c:strRef>
          </c:tx>
          <c:spPr>
            <a:solidFill>
              <a:schemeClr val="accent4"/>
            </a:solidFill>
            <a:ln>
              <a:noFill/>
            </a:ln>
            <a:effectLst/>
          </c:spPr>
          <c:invertIfNegative val="0"/>
          <c:cat>
            <c:numRef>
              <c:f>ģenerācija!$M$22:$AC$22</c:f>
              <c:numCache>
                <c:formatCode>General</c:formatCode>
                <c:ptCount val="17"/>
                <c:pt idx="0">
                  <c:v>2020</c:v>
                </c:pt>
                <c:pt idx="1">
                  <c:v>2021</c:v>
                </c:pt>
                <c:pt idx="2">
                  <c:v>2022</c:v>
                </c:pt>
                <c:pt idx="3">
                  <c:v>2023</c:v>
                </c:pt>
                <c:pt idx="4">
                  <c:v>2024</c:v>
                </c:pt>
                <c:pt idx="5">
                  <c:v>2025</c:v>
                </c:pt>
                <c:pt idx="6">
                  <c:v>2026</c:v>
                </c:pt>
                <c:pt idx="7">
                  <c:v>2027</c:v>
                </c:pt>
                <c:pt idx="8">
                  <c:v>2028</c:v>
                </c:pt>
                <c:pt idx="9">
                  <c:v>2029</c:v>
                </c:pt>
                <c:pt idx="10">
                  <c:v>2030</c:v>
                </c:pt>
                <c:pt idx="11">
                  <c:v>2031</c:v>
                </c:pt>
                <c:pt idx="12">
                  <c:v>2032</c:v>
                </c:pt>
                <c:pt idx="13">
                  <c:v>2033</c:v>
                </c:pt>
                <c:pt idx="14">
                  <c:v>2034</c:v>
                </c:pt>
                <c:pt idx="15">
                  <c:v>2035</c:v>
                </c:pt>
                <c:pt idx="16">
                  <c:v>2036</c:v>
                </c:pt>
              </c:numCache>
            </c:numRef>
          </c:cat>
          <c:val>
            <c:numRef>
              <c:f>ģenerācija!$M$27:$AC$27</c:f>
              <c:numCache>
                <c:formatCode>0</c:formatCode>
                <c:ptCount val="17"/>
                <c:pt idx="0">
                  <c:v>0</c:v>
                </c:pt>
                <c:pt idx="1">
                  <c:v>0</c:v>
                </c:pt>
                <c:pt idx="2">
                  <c:v>0</c:v>
                </c:pt>
                <c:pt idx="3">
                  <c:v>0</c:v>
                </c:pt>
                <c:pt idx="4">
                  <c:v>0</c:v>
                </c:pt>
                <c:pt idx="5">
                  <c:v>9.4</c:v>
                </c:pt>
                <c:pt idx="6">
                  <c:v>59.4</c:v>
                </c:pt>
                <c:pt idx="7">
                  <c:v>209.4</c:v>
                </c:pt>
                <c:pt idx="8">
                  <c:v>309.39999999999998</c:v>
                </c:pt>
                <c:pt idx="9">
                  <c:v>409.4</c:v>
                </c:pt>
                <c:pt idx="10">
                  <c:v>459.4</c:v>
                </c:pt>
                <c:pt idx="11">
                  <c:v>489.4</c:v>
                </c:pt>
                <c:pt idx="12">
                  <c:v>519.4</c:v>
                </c:pt>
                <c:pt idx="13">
                  <c:v>539.4</c:v>
                </c:pt>
                <c:pt idx="14">
                  <c:v>549.4</c:v>
                </c:pt>
                <c:pt idx="15">
                  <c:v>559.4</c:v>
                </c:pt>
                <c:pt idx="16">
                  <c:v>569.4</c:v>
                </c:pt>
              </c:numCache>
            </c:numRef>
          </c:val>
          <c:extLst>
            <c:ext xmlns:c16="http://schemas.microsoft.com/office/drawing/2014/chart" uri="{C3380CC4-5D6E-409C-BE32-E72D297353CC}">
              <c16:uniqueId val="{00000005-C99F-44F1-9E69-E589FD9036E6}"/>
            </c:ext>
          </c:extLst>
        </c:ser>
        <c:dLbls>
          <c:showLegendKey val="0"/>
          <c:showVal val="0"/>
          <c:showCatName val="0"/>
          <c:showSerName val="0"/>
          <c:showPercent val="0"/>
          <c:showBubbleSize val="0"/>
        </c:dLbls>
        <c:gapWidth val="150"/>
        <c:overlap val="100"/>
        <c:axId val="1387151200"/>
        <c:axId val="1387147840"/>
      </c:barChart>
      <c:catAx>
        <c:axId val="13871512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387147840"/>
        <c:crosses val="autoZero"/>
        <c:auto val="1"/>
        <c:lblAlgn val="ctr"/>
        <c:lblOffset val="100"/>
        <c:noMultiLvlLbl val="0"/>
      </c:catAx>
      <c:valAx>
        <c:axId val="138714784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387151200"/>
        <c:crosses val="autoZero"/>
        <c:crossBetween val="between"/>
      </c:valAx>
      <c:spPr>
        <a:noFill/>
        <a:ln>
          <a:noFill/>
        </a:ln>
        <a:effectLst/>
      </c:spPr>
    </c:plotArea>
    <c:legend>
      <c:legendPos val="b"/>
      <c:layout>
        <c:manualLayout>
          <c:xMode val="edge"/>
          <c:yMode val="edge"/>
          <c:x val="5.2503550227423111E-2"/>
          <c:y val="0.88792860011995356"/>
          <c:w val="0.92629557231182846"/>
          <c:h val="8.747629816713163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Patēriņš!$B$1</c:f>
              <c:strCache>
                <c:ptCount val="1"/>
                <c:pt idx="0">
                  <c:v>Elektrotīkla noslodze</c:v>
                </c:pt>
              </c:strCache>
            </c:strRef>
          </c:tx>
          <c:spPr>
            <a:solidFill>
              <a:schemeClr val="accent1"/>
            </a:solidFill>
            <a:ln>
              <a:noFill/>
            </a:ln>
            <a:effectLst/>
          </c:spPr>
          <c:invertIfNegative val="0"/>
          <c:cat>
            <c:numRef>
              <c:f>Patēriņš!$A$2:$A$29</c:f>
              <c:numCache>
                <c:formatCode>mmm\-yy</c:formatCode>
                <c:ptCount val="28"/>
                <c:pt idx="0">
                  <c:v>45292</c:v>
                </c:pt>
                <c:pt idx="1">
                  <c:v>45323</c:v>
                </c:pt>
                <c:pt idx="2">
                  <c:v>45352</c:v>
                </c:pt>
                <c:pt idx="3">
                  <c:v>45383</c:v>
                </c:pt>
                <c:pt idx="4">
                  <c:v>45413</c:v>
                </c:pt>
                <c:pt idx="5">
                  <c:v>45444</c:v>
                </c:pt>
                <c:pt idx="6">
                  <c:v>45474</c:v>
                </c:pt>
                <c:pt idx="7">
                  <c:v>45505</c:v>
                </c:pt>
                <c:pt idx="8">
                  <c:v>45536</c:v>
                </c:pt>
                <c:pt idx="9">
                  <c:v>45566</c:v>
                </c:pt>
                <c:pt idx="10">
                  <c:v>45597</c:v>
                </c:pt>
                <c:pt idx="11">
                  <c:v>45627</c:v>
                </c:pt>
                <c:pt idx="12">
                  <c:v>45658</c:v>
                </c:pt>
                <c:pt idx="13">
                  <c:v>45689</c:v>
                </c:pt>
                <c:pt idx="14">
                  <c:v>45717</c:v>
                </c:pt>
                <c:pt idx="15">
                  <c:v>45748</c:v>
                </c:pt>
                <c:pt idx="16">
                  <c:v>45778</c:v>
                </c:pt>
                <c:pt idx="17">
                  <c:v>45809</c:v>
                </c:pt>
                <c:pt idx="18">
                  <c:v>45839</c:v>
                </c:pt>
                <c:pt idx="19">
                  <c:v>45870</c:v>
                </c:pt>
                <c:pt idx="20">
                  <c:v>45901</c:v>
                </c:pt>
                <c:pt idx="21">
                  <c:v>45931</c:v>
                </c:pt>
                <c:pt idx="22">
                  <c:v>45962</c:v>
                </c:pt>
                <c:pt idx="23">
                  <c:v>45992</c:v>
                </c:pt>
                <c:pt idx="24">
                  <c:v>46023</c:v>
                </c:pt>
                <c:pt idx="25">
                  <c:v>46054</c:v>
                </c:pt>
                <c:pt idx="26">
                  <c:v>46082</c:v>
                </c:pt>
                <c:pt idx="27">
                  <c:v>46113</c:v>
                </c:pt>
              </c:numCache>
            </c:numRef>
          </c:cat>
          <c:val>
            <c:numRef>
              <c:f>Patēriņš!$B$2:$B$29</c:f>
              <c:numCache>
                <c:formatCode>General</c:formatCode>
                <c:ptCount val="28"/>
                <c:pt idx="0">
                  <c:v>1152</c:v>
                </c:pt>
                <c:pt idx="1">
                  <c:v>1152</c:v>
                </c:pt>
                <c:pt idx="2">
                  <c:v>1152</c:v>
                </c:pt>
                <c:pt idx="3">
                  <c:v>1152</c:v>
                </c:pt>
                <c:pt idx="4">
                  <c:v>1152</c:v>
                </c:pt>
                <c:pt idx="5">
                  <c:v>1152</c:v>
                </c:pt>
                <c:pt idx="6">
                  <c:v>1152</c:v>
                </c:pt>
                <c:pt idx="7">
                  <c:v>1152</c:v>
                </c:pt>
                <c:pt idx="8">
                  <c:v>1152</c:v>
                </c:pt>
                <c:pt idx="9">
                  <c:v>1152</c:v>
                </c:pt>
                <c:pt idx="10">
                  <c:v>1152</c:v>
                </c:pt>
                <c:pt idx="11">
                  <c:v>1152</c:v>
                </c:pt>
                <c:pt idx="12">
                  <c:v>1152</c:v>
                </c:pt>
                <c:pt idx="13">
                  <c:v>1152</c:v>
                </c:pt>
                <c:pt idx="14">
                  <c:v>1152</c:v>
                </c:pt>
                <c:pt idx="15">
                  <c:v>1152</c:v>
                </c:pt>
                <c:pt idx="16">
                  <c:v>1152</c:v>
                </c:pt>
                <c:pt idx="17">
                  <c:v>1152</c:v>
                </c:pt>
                <c:pt idx="18">
                  <c:v>1152</c:v>
                </c:pt>
                <c:pt idx="19">
                  <c:v>1152</c:v>
                </c:pt>
                <c:pt idx="20">
                  <c:v>1152</c:v>
                </c:pt>
                <c:pt idx="21">
                  <c:v>1152</c:v>
                </c:pt>
                <c:pt idx="22">
                  <c:v>1152</c:v>
                </c:pt>
                <c:pt idx="23">
                  <c:v>1152</c:v>
                </c:pt>
                <c:pt idx="24">
                  <c:v>1152</c:v>
                </c:pt>
                <c:pt idx="25">
                  <c:v>1152</c:v>
                </c:pt>
                <c:pt idx="26">
                  <c:v>1152</c:v>
                </c:pt>
                <c:pt idx="27">
                  <c:v>1152</c:v>
                </c:pt>
              </c:numCache>
            </c:numRef>
          </c:val>
          <c:extLst>
            <c:ext xmlns:c16="http://schemas.microsoft.com/office/drawing/2014/chart" uri="{C3380CC4-5D6E-409C-BE32-E72D297353CC}">
              <c16:uniqueId val="{00000000-E922-4773-B70B-B3F5D3F39A24}"/>
            </c:ext>
          </c:extLst>
        </c:ser>
        <c:ser>
          <c:idx val="1"/>
          <c:order val="1"/>
          <c:tx>
            <c:strRef>
              <c:f>Patēriņš!$C$1</c:f>
              <c:strCache>
                <c:ptCount val="1"/>
                <c:pt idx="0">
                  <c:v>Aktīvie tehniskie noteikumi</c:v>
                </c:pt>
              </c:strCache>
            </c:strRef>
          </c:tx>
          <c:spPr>
            <a:solidFill>
              <a:schemeClr val="accent2"/>
            </a:solidFill>
            <a:ln>
              <a:noFill/>
            </a:ln>
            <a:effectLst/>
          </c:spPr>
          <c:invertIfNegative val="0"/>
          <c:cat>
            <c:numRef>
              <c:f>Patēriņš!$A$2:$A$29</c:f>
              <c:numCache>
                <c:formatCode>mmm\-yy</c:formatCode>
                <c:ptCount val="28"/>
                <c:pt idx="0">
                  <c:v>45292</c:v>
                </c:pt>
                <c:pt idx="1">
                  <c:v>45323</c:v>
                </c:pt>
                <c:pt idx="2">
                  <c:v>45352</c:v>
                </c:pt>
                <c:pt idx="3">
                  <c:v>45383</c:v>
                </c:pt>
                <c:pt idx="4">
                  <c:v>45413</c:v>
                </c:pt>
                <c:pt idx="5">
                  <c:v>45444</c:v>
                </c:pt>
                <c:pt idx="6">
                  <c:v>45474</c:v>
                </c:pt>
                <c:pt idx="7">
                  <c:v>45505</c:v>
                </c:pt>
                <c:pt idx="8">
                  <c:v>45536</c:v>
                </c:pt>
                <c:pt idx="9">
                  <c:v>45566</c:v>
                </c:pt>
                <c:pt idx="10">
                  <c:v>45597</c:v>
                </c:pt>
                <c:pt idx="11">
                  <c:v>45627</c:v>
                </c:pt>
                <c:pt idx="12">
                  <c:v>45658</c:v>
                </c:pt>
                <c:pt idx="13">
                  <c:v>45689</c:v>
                </c:pt>
                <c:pt idx="14">
                  <c:v>45717</c:v>
                </c:pt>
                <c:pt idx="15">
                  <c:v>45748</c:v>
                </c:pt>
                <c:pt idx="16">
                  <c:v>45778</c:v>
                </c:pt>
                <c:pt idx="17">
                  <c:v>45809</c:v>
                </c:pt>
                <c:pt idx="18">
                  <c:v>45839</c:v>
                </c:pt>
                <c:pt idx="19">
                  <c:v>45870</c:v>
                </c:pt>
                <c:pt idx="20">
                  <c:v>45901</c:v>
                </c:pt>
                <c:pt idx="21">
                  <c:v>45931</c:v>
                </c:pt>
                <c:pt idx="22">
                  <c:v>45962</c:v>
                </c:pt>
                <c:pt idx="23">
                  <c:v>45992</c:v>
                </c:pt>
                <c:pt idx="24">
                  <c:v>46023</c:v>
                </c:pt>
                <c:pt idx="25">
                  <c:v>46054</c:v>
                </c:pt>
                <c:pt idx="26">
                  <c:v>46082</c:v>
                </c:pt>
                <c:pt idx="27">
                  <c:v>46113</c:v>
                </c:pt>
              </c:numCache>
            </c:numRef>
          </c:cat>
          <c:val>
            <c:numRef>
              <c:f>Patēriņš!$C$2:$C$29</c:f>
              <c:numCache>
                <c:formatCode>General</c:formatCode>
                <c:ptCount val="28"/>
                <c:pt idx="0">
                  <c:v>430</c:v>
                </c:pt>
                <c:pt idx="1">
                  <c:v>481</c:v>
                </c:pt>
                <c:pt idx="2">
                  <c:v>571</c:v>
                </c:pt>
                <c:pt idx="3">
                  <c:v>603</c:v>
                </c:pt>
                <c:pt idx="4">
                  <c:v>580</c:v>
                </c:pt>
                <c:pt idx="5">
                  <c:v>519</c:v>
                </c:pt>
                <c:pt idx="6">
                  <c:v>622</c:v>
                </c:pt>
                <c:pt idx="7">
                  <c:v>817</c:v>
                </c:pt>
                <c:pt idx="8">
                  <c:v>802</c:v>
                </c:pt>
                <c:pt idx="9">
                  <c:v>787</c:v>
                </c:pt>
                <c:pt idx="10">
                  <c:v>748</c:v>
                </c:pt>
                <c:pt idx="11">
                  <c:v>777</c:v>
                </c:pt>
                <c:pt idx="12">
                  <c:v>766</c:v>
                </c:pt>
                <c:pt idx="13">
                  <c:v>779</c:v>
                </c:pt>
                <c:pt idx="14">
                  <c:v>862</c:v>
                </c:pt>
                <c:pt idx="15">
                  <c:v>842</c:v>
                </c:pt>
                <c:pt idx="16">
                  <c:v>878</c:v>
                </c:pt>
                <c:pt idx="17">
                  <c:v>909</c:v>
                </c:pt>
                <c:pt idx="18">
                  <c:v>1016</c:v>
                </c:pt>
                <c:pt idx="19">
                  <c:v>994</c:v>
                </c:pt>
                <c:pt idx="20">
                  <c:v>1099</c:v>
                </c:pt>
                <c:pt idx="21">
                  <c:v>1148</c:v>
                </c:pt>
                <c:pt idx="22">
                  <c:v>1362</c:v>
                </c:pt>
                <c:pt idx="23">
                  <c:v>773</c:v>
                </c:pt>
                <c:pt idx="24">
                  <c:v>703</c:v>
                </c:pt>
                <c:pt idx="25">
                  <c:v>762</c:v>
                </c:pt>
                <c:pt idx="26">
                  <c:v>799</c:v>
                </c:pt>
                <c:pt idx="27">
                  <c:v>734</c:v>
                </c:pt>
              </c:numCache>
            </c:numRef>
          </c:val>
          <c:extLst>
            <c:ext xmlns:c16="http://schemas.microsoft.com/office/drawing/2014/chart" uri="{C3380CC4-5D6E-409C-BE32-E72D297353CC}">
              <c16:uniqueId val="{00000001-E922-4773-B70B-B3F5D3F39A24}"/>
            </c:ext>
          </c:extLst>
        </c:ser>
        <c:ser>
          <c:idx val="2"/>
          <c:order val="2"/>
          <c:tx>
            <c:strRef>
              <c:f>Patēriņš!$D$1</c:f>
              <c:strCache>
                <c:ptCount val="1"/>
                <c:pt idx="0">
                  <c:v>Aktīvie BESS tehniskie noteikumi</c:v>
                </c:pt>
              </c:strCache>
            </c:strRef>
          </c:tx>
          <c:spPr>
            <a:solidFill>
              <a:schemeClr val="accent4"/>
            </a:solidFill>
            <a:ln>
              <a:noFill/>
            </a:ln>
            <a:effectLst/>
          </c:spPr>
          <c:invertIfNegative val="0"/>
          <c:cat>
            <c:numRef>
              <c:f>Patēriņš!$A$2:$A$29</c:f>
              <c:numCache>
                <c:formatCode>mmm\-yy</c:formatCode>
                <c:ptCount val="28"/>
                <c:pt idx="0">
                  <c:v>45292</c:v>
                </c:pt>
                <c:pt idx="1">
                  <c:v>45323</c:v>
                </c:pt>
                <c:pt idx="2">
                  <c:v>45352</c:v>
                </c:pt>
                <c:pt idx="3">
                  <c:v>45383</c:v>
                </c:pt>
                <c:pt idx="4">
                  <c:v>45413</c:v>
                </c:pt>
                <c:pt idx="5">
                  <c:v>45444</c:v>
                </c:pt>
                <c:pt idx="6">
                  <c:v>45474</c:v>
                </c:pt>
                <c:pt idx="7">
                  <c:v>45505</c:v>
                </c:pt>
                <c:pt idx="8">
                  <c:v>45536</c:v>
                </c:pt>
                <c:pt idx="9">
                  <c:v>45566</c:v>
                </c:pt>
                <c:pt idx="10">
                  <c:v>45597</c:v>
                </c:pt>
                <c:pt idx="11">
                  <c:v>45627</c:v>
                </c:pt>
                <c:pt idx="12">
                  <c:v>45658</c:v>
                </c:pt>
                <c:pt idx="13">
                  <c:v>45689</c:v>
                </c:pt>
                <c:pt idx="14">
                  <c:v>45717</c:v>
                </c:pt>
                <c:pt idx="15">
                  <c:v>45748</c:v>
                </c:pt>
                <c:pt idx="16">
                  <c:v>45778</c:v>
                </c:pt>
                <c:pt idx="17">
                  <c:v>45809</c:v>
                </c:pt>
                <c:pt idx="18">
                  <c:v>45839</c:v>
                </c:pt>
                <c:pt idx="19">
                  <c:v>45870</c:v>
                </c:pt>
                <c:pt idx="20">
                  <c:v>45901</c:v>
                </c:pt>
                <c:pt idx="21">
                  <c:v>45931</c:v>
                </c:pt>
                <c:pt idx="22">
                  <c:v>45962</c:v>
                </c:pt>
                <c:pt idx="23">
                  <c:v>45992</c:v>
                </c:pt>
                <c:pt idx="24">
                  <c:v>46023</c:v>
                </c:pt>
                <c:pt idx="25">
                  <c:v>46054</c:v>
                </c:pt>
                <c:pt idx="26">
                  <c:v>46082</c:v>
                </c:pt>
                <c:pt idx="27">
                  <c:v>46113</c:v>
                </c:pt>
              </c:numCache>
            </c:numRef>
          </c:cat>
          <c:val>
            <c:numRef>
              <c:f>Patēriņš!$D$2:$D$29</c:f>
              <c:numCache>
                <c:formatCode>General</c:formatCode>
                <c:ptCount val="2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630</c:v>
                </c:pt>
                <c:pt idx="24">
                  <c:v>743</c:v>
                </c:pt>
                <c:pt idx="25">
                  <c:v>745</c:v>
                </c:pt>
                <c:pt idx="26">
                  <c:v>810</c:v>
                </c:pt>
                <c:pt idx="27">
                  <c:v>904</c:v>
                </c:pt>
              </c:numCache>
            </c:numRef>
          </c:val>
          <c:extLst>
            <c:ext xmlns:c16="http://schemas.microsoft.com/office/drawing/2014/chart" uri="{C3380CC4-5D6E-409C-BE32-E72D297353CC}">
              <c16:uniqueId val="{00000002-E922-4773-B70B-B3F5D3F39A24}"/>
            </c:ext>
          </c:extLst>
        </c:ser>
        <c:ser>
          <c:idx val="3"/>
          <c:order val="3"/>
          <c:tx>
            <c:strRef>
              <c:f>Patēriņš!$E$1</c:f>
              <c:strCache>
                <c:ptCount val="1"/>
                <c:pt idx="0">
                  <c:v>Brīvā jauda</c:v>
                </c:pt>
              </c:strCache>
            </c:strRef>
          </c:tx>
          <c:spPr>
            <a:solidFill>
              <a:schemeClr val="accent5"/>
            </a:solidFill>
            <a:ln>
              <a:noFill/>
            </a:ln>
            <a:effectLst/>
          </c:spPr>
          <c:invertIfNegative val="0"/>
          <c:cat>
            <c:numRef>
              <c:f>Patēriņš!$A$2:$A$29</c:f>
              <c:numCache>
                <c:formatCode>mmm\-yy</c:formatCode>
                <c:ptCount val="28"/>
                <c:pt idx="0">
                  <c:v>45292</c:v>
                </c:pt>
                <c:pt idx="1">
                  <c:v>45323</c:v>
                </c:pt>
                <c:pt idx="2">
                  <c:v>45352</c:v>
                </c:pt>
                <c:pt idx="3">
                  <c:v>45383</c:v>
                </c:pt>
                <c:pt idx="4">
                  <c:v>45413</c:v>
                </c:pt>
                <c:pt idx="5">
                  <c:v>45444</c:v>
                </c:pt>
                <c:pt idx="6">
                  <c:v>45474</c:v>
                </c:pt>
                <c:pt idx="7">
                  <c:v>45505</c:v>
                </c:pt>
                <c:pt idx="8">
                  <c:v>45536</c:v>
                </c:pt>
                <c:pt idx="9">
                  <c:v>45566</c:v>
                </c:pt>
                <c:pt idx="10">
                  <c:v>45597</c:v>
                </c:pt>
                <c:pt idx="11">
                  <c:v>45627</c:v>
                </c:pt>
                <c:pt idx="12">
                  <c:v>45658</c:v>
                </c:pt>
                <c:pt idx="13">
                  <c:v>45689</c:v>
                </c:pt>
                <c:pt idx="14">
                  <c:v>45717</c:v>
                </c:pt>
                <c:pt idx="15">
                  <c:v>45748</c:v>
                </c:pt>
                <c:pt idx="16">
                  <c:v>45778</c:v>
                </c:pt>
                <c:pt idx="17">
                  <c:v>45809</c:v>
                </c:pt>
                <c:pt idx="18">
                  <c:v>45839</c:v>
                </c:pt>
                <c:pt idx="19">
                  <c:v>45870</c:v>
                </c:pt>
                <c:pt idx="20">
                  <c:v>45901</c:v>
                </c:pt>
                <c:pt idx="21">
                  <c:v>45931</c:v>
                </c:pt>
                <c:pt idx="22">
                  <c:v>45962</c:v>
                </c:pt>
                <c:pt idx="23">
                  <c:v>45992</c:v>
                </c:pt>
                <c:pt idx="24">
                  <c:v>46023</c:v>
                </c:pt>
                <c:pt idx="25">
                  <c:v>46054</c:v>
                </c:pt>
                <c:pt idx="26">
                  <c:v>46082</c:v>
                </c:pt>
                <c:pt idx="27">
                  <c:v>46113</c:v>
                </c:pt>
              </c:numCache>
            </c:numRef>
          </c:cat>
          <c:val>
            <c:numRef>
              <c:f>Patēriņš!$E$2:$E$29</c:f>
              <c:numCache>
                <c:formatCode>General</c:formatCode>
                <c:ptCount val="28"/>
                <c:pt idx="0">
                  <c:v>864</c:v>
                </c:pt>
                <c:pt idx="1">
                  <c:v>839</c:v>
                </c:pt>
                <c:pt idx="2">
                  <c:v>775</c:v>
                </c:pt>
                <c:pt idx="3">
                  <c:v>766</c:v>
                </c:pt>
                <c:pt idx="4">
                  <c:v>777</c:v>
                </c:pt>
                <c:pt idx="5">
                  <c:v>778</c:v>
                </c:pt>
                <c:pt idx="6">
                  <c:v>713</c:v>
                </c:pt>
                <c:pt idx="7">
                  <c:v>716</c:v>
                </c:pt>
                <c:pt idx="8">
                  <c:v>678</c:v>
                </c:pt>
                <c:pt idx="9">
                  <c:v>668</c:v>
                </c:pt>
                <c:pt idx="10">
                  <c:v>679</c:v>
                </c:pt>
                <c:pt idx="11">
                  <c:v>683</c:v>
                </c:pt>
                <c:pt idx="12">
                  <c:v>652</c:v>
                </c:pt>
                <c:pt idx="13">
                  <c:v>646</c:v>
                </c:pt>
                <c:pt idx="14">
                  <c:v>604</c:v>
                </c:pt>
                <c:pt idx="15">
                  <c:v>604</c:v>
                </c:pt>
                <c:pt idx="16">
                  <c:v>569</c:v>
                </c:pt>
                <c:pt idx="17">
                  <c:v>590</c:v>
                </c:pt>
                <c:pt idx="18">
                  <c:v>550</c:v>
                </c:pt>
                <c:pt idx="19">
                  <c:v>563</c:v>
                </c:pt>
                <c:pt idx="20">
                  <c:v>605</c:v>
                </c:pt>
                <c:pt idx="21">
                  <c:v>599</c:v>
                </c:pt>
                <c:pt idx="22">
                  <c:v>526</c:v>
                </c:pt>
                <c:pt idx="23">
                  <c:v>503</c:v>
                </c:pt>
                <c:pt idx="24">
                  <c:v>728</c:v>
                </c:pt>
                <c:pt idx="25">
                  <c:v>716</c:v>
                </c:pt>
                <c:pt idx="26">
                  <c:v>575</c:v>
                </c:pt>
                <c:pt idx="27">
                  <c:v>587</c:v>
                </c:pt>
              </c:numCache>
            </c:numRef>
          </c:val>
          <c:extLst>
            <c:ext xmlns:c16="http://schemas.microsoft.com/office/drawing/2014/chart" uri="{C3380CC4-5D6E-409C-BE32-E72D297353CC}">
              <c16:uniqueId val="{00000003-E922-4773-B70B-B3F5D3F39A24}"/>
            </c:ext>
          </c:extLst>
        </c:ser>
        <c:dLbls>
          <c:showLegendKey val="0"/>
          <c:showVal val="0"/>
          <c:showCatName val="0"/>
          <c:showSerName val="0"/>
          <c:showPercent val="0"/>
          <c:showBubbleSize val="0"/>
        </c:dLbls>
        <c:gapWidth val="150"/>
        <c:overlap val="100"/>
        <c:axId val="1156095600"/>
        <c:axId val="1156093680"/>
      </c:barChart>
      <c:dateAx>
        <c:axId val="1156095600"/>
        <c:scaling>
          <c:orientation val="minMax"/>
        </c:scaling>
        <c:delete val="0"/>
        <c:axPos val="b"/>
        <c:numFmt formatCode="mmm\-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mn-lt"/>
                <a:ea typeface="+mn-ea"/>
                <a:cs typeface="+mn-cs"/>
              </a:defRPr>
            </a:pPr>
            <a:endParaRPr lang="lv-LV"/>
          </a:p>
        </c:txPr>
        <c:crossAx val="1156093680"/>
        <c:crosses val="autoZero"/>
        <c:auto val="1"/>
        <c:lblOffset val="100"/>
        <c:baseTimeUnit val="months"/>
      </c:dateAx>
      <c:valAx>
        <c:axId val="1156093680"/>
        <c:scaling>
          <c:orientation val="minMax"/>
          <c:max val="35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156095600"/>
        <c:crosses val="autoZero"/>
        <c:crossBetween val="between"/>
      </c:valAx>
      <c:spPr>
        <a:noFill/>
        <a:ln>
          <a:noFill/>
        </a:ln>
        <a:effectLst/>
      </c:spPr>
    </c:plotArea>
    <c:legend>
      <c:legendPos val="b"/>
      <c:layout>
        <c:manualLayout>
          <c:xMode val="edge"/>
          <c:yMode val="edge"/>
          <c:x val="8.3356875117313933E-2"/>
          <c:y val="0.93392080774592157"/>
          <c:w val="0.88385210577307738"/>
          <c:h val="6.607919225407829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0099461251554085E-2"/>
          <c:y val="1.6341591447410538E-2"/>
          <c:w val="0.90892418482014692"/>
          <c:h val="0.68491761761155345"/>
        </c:manualLayout>
      </c:layout>
      <c:barChart>
        <c:barDir val="col"/>
        <c:grouping val="stacked"/>
        <c:varyColors val="0"/>
        <c:ser>
          <c:idx val="0"/>
          <c:order val="0"/>
          <c:tx>
            <c:strRef>
              <c:f>Ģenerācija!$B$1</c:f>
              <c:strCache>
                <c:ptCount val="1"/>
                <c:pt idx="0">
                  <c:v>Esošā ģenerācijas jauda</c:v>
                </c:pt>
              </c:strCache>
            </c:strRef>
          </c:tx>
          <c:spPr>
            <a:solidFill>
              <a:schemeClr val="accent1"/>
            </a:solidFill>
            <a:ln>
              <a:noFill/>
            </a:ln>
            <a:effectLst/>
          </c:spPr>
          <c:invertIfNegative val="0"/>
          <c:cat>
            <c:numRef>
              <c:f>Ģenerācija!$A$2:$A$29</c:f>
              <c:numCache>
                <c:formatCode>m/d/yyyy</c:formatCode>
                <c:ptCount val="28"/>
                <c:pt idx="0">
                  <c:v>45320</c:v>
                </c:pt>
                <c:pt idx="1">
                  <c:v>45348</c:v>
                </c:pt>
                <c:pt idx="2">
                  <c:v>45376</c:v>
                </c:pt>
                <c:pt idx="3">
                  <c:v>45404</c:v>
                </c:pt>
                <c:pt idx="4">
                  <c:v>45439</c:v>
                </c:pt>
                <c:pt idx="5">
                  <c:v>45468</c:v>
                </c:pt>
                <c:pt idx="6">
                  <c:v>45502</c:v>
                </c:pt>
                <c:pt idx="7">
                  <c:v>45530</c:v>
                </c:pt>
                <c:pt idx="8">
                  <c:v>45565</c:v>
                </c:pt>
                <c:pt idx="9">
                  <c:v>45593</c:v>
                </c:pt>
                <c:pt idx="10">
                  <c:v>45621</c:v>
                </c:pt>
                <c:pt idx="11">
                  <c:v>45653</c:v>
                </c:pt>
                <c:pt idx="12">
                  <c:v>45684</c:v>
                </c:pt>
                <c:pt idx="13">
                  <c:v>45712</c:v>
                </c:pt>
                <c:pt idx="14">
                  <c:v>45747</c:v>
                </c:pt>
                <c:pt idx="15">
                  <c:v>45775</c:v>
                </c:pt>
                <c:pt idx="16">
                  <c:v>45803</c:v>
                </c:pt>
                <c:pt idx="17">
                  <c:v>45838</c:v>
                </c:pt>
                <c:pt idx="18">
                  <c:v>45866</c:v>
                </c:pt>
                <c:pt idx="19">
                  <c:v>45894</c:v>
                </c:pt>
                <c:pt idx="20">
                  <c:v>45929</c:v>
                </c:pt>
                <c:pt idx="21">
                  <c:v>45957</c:v>
                </c:pt>
                <c:pt idx="22">
                  <c:v>45985</c:v>
                </c:pt>
                <c:pt idx="23">
                  <c:v>46020</c:v>
                </c:pt>
                <c:pt idx="24">
                  <c:v>46048</c:v>
                </c:pt>
                <c:pt idx="25">
                  <c:v>46076</c:v>
                </c:pt>
                <c:pt idx="26">
                  <c:v>46111</c:v>
                </c:pt>
                <c:pt idx="27">
                  <c:v>46139</c:v>
                </c:pt>
              </c:numCache>
            </c:numRef>
          </c:cat>
          <c:val>
            <c:numRef>
              <c:f>Ģenerācija!$B$2:$B$29</c:f>
              <c:numCache>
                <c:formatCode>#,##0</c:formatCode>
                <c:ptCount val="28"/>
                <c:pt idx="0">
                  <c:v>581.58399999999995</c:v>
                </c:pt>
                <c:pt idx="1">
                  <c:v>585.66600000000005</c:v>
                </c:pt>
                <c:pt idx="2">
                  <c:v>614.56100000000004</c:v>
                </c:pt>
                <c:pt idx="3">
                  <c:v>638.89700000000005</c:v>
                </c:pt>
                <c:pt idx="4">
                  <c:v>684.70799999999997</c:v>
                </c:pt>
                <c:pt idx="5">
                  <c:v>722.25900000000001</c:v>
                </c:pt>
                <c:pt idx="6">
                  <c:v>750.45600000000002</c:v>
                </c:pt>
                <c:pt idx="7">
                  <c:v>767.20100000000002</c:v>
                </c:pt>
                <c:pt idx="8">
                  <c:v>829.69899999999996</c:v>
                </c:pt>
                <c:pt idx="9">
                  <c:v>850.37099999999998</c:v>
                </c:pt>
                <c:pt idx="10">
                  <c:v>887.20100000000002</c:v>
                </c:pt>
                <c:pt idx="11">
                  <c:v>907.69399999999996</c:v>
                </c:pt>
                <c:pt idx="12">
                  <c:v>908.81</c:v>
                </c:pt>
                <c:pt idx="13">
                  <c:v>926.64</c:v>
                </c:pt>
                <c:pt idx="14">
                  <c:v>957.36199999999997</c:v>
                </c:pt>
                <c:pt idx="15">
                  <c:v>961.30399999999997</c:v>
                </c:pt>
                <c:pt idx="16">
                  <c:v>968.30799999999999</c:v>
                </c:pt>
                <c:pt idx="17">
                  <c:v>996.12400000000002</c:v>
                </c:pt>
                <c:pt idx="18">
                  <c:v>1045.0219999999999</c:v>
                </c:pt>
                <c:pt idx="19">
                  <c:v>1088.76</c:v>
                </c:pt>
                <c:pt idx="20">
                  <c:v>1121.2940000000001</c:v>
                </c:pt>
                <c:pt idx="21">
                  <c:v>1136.1410000000001</c:v>
                </c:pt>
                <c:pt idx="22">
                  <c:v>1142.442</c:v>
                </c:pt>
                <c:pt idx="23">
                  <c:v>1149.97</c:v>
                </c:pt>
                <c:pt idx="24">
                  <c:v>1142.047</c:v>
                </c:pt>
                <c:pt idx="25">
                  <c:v>1150.18</c:v>
                </c:pt>
                <c:pt idx="26">
                  <c:v>1173.8409999999999</c:v>
                </c:pt>
                <c:pt idx="27">
                  <c:v>1211.6289999999999</c:v>
                </c:pt>
              </c:numCache>
            </c:numRef>
          </c:val>
          <c:extLst>
            <c:ext xmlns:c16="http://schemas.microsoft.com/office/drawing/2014/chart" uri="{C3380CC4-5D6E-409C-BE32-E72D297353CC}">
              <c16:uniqueId val="{00000000-8B4C-4441-BC5B-7A463868A1E1}"/>
            </c:ext>
          </c:extLst>
        </c:ser>
        <c:ser>
          <c:idx val="1"/>
          <c:order val="1"/>
          <c:tx>
            <c:strRef>
              <c:f>Ģenerācija!$C$1</c:f>
              <c:strCache>
                <c:ptCount val="1"/>
                <c:pt idx="0">
                  <c:v>Aktīvie ģenerācijas tehniskie noteikumi</c:v>
                </c:pt>
              </c:strCache>
            </c:strRef>
          </c:tx>
          <c:spPr>
            <a:solidFill>
              <a:schemeClr val="accent2"/>
            </a:solidFill>
            <a:ln>
              <a:noFill/>
            </a:ln>
            <a:effectLst/>
          </c:spPr>
          <c:invertIfNegative val="0"/>
          <c:cat>
            <c:numRef>
              <c:f>Ģenerācija!$A$2:$A$29</c:f>
              <c:numCache>
                <c:formatCode>m/d/yyyy</c:formatCode>
                <c:ptCount val="28"/>
                <c:pt idx="0">
                  <c:v>45320</c:v>
                </c:pt>
                <c:pt idx="1">
                  <c:v>45348</c:v>
                </c:pt>
                <c:pt idx="2">
                  <c:v>45376</c:v>
                </c:pt>
                <c:pt idx="3">
                  <c:v>45404</c:v>
                </c:pt>
                <c:pt idx="4">
                  <c:v>45439</c:v>
                </c:pt>
                <c:pt idx="5">
                  <c:v>45468</c:v>
                </c:pt>
                <c:pt idx="6">
                  <c:v>45502</c:v>
                </c:pt>
                <c:pt idx="7">
                  <c:v>45530</c:v>
                </c:pt>
                <c:pt idx="8">
                  <c:v>45565</c:v>
                </c:pt>
                <c:pt idx="9">
                  <c:v>45593</c:v>
                </c:pt>
                <c:pt idx="10">
                  <c:v>45621</c:v>
                </c:pt>
                <c:pt idx="11">
                  <c:v>45653</c:v>
                </c:pt>
                <c:pt idx="12">
                  <c:v>45684</c:v>
                </c:pt>
                <c:pt idx="13">
                  <c:v>45712</c:v>
                </c:pt>
                <c:pt idx="14">
                  <c:v>45747</c:v>
                </c:pt>
                <c:pt idx="15">
                  <c:v>45775</c:v>
                </c:pt>
                <c:pt idx="16">
                  <c:v>45803</c:v>
                </c:pt>
                <c:pt idx="17">
                  <c:v>45838</c:v>
                </c:pt>
                <c:pt idx="18">
                  <c:v>45866</c:v>
                </c:pt>
                <c:pt idx="19">
                  <c:v>45894</c:v>
                </c:pt>
                <c:pt idx="20">
                  <c:v>45929</c:v>
                </c:pt>
                <c:pt idx="21">
                  <c:v>45957</c:v>
                </c:pt>
                <c:pt idx="22">
                  <c:v>45985</c:v>
                </c:pt>
                <c:pt idx="23">
                  <c:v>46020</c:v>
                </c:pt>
                <c:pt idx="24">
                  <c:v>46048</c:v>
                </c:pt>
                <c:pt idx="25">
                  <c:v>46076</c:v>
                </c:pt>
                <c:pt idx="26">
                  <c:v>46111</c:v>
                </c:pt>
                <c:pt idx="27">
                  <c:v>46139</c:v>
                </c:pt>
              </c:numCache>
            </c:numRef>
          </c:cat>
          <c:val>
            <c:numRef>
              <c:f>Ģenerācija!$C$2:$C$29</c:f>
              <c:numCache>
                <c:formatCode>#,##0</c:formatCode>
                <c:ptCount val="28"/>
                <c:pt idx="0">
                  <c:v>820.48500000000001</c:v>
                </c:pt>
                <c:pt idx="1">
                  <c:v>762.73500000000001</c:v>
                </c:pt>
                <c:pt idx="2">
                  <c:v>759.57799999999997</c:v>
                </c:pt>
                <c:pt idx="3">
                  <c:v>764.63699999999994</c:v>
                </c:pt>
                <c:pt idx="4">
                  <c:v>736.77300000000002</c:v>
                </c:pt>
                <c:pt idx="5">
                  <c:v>711.21100000000001</c:v>
                </c:pt>
                <c:pt idx="6">
                  <c:v>688.98</c:v>
                </c:pt>
                <c:pt idx="7">
                  <c:v>680.09100000000001</c:v>
                </c:pt>
                <c:pt idx="8">
                  <c:v>633.22699999999998</c:v>
                </c:pt>
                <c:pt idx="9">
                  <c:v>603.41399999999999</c:v>
                </c:pt>
                <c:pt idx="10">
                  <c:v>576.875</c:v>
                </c:pt>
                <c:pt idx="11">
                  <c:v>567.08399999999995</c:v>
                </c:pt>
                <c:pt idx="12">
                  <c:v>582.83799999999997</c:v>
                </c:pt>
                <c:pt idx="13">
                  <c:v>599.298</c:v>
                </c:pt>
                <c:pt idx="14">
                  <c:v>702.91600000000005</c:v>
                </c:pt>
                <c:pt idx="15">
                  <c:v>643.875</c:v>
                </c:pt>
                <c:pt idx="16">
                  <c:v>643.697</c:v>
                </c:pt>
                <c:pt idx="17">
                  <c:v>608.08600000000001</c:v>
                </c:pt>
                <c:pt idx="18">
                  <c:v>577.19600000000003</c:v>
                </c:pt>
                <c:pt idx="19">
                  <c:v>541.21699999999998</c:v>
                </c:pt>
                <c:pt idx="20">
                  <c:v>547.40200000000004</c:v>
                </c:pt>
                <c:pt idx="21">
                  <c:v>552.85199999999998</c:v>
                </c:pt>
                <c:pt idx="22">
                  <c:v>605.88</c:v>
                </c:pt>
                <c:pt idx="23">
                  <c:v>596.74900000000002</c:v>
                </c:pt>
                <c:pt idx="24">
                  <c:v>316.68799999999999</c:v>
                </c:pt>
                <c:pt idx="25">
                  <c:v>310.68200000000002</c:v>
                </c:pt>
                <c:pt idx="26">
                  <c:v>315.50400000000002</c:v>
                </c:pt>
                <c:pt idx="27">
                  <c:v>284.13099999999997</c:v>
                </c:pt>
              </c:numCache>
            </c:numRef>
          </c:val>
          <c:extLst>
            <c:ext xmlns:c16="http://schemas.microsoft.com/office/drawing/2014/chart" uri="{C3380CC4-5D6E-409C-BE32-E72D297353CC}">
              <c16:uniqueId val="{00000001-8B4C-4441-BC5B-7A463868A1E1}"/>
            </c:ext>
          </c:extLst>
        </c:ser>
        <c:ser>
          <c:idx val="2"/>
          <c:order val="2"/>
          <c:tx>
            <c:strRef>
              <c:f>Ģenerācija!$D$1</c:f>
              <c:strCache>
                <c:ptCount val="1"/>
                <c:pt idx="0">
                  <c:v>Aktīvie mikroģenerācijas pieteikumi</c:v>
                </c:pt>
              </c:strCache>
            </c:strRef>
          </c:tx>
          <c:spPr>
            <a:solidFill>
              <a:schemeClr val="accent3"/>
            </a:solidFill>
            <a:ln>
              <a:noFill/>
            </a:ln>
            <a:effectLst/>
          </c:spPr>
          <c:invertIfNegative val="0"/>
          <c:cat>
            <c:numRef>
              <c:f>Ģenerācija!$A$2:$A$29</c:f>
              <c:numCache>
                <c:formatCode>m/d/yyyy</c:formatCode>
                <c:ptCount val="28"/>
                <c:pt idx="0">
                  <c:v>45320</c:v>
                </c:pt>
                <c:pt idx="1">
                  <c:v>45348</c:v>
                </c:pt>
                <c:pt idx="2">
                  <c:v>45376</c:v>
                </c:pt>
                <c:pt idx="3">
                  <c:v>45404</c:v>
                </c:pt>
                <c:pt idx="4">
                  <c:v>45439</c:v>
                </c:pt>
                <c:pt idx="5">
                  <c:v>45468</c:v>
                </c:pt>
                <c:pt idx="6">
                  <c:v>45502</c:v>
                </c:pt>
                <c:pt idx="7">
                  <c:v>45530</c:v>
                </c:pt>
                <c:pt idx="8">
                  <c:v>45565</c:v>
                </c:pt>
                <c:pt idx="9">
                  <c:v>45593</c:v>
                </c:pt>
                <c:pt idx="10">
                  <c:v>45621</c:v>
                </c:pt>
                <c:pt idx="11">
                  <c:v>45653</c:v>
                </c:pt>
                <c:pt idx="12">
                  <c:v>45684</c:v>
                </c:pt>
                <c:pt idx="13">
                  <c:v>45712</c:v>
                </c:pt>
                <c:pt idx="14">
                  <c:v>45747</c:v>
                </c:pt>
                <c:pt idx="15">
                  <c:v>45775</c:v>
                </c:pt>
                <c:pt idx="16">
                  <c:v>45803</c:v>
                </c:pt>
                <c:pt idx="17">
                  <c:v>45838</c:v>
                </c:pt>
                <c:pt idx="18">
                  <c:v>45866</c:v>
                </c:pt>
                <c:pt idx="19">
                  <c:v>45894</c:v>
                </c:pt>
                <c:pt idx="20">
                  <c:v>45929</c:v>
                </c:pt>
                <c:pt idx="21">
                  <c:v>45957</c:v>
                </c:pt>
                <c:pt idx="22">
                  <c:v>45985</c:v>
                </c:pt>
                <c:pt idx="23">
                  <c:v>46020</c:v>
                </c:pt>
                <c:pt idx="24">
                  <c:v>46048</c:v>
                </c:pt>
                <c:pt idx="25">
                  <c:v>46076</c:v>
                </c:pt>
                <c:pt idx="26">
                  <c:v>46111</c:v>
                </c:pt>
                <c:pt idx="27">
                  <c:v>46139</c:v>
                </c:pt>
              </c:numCache>
            </c:numRef>
          </c:cat>
          <c:val>
            <c:numRef>
              <c:f>Ģenerācija!$D$2:$D$29</c:f>
              <c:numCache>
                <c:formatCode>#,##0</c:formatCode>
                <c:ptCount val="28"/>
                <c:pt idx="0">
                  <c:v>8.6319999999999997</c:v>
                </c:pt>
                <c:pt idx="1">
                  <c:v>10.553000000000001</c:v>
                </c:pt>
                <c:pt idx="2">
                  <c:v>15.194000000000001</c:v>
                </c:pt>
                <c:pt idx="3">
                  <c:v>15.119</c:v>
                </c:pt>
                <c:pt idx="4">
                  <c:v>5.2889999999999997</c:v>
                </c:pt>
                <c:pt idx="5">
                  <c:v>4.5979999999999999</c:v>
                </c:pt>
                <c:pt idx="6">
                  <c:v>4.9850000000000003</c:v>
                </c:pt>
                <c:pt idx="7">
                  <c:v>5.1059999999999999</c:v>
                </c:pt>
                <c:pt idx="8">
                  <c:v>5.4080000000000004</c:v>
                </c:pt>
                <c:pt idx="9">
                  <c:v>5.17</c:v>
                </c:pt>
                <c:pt idx="10">
                  <c:v>4.5709999999999997</c:v>
                </c:pt>
                <c:pt idx="11">
                  <c:v>4.6589999999999998</c:v>
                </c:pt>
                <c:pt idx="12">
                  <c:v>4.5430000000000001</c:v>
                </c:pt>
                <c:pt idx="13">
                  <c:v>5.0999999999999996</c:v>
                </c:pt>
                <c:pt idx="14">
                  <c:v>6.1130000000000004</c:v>
                </c:pt>
                <c:pt idx="15">
                  <c:v>6.4550000000000001</c:v>
                </c:pt>
                <c:pt idx="16">
                  <c:v>6.6420000000000003</c:v>
                </c:pt>
                <c:pt idx="17">
                  <c:v>5.7690000000000001</c:v>
                </c:pt>
                <c:pt idx="18">
                  <c:v>5.0709999999999997</c:v>
                </c:pt>
                <c:pt idx="19">
                  <c:v>4.9450000000000003</c:v>
                </c:pt>
                <c:pt idx="20">
                  <c:v>5.2130000000000001</c:v>
                </c:pt>
                <c:pt idx="21">
                  <c:v>5.0049999999999999</c:v>
                </c:pt>
                <c:pt idx="22">
                  <c:v>4.97</c:v>
                </c:pt>
                <c:pt idx="23">
                  <c:v>5.093</c:v>
                </c:pt>
                <c:pt idx="24">
                  <c:v>4.99</c:v>
                </c:pt>
                <c:pt idx="25">
                  <c:v>6.3470000000000004</c:v>
                </c:pt>
                <c:pt idx="26">
                  <c:v>8.36</c:v>
                </c:pt>
                <c:pt idx="27">
                  <c:v>9.7210000000000001</c:v>
                </c:pt>
              </c:numCache>
            </c:numRef>
          </c:val>
          <c:extLst>
            <c:ext xmlns:c16="http://schemas.microsoft.com/office/drawing/2014/chart" uri="{C3380CC4-5D6E-409C-BE32-E72D297353CC}">
              <c16:uniqueId val="{00000002-8B4C-4441-BC5B-7A463868A1E1}"/>
            </c:ext>
          </c:extLst>
        </c:ser>
        <c:ser>
          <c:idx val="3"/>
          <c:order val="3"/>
          <c:tx>
            <c:strRef>
              <c:f>Ģenerācija!$E$1</c:f>
              <c:strCache>
                <c:ptCount val="1"/>
                <c:pt idx="0">
                  <c:v>Brīvā jauda ģenerācijai</c:v>
                </c:pt>
              </c:strCache>
            </c:strRef>
          </c:tx>
          <c:spPr>
            <a:solidFill>
              <a:schemeClr val="accent5"/>
            </a:solidFill>
            <a:ln>
              <a:noFill/>
            </a:ln>
            <a:effectLst/>
          </c:spPr>
          <c:invertIfNegative val="0"/>
          <c:cat>
            <c:numRef>
              <c:f>Ģenerācija!$A$2:$A$29</c:f>
              <c:numCache>
                <c:formatCode>m/d/yyyy</c:formatCode>
                <c:ptCount val="28"/>
                <c:pt idx="0">
                  <c:v>45320</c:v>
                </c:pt>
                <c:pt idx="1">
                  <c:v>45348</c:v>
                </c:pt>
                <c:pt idx="2">
                  <c:v>45376</c:v>
                </c:pt>
                <c:pt idx="3">
                  <c:v>45404</c:v>
                </c:pt>
                <c:pt idx="4">
                  <c:v>45439</c:v>
                </c:pt>
                <c:pt idx="5">
                  <c:v>45468</c:v>
                </c:pt>
                <c:pt idx="6">
                  <c:v>45502</c:v>
                </c:pt>
                <c:pt idx="7">
                  <c:v>45530</c:v>
                </c:pt>
                <c:pt idx="8">
                  <c:v>45565</c:v>
                </c:pt>
                <c:pt idx="9">
                  <c:v>45593</c:v>
                </c:pt>
                <c:pt idx="10">
                  <c:v>45621</c:v>
                </c:pt>
                <c:pt idx="11">
                  <c:v>45653</c:v>
                </c:pt>
                <c:pt idx="12">
                  <c:v>45684</c:v>
                </c:pt>
                <c:pt idx="13">
                  <c:v>45712</c:v>
                </c:pt>
                <c:pt idx="14">
                  <c:v>45747</c:v>
                </c:pt>
                <c:pt idx="15">
                  <c:v>45775</c:v>
                </c:pt>
                <c:pt idx="16">
                  <c:v>45803</c:v>
                </c:pt>
                <c:pt idx="17">
                  <c:v>45838</c:v>
                </c:pt>
                <c:pt idx="18">
                  <c:v>45866</c:v>
                </c:pt>
                <c:pt idx="19">
                  <c:v>45894</c:v>
                </c:pt>
                <c:pt idx="20">
                  <c:v>45929</c:v>
                </c:pt>
                <c:pt idx="21">
                  <c:v>45957</c:v>
                </c:pt>
                <c:pt idx="22">
                  <c:v>45985</c:v>
                </c:pt>
                <c:pt idx="23">
                  <c:v>46020</c:v>
                </c:pt>
                <c:pt idx="24">
                  <c:v>46048</c:v>
                </c:pt>
                <c:pt idx="25">
                  <c:v>46076</c:v>
                </c:pt>
                <c:pt idx="26">
                  <c:v>46111</c:v>
                </c:pt>
                <c:pt idx="27">
                  <c:v>46139</c:v>
                </c:pt>
              </c:numCache>
            </c:numRef>
          </c:cat>
          <c:val>
            <c:numRef>
              <c:f>Ģenerācija!$E$2:$E$29</c:f>
              <c:numCache>
                <c:formatCode>General</c:formatCode>
                <c:ptCount val="28"/>
                <c:pt idx="0">
                  <c:v>826</c:v>
                </c:pt>
                <c:pt idx="1">
                  <c:v>856</c:v>
                </c:pt>
                <c:pt idx="2">
                  <c:v>846</c:v>
                </c:pt>
                <c:pt idx="3">
                  <c:v>826</c:v>
                </c:pt>
                <c:pt idx="4">
                  <c:v>820</c:v>
                </c:pt>
                <c:pt idx="5">
                  <c:v>810</c:v>
                </c:pt>
                <c:pt idx="6">
                  <c:v>806</c:v>
                </c:pt>
                <c:pt idx="7">
                  <c:v>803</c:v>
                </c:pt>
                <c:pt idx="8">
                  <c:v>799</c:v>
                </c:pt>
                <c:pt idx="9">
                  <c:v>793</c:v>
                </c:pt>
                <c:pt idx="10">
                  <c:v>771</c:v>
                </c:pt>
                <c:pt idx="11">
                  <c:v>770</c:v>
                </c:pt>
                <c:pt idx="12">
                  <c:v>997</c:v>
                </c:pt>
                <c:pt idx="13">
                  <c:v>979</c:v>
                </c:pt>
                <c:pt idx="14">
                  <c:v>872</c:v>
                </c:pt>
                <c:pt idx="15">
                  <c:v>891</c:v>
                </c:pt>
                <c:pt idx="16">
                  <c:v>886</c:v>
                </c:pt>
                <c:pt idx="17">
                  <c:v>881</c:v>
                </c:pt>
                <c:pt idx="18">
                  <c:v>877</c:v>
                </c:pt>
                <c:pt idx="19">
                  <c:v>872</c:v>
                </c:pt>
                <c:pt idx="20">
                  <c:v>861</c:v>
                </c:pt>
                <c:pt idx="21">
                  <c:v>861</c:v>
                </c:pt>
                <c:pt idx="22">
                  <c:v>823</c:v>
                </c:pt>
                <c:pt idx="23">
                  <c:v>839</c:v>
                </c:pt>
                <c:pt idx="24" formatCode="#,##0">
                  <c:v>1095</c:v>
                </c:pt>
                <c:pt idx="25" formatCode="#,##0">
                  <c:v>1107</c:v>
                </c:pt>
                <c:pt idx="26" formatCode="#,##0">
                  <c:v>1094</c:v>
                </c:pt>
                <c:pt idx="27" formatCode="#,##0">
                  <c:v>1094</c:v>
                </c:pt>
              </c:numCache>
            </c:numRef>
          </c:val>
          <c:extLst>
            <c:ext xmlns:c16="http://schemas.microsoft.com/office/drawing/2014/chart" uri="{C3380CC4-5D6E-409C-BE32-E72D297353CC}">
              <c16:uniqueId val="{00000003-8B4C-4441-BC5B-7A463868A1E1}"/>
            </c:ext>
          </c:extLst>
        </c:ser>
        <c:dLbls>
          <c:showLegendKey val="0"/>
          <c:showVal val="0"/>
          <c:showCatName val="0"/>
          <c:showSerName val="0"/>
          <c:showPercent val="0"/>
          <c:showBubbleSize val="0"/>
        </c:dLbls>
        <c:gapWidth val="150"/>
        <c:overlap val="100"/>
        <c:axId val="1136323728"/>
        <c:axId val="1136315088"/>
      </c:barChart>
      <c:dateAx>
        <c:axId val="1136323728"/>
        <c:scaling>
          <c:orientation val="minMax"/>
        </c:scaling>
        <c:delete val="0"/>
        <c:axPos val="b"/>
        <c:numFmt formatCode="m/d/yy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50" b="0" i="0" u="none" strike="noStrike" kern="1200" baseline="0">
                <a:solidFill>
                  <a:schemeClr val="tx1">
                    <a:lumMod val="65000"/>
                    <a:lumOff val="35000"/>
                  </a:schemeClr>
                </a:solidFill>
                <a:latin typeface="+mn-lt"/>
                <a:ea typeface="+mn-ea"/>
                <a:cs typeface="+mn-cs"/>
              </a:defRPr>
            </a:pPr>
            <a:endParaRPr lang="lv-LV"/>
          </a:p>
        </c:txPr>
        <c:crossAx val="1136315088"/>
        <c:crosses val="autoZero"/>
        <c:auto val="1"/>
        <c:lblOffset val="100"/>
        <c:baseTimeUnit val="months"/>
      </c:dateAx>
      <c:valAx>
        <c:axId val="1136315088"/>
        <c:scaling>
          <c:orientation val="minMax"/>
          <c:max val="2700"/>
          <c:min val="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136323728"/>
        <c:crosses val="autoZero"/>
        <c:crossBetween val="between"/>
      </c:valAx>
      <c:spPr>
        <a:noFill/>
        <a:ln>
          <a:noFill/>
        </a:ln>
        <a:effectLst/>
      </c:spPr>
    </c:plotArea>
    <c:legend>
      <c:legendPos val="b"/>
      <c:layout>
        <c:manualLayout>
          <c:xMode val="edge"/>
          <c:yMode val="edge"/>
          <c:x val="8.0612061103727317E-2"/>
          <c:y val="0.90880923466656227"/>
          <c:w val="0.89656542751563717"/>
          <c:h val="8.7530319142580623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noFill/>
      <a:round/>
    </a:ln>
    <a:effectLst/>
  </c:spPr>
  <c:txPr>
    <a:bodyPr/>
    <a:lstStyle/>
    <a:p>
      <a:pPr>
        <a:defRPr/>
      </a:pPr>
      <a:endParaRPr lang="lv-LV"/>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8695241652462602E-2"/>
          <c:y val="4.005722460658083E-2"/>
          <c:w val="0.92273093542093654"/>
          <c:h val="0.74824095804180468"/>
        </c:manualLayout>
      </c:layout>
      <c:barChart>
        <c:barDir val="col"/>
        <c:grouping val="stacked"/>
        <c:varyColors val="0"/>
        <c:ser>
          <c:idx val="0"/>
          <c:order val="0"/>
          <c:tx>
            <c:strRef>
              <c:f>'Grafiki AP'!$A$5</c:f>
              <c:strCache>
                <c:ptCount val="1"/>
                <c:pt idx="0">
                  <c:v>Elektrotīkla atjaunošana un rekonstrukcija</c:v>
                </c:pt>
              </c:strCache>
            </c:strRef>
          </c:tx>
          <c:spPr>
            <a:solidFill>
              <a:srgbClr val="054F9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bg1"/>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AP'!$B$4:$K$4</c:f>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f>'Grafiki AP'!$B$5:$K$5</c:f>
              <c:numCache>
                <c:formatCode>#,##0</c:formatCode>
                <c:ptCount val="10"/>
                <c:pt idx="0">
                  <c:v>46418.312608</c:v>
                </c:pt>
                <c:pt idx="1">
                  <c:v>77013.970036272018</c:v>
                </c:pt>
                <c:pt idx="2">
                  <c:v>81772.459208480155</c:v>
                </c:pt>
                <c:pt idx="3">
                  <c:v>83486.812513424811</c:v>
                </c:pt>
                <c:pt idx="4">
                  <c:v>87307.461386362149</c:v>
                </c:pt>
                <c:pt idx="5">
                  <c:v>89053.610614089383</c:v>
                </c:pt>
                <c:pt idx="6">
                  <c:v>82056.905726911602</c:v>
                </c:pt>
                <c:pt idx="7">
                  <c:v>83698.043841449864</c:v>
                </c:pt>
                <c:pt idx="8">
                  <c:v>85372.004718278869</c:v>
                </c:pt>
                <c:pt idx="9">
                  <c:v>87079.444812644448</c:v>
                </c:pt>
              </c:numCache>
            </c:numRef>
          </c:val>
          <c:extLst>
            <c:ext xmlns:c16="http://schemas.microsoft.com/office/drawing/2014/chart" uri="{C3380CC4-5D6E-409C-BE32-E72D297353CC}">
              <c16:uniqueId val="{00000000-D5FE-41BB-92EB-A20EEAED1A70}"/>
            </c:ext>
          </c:extLst>
        </c:ser>
        <c:ser>
          <c:idx val="1"/>
          <c:order val="1"/>
          <c:tx>
            <c:strRef>
              <c:f>'Grafiki AP'!$A$6</c:f>
              <c:strCache>
                <c:ptCount val="1"/>
                <c:pt idx="0">
                  <c:v>ST klientu pieprasījuma izbūve</c:v>
                </c:pt>
              </c:strCache>
            </c:strRef>
          </c:tx>
          <c:spPr>
            <a:solidFill>
              <a:srgbClr val="A2BD3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AP'!$B$4:$K$4</c:f>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f>'Grafiki AP'!$B$6:$K$6</c:f>
              <c:numCache>
                <c:formatCode>#,##0</c:formatCode>
                <c:ptCount val="10"/>
                <c:pt idx="0">
                  <c:v>39839.836000000003</c:v>
                </c:pt>
                <c:pt idx="1">
                  <c:v>40031.701999999997</c:v>
                </c:pt>
                <c:pt idx="2">
                  <c:v>40205</c:v>
                </c:pt>
                <c:pt idx="3">
                  <c:v>41009</c:v>
                </c:pt>
                <c:pt idx="4">
                  <c:v>41829</c:v>
                </c:pt>
                <c:pt idx="5">
                  <c:v>42666</c:v>
                </c:pt>
                <c:pt idx="6">
                  <c:v>43520</c:v>
                </c:pt>
                <c:pt idx="7">
                  <c:v>44391</c:v>
                </c:pt>
                <c:pt idx="8">
                  <c:v>45279</c:v>
                </c:pt>
                <c:pt idx="9">
                  <c:v>46185</c:v>
                </c:pt>
              </c:numCache>
            </c:numRef>
          </c:val>
          <c:extLst>
            <c:ext xmlns:c16="http://schemas.microsoft.com/office/drawing/2014/chart" uri="{C3380CC4-5D6E-409C-BE32-E72D297353CC}">
              <c16:uniqueId val="{00000001-D5FE-41BB-92EB-A20EEAED1A70}"/>
            </c:ext>
          </c:extLst>
        </c:ser>
        <c:ser>
          <c:idx val="2"/>
          <c:order val="2"/>
          <c:tx>
            <c:strRef>
              <c:f>'Grafiki AP'!$A$7</c:f>
              <c:strCache>
                <c:ptCount val="1"/>
                <c:pt idx="0">
                  <c:v>Pārējie ST kapitālieguldījumi</c:v>
                </c:pt>
              </c:strCache>
            </c:strRef>
          </c:tx>
          <c:spPr>
            <a:solidFill>
              <a:srgbClr val="E8E8E8">
                <a:lumMod val="90000"/>
              </a:srgb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AP'!$B$4:$K$4</c:f>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f>'Grafiki AP'!$B$7:$K$7</c:f>
              <c:numCache>
                <c:formatCode>#,##0</c:formatCode>
                <c:ptCount val="10"/>
                <c:pt idx="0">
                  <c:v>14249.804470000001</c:v>
                </c:pt>
                <c:pt idx="1">
                  <c:v>13791.491015000001</c:v>
                </c:pt>
                <c:pt idx="2">
                  <c:v>12180.683044590915</c:v>
                </c:pt>
                <c:pt idx="3">
                  <c:v>11914.846678850939</c:v>
                </c:pt>
                <c:pt idx="4">
                  <c:v>12279.932837274269</c:v>
                </c:pt>
                <c:pt idx="5">
                  <c:v>12842.253294019754</c:v>
                </c:pt>
                <c:pt idx="6">
                  <c:v>22072.621935819945</c:v>
                </c:pt>
                <c:pt idx="7">
                  <c:v>21500.932794536348</c:v>
                </c:pt>
                <c:pt idx="8">
                  <c:v>22127.667950427076</c:v>
                </c:pt>
                <c:pt idx="9">
                  <c:v>22567.634109435618</c:v>
                </c:pt>
              </c:numCache>
            </c:numRef>
          </c:val>
          <c:extLst>
            <c:ext xmlns:c16="http://schemas.microsoft.com/office/drawing/2014/chart" uri="{C3380CC4-5D6E-409C-BE32-E72D297353CC}">
              <c16:uniqueId val="{00000002-D5FE-41BB-92EB-A20EEAED1A70}"/>
            </c:ext>
          </c:extLst>
        </c:ser>
        <c:ser>
          <c:idx val="3"/>
          <c:order val="3"/>
          <c:tx>
            <c:strRef>
              <c:f>'Grafiki AP'!$A$8</c:f>
              <c:strCache>
                <c:ptCount val="1"/>
                <c:pt idx="0">
                  <c:v>Modernizācijas un Kohēzijas fondi</c:v>
                </c:pt>
              </c:strCache>
            </c:strRef>
          </c:tx>
          <c:spPr>
            <a:solidFill>
              <a:srgbClr val="229BD7"/>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bg1"/>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AP'!$B$4:$K$4</c:f>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f>'Grafiki AP'!$B$8:$K$8</c:f>
              <c:numCache>
                <c:formatCode>#,##0</c:formatCode>
                <c:ptCount val="10"/>
                <c:pt idx="0">
                  <c:v>15460.772000000001</c:v>
                </c:pt>
                <c:pt idx="1">
                  <c:v>11738.23333333333</c:v>
                </c:pt>
                <c:pt idx="2">
                  <c:v>15904.533333333333</c:v>
                </c:pt>
                <c:pt idx="3">
                  <c:v>9369.8133333333317</c:v>
                </c:pt>
              </c:numCache>
            </c:numRef>
          </c:val>
          <c:extLst>
            <c:ext xmlns:c16="http://schemas.microsoft.com/office/drawing/2014/chart" uri="{C3380CC4-5D6E-409C-BE32-E72D297353CC}">
              <c16:uniqueId val="{00000003-D5FE-41BB-92EB-A20EEAED1A70}"/>
            </c:ext>
          </c:extLst>
        </c:ser>
        <c:ser>
          <c:idx val="4"/>
          <c:order val="4"/>
          <c:tx>
            <c:strRef>
              <c:f>'Grafiki AP'!$A$9</c:f>
              <c:strCache>
                <c:ptCount val="1"/>
                <c:pt idx="0">
                  <c:v>Citi Eiropas fondi</c:v>
                </c:pt>
              </c:strCache>
            </c:strRef>
          </c:tx>
          <c:spPr>
            <a:solidFill>
              <a:srgbClr val="D0E5F5"/>
            </a:solidFill>
            <a:ln>
              <a:noFill/>
              <a:prstDash val="sysDash"/>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AP'!$B$4:$K$4</c:f>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f>'Grafiki AP'!$B$9:$K$9</c:f>
              <c:numCache>
                <c:formatCode>#,##0</c:formatCode>
                <c:ptCount val="10"/>
                <c:pt idx="1">
                  <c:v>15158.895981819198</c:v>
                </c:pt>
                <c:pt idx="2">
                  <c:v>74888.039357839589</c:v>
                </c:pt>
                <c:pt idx="3">
                  <c:v>97526.609053810142</c:v>
                </c:pt>
                <c:pt idx="4">
                  <c:v>96557.827125819415</c:v>
                </c:pt>
                <c:pt idx="5">
                  <c:v>46992.532333212141</c:v>
                </c:pt>
                <c:pt idx="6">
                  <c:v>75338.761744858246</c:v>
                </c:pt>
                <c:pt idx="7">
                  <c:v>39352.448260339559</c:v>
                </c:pt>
                <c:pt idx="8">
                  <c:v>38653.806025546364</c:v>
                </c:pt>
                <c:pt idx="9">
                  <c:v>39426.88214605728</c:v>
                </c:pt>
              </c:numCache>
            </c:numRef>
          </c:val>
          <c:extLst>
            <c:ext xmlns:c16="http://schemas.microsoft.com/office/drawing/2014/chart" uri="{C3380CC4-5D6E-409C-BE32-E72D297353CC}">
              <c16:uniqueId val="{00000004-D5FE-41BB-92EB-A20EEAED1A70}"/>
            </c:ext>
          </c:extLst>
        </c:ser>
        <c:dLbls>
          <c:showLegendKey val="0"/>
          <c:showVal val="0"/>
          <c:showCatName val="0"/>
          <c:showSerName val="0"/>
          <c:showPercent val="0"/>
          <c:showBubbleSize val="0"/>
        </c:dLbls>
        <c:gapWidth val="150"/>
        <c:overlap val="100"/>
        <c:axId val="652888592"/>
        <c:axId val="652892528"/>
      </c:barChart>
      <c:lineChart>
        <c:grouping val="standard"/>
        <c:varyColors val="0"/>
        <c:ser>
          <c:idx val="9"/>
          <c:order val="5"/>
          <c:tx>
            <c:strRef>
              <c:f>'Grafiki AP'!$A$10</c:f>
              <c:strCache>
                <c:ptCount val="1"/>
                <c:pt idx="0">
                  <c:v>Kopā </c:v>
                </c:pt>
              </c:strCache>
            </c:strRef>
          </c:tx>
          <c:spPr>
            <a:ln w="28575" cap="rnd">
              <a:noFill/>
              <a:round/>
            </a:ln>
            <a:effectLst/>
          </c:spPr>
          <c:marker>
            <c:symbol val="none"/>
          </c:marker>
          <c:dLbls>
            <c:numFmt formatCode="#,##0" sourceLinked="0"/>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lumMod val="75000"/>
                        <a:lumOff val="25000"/>
                      </a:schemeClr>
                    </a:solidFill>
                    <a:latin typeface="+mn-lt"/>
                    <a:ea typeface="+mn-ea"/>
                    <a:cs typeface="+mn-cs"/>
                  </a:defRPr>
                </a:pPr>
                <a:endParaRPr lang="lv-LV"/>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AP'!$B$4:$K$4</c:f>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f>'Grafiki AP'!$B$10:$K$10</c:f>
              <c:numCache>
                <c:formatCode>#,##0</c:formatCode>
                <c:ptCount val="10"/>
                <c:pt idx="0">
                  <c:v>115968.725078</c:v>
                </c:pt>
                <c:pt idx="1">
                  <c:v>157734.29236642455</c:v>
                </c:pt>
                <c:pt idx="2">
                  <c:v>224950.71494424398</c:v>
                </c:pt>
                <c:pt idx="3">
                  <c:v>243307.0815794192</c:v>
                </c:pt>
                <c:pt idx="4">
                  <c:v>237974.22134945582</c:v>
                </c:pt>
                <c:pt idx="5">
                  <c:v>191554.39624132129</c:v>
                </c:pt>
                <c:pt idx="6">
                  <c:v>222988.28940758976</c:v>
                </c:pt>
                <c:pt idx="7">
                  <c:v>188942.42489632577</c:v>
                </c:pt>
                <c:pt idx="8">
                  <c:v>191432.47869425232</c:v>
                </c:pt>
                <c:pt idx="9">
                  <c:v>195258.96106813732</c:v>
                </c:pt>
              </c:numCache>
            </c:numRef>
          </c:val>
          <c:smooth val="0"/>
          <c:extLst>
            <c:ext xmlns:c16="http://schemas.microsoft.com/office/drawing/2014/chart" uri="{C3380CC4-5D6E-409C-BE32-E72D297353CC}">
              <c16:uniqueId val="{00000005-D5FE-41BB-92EB-A20EEAED1A70}"/>
            </c:ext>
          </c:extLst>
        </c:ser>
        <c:dLbls>
          <c:showLegendKey val="0"/>
          <c:showVal val="0"/>
          <c:showCatName val="0"/>
          <c:showSerName val="0"/>
          <c:showPercent val="0"/>
          <c:showBubbleSize val="0"/>
        </c:dLbls>
        <c:marker val="1"/>
        <c:smooth val="0"/>
        <c:axId val="652888592"/>
        <c:axId val="652892528"/>
        <c:extLst>
          <c:ext xmlns:c15="http://schemas.microsoft.com/office/drawing/2012/chart" uri="{02D57815-91ED-43cb-92C2-25804820EDAC}">
            <c15:filteredLineSeries>
              <c15:ser>
                <c:idx val="10"/>
                <c:order val="6"/>
                <c:tx>
                  <c:strRef>
                    <c:extLst>
                      <c:ext uri="{02D57815-91ED-43cb-92C2-25804820EDAC}">
                        <c15:formulaRef>
                          <c15:sqref>'Grafiki AP'!$A$11</c15:sqref>
                        </c15:formulaRef>
                      </c:ext>
                    </c:extLst>
                    <c:strCache>
                      <c:ptCount val="1"/>
                      <c:pt idx="0">
                        <c:v>Potenciālais investīciju apjoms</c:v>
                      </c:pt>
                    </c:strCache>
                  </c:strRef>
                </c:tx>
                <c:spPr>
                  <a:ln w="38100" cap="rnd">
                    <a:solidFill>
                      <a:sysClr val="window" lastClr="FFFFFF">
                        <a:lumMod val="65000"/>
                      </a:sysClr>
                    </a:solidFill>
                    <a:prstDash val="sysDash"/>
                    <a:round/>
                  </a:ln>
                  <a:effectLst/>
                </c:spPr>
                <c:marker>
                  <c:symbol val="none"/>
                </c:marker>
                <c:cat>
                  <c:numRef>
                    <c:extLst>
                      <c:ext uri="{02D57815-91ED-43cb-92C2-25804820EDAC}">
                        <c15:formulaRef>
                          <c15:sqref>'Grafiki AP'!$B$4:$K$4</c15:sqref>
                        </c15:formulaRef>
                      </c:ext>
                    </c:extLst>
                    <c:numCache>
                      <c:formatCode>0</c:formatCode>
                      <c:ptCount val="10"/>
                      <c:pt idx="0">
                        <c:v>2027</c:v>
                      </c:pt>
                      <c:pt idx="1">
                        <c:v>2028</c:v>
                      </c:pt>
                      <c:pt idx="2">
                        <c:v>2029</c:v>
                      </c:pt>
                      <c:pt idx="3">
                        <c:v>2030</c:v>
                      </c:pt>
                      <c:pt idx="4">
                        <c:v>2031</c:v>
                      </c:pt>
                      <c:pt idx="5">
                        <c:v>2032</c:v>
                      </c:pt>
                      <c:pt idx="6">
                        <c:v>2033</c:v>
                      </c:pt>
                      <c:pt idx="7">
                        <c:v>2034</c:v>
                      </c:pt>
                      <c:pt idx="8">
                        <c:v>2035</c:v>
                      </c:pt>
                      <c:pt idx="9">
                        <c:v>2036</c:v>
                      </c:pt>
                    </c:numCache>
                  </c:numRef>
                </c:cat>
                <c:val>
                  <c:numRef>
                    <c:extLst>
                      <c:ext uri="{02D57815-91ED-43cb-92C2-25804820EDAC}">
                        <c15:formulaRef>
                          <c15:sqref>'Grafiki AP'!$B$11:$K$11</c15:sqref>
                        </c15:formulaRef>
                      </c:ext>
                    </c:extLst>
                    <c:numCache>
                      <c:formatCode>General</c:formatCode>
                      <c:ptCount val="10"/>
                      <c:pt idx="2" formatCode="#,##0">
                        <c:v>160000</c:v>
                      </c:pt>
                      <c:pt idx="3" formatCode="#,##0">
                        <c:v>180000</c:v>
                      </c:pt>
                      <c:pt idx="4" formatCode="#,##0">
                        <c:v>180000</c:v>
                      </c:pt>
                      <c:pt idx="5" formatCode="#,##0">
                        <c:v>160000</c:v>
                      </c:pt>
                      <c:pt idx="6" formatCode="#,##0">
                        <c:v>145000</c:v>
                      </c:pt>
                      <c:pt idx="7" formatCode="#,##0">
                        <c:v>188942.42489632577</c:v>
                      </c:pt>
                    </c:numCache>
                  </c:numRef>
                </c:val>
                <c:smooth val="1"/>
                <c:extLst>
                  <c:ext xmlns:c16="http://schemas.microsoft.com/office/drawing/2014/chart" uri="{C3380CC4-5D6E-409C-BE32-E72D297353CC}">
                    <c16:uniqueId val="{00000006-D5FE-41BB-92EB-A20EEAED1A70}"/>
                  </c:ext>
                </c:extLst>
              </c15:ser>
            </c15:filteredLineSeries>
          </c:ext>
        </c:extLst>
      </c:lineChart>
      <c:catAx>
        <c:axId val="65288859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652892528"/>
        <c:crosses val="autoZero"/>
        <c:auto val="1"/>
        <c:lblAlgn val="ctr"/>
        <c:lblOffset val="100"/>
        <c:noMultiLvlLbl val="0"/>
      </c:catAx>
      <c:valAx>
        <c:axId val="652892528"/>
        <c:scaling>
          <c:orientation val="minMax"/>
          <c:max val="2500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652888592"/>
        <c:crosses val="autoZero"/>
        <c:crossBetween val="between"/>
        <c:dispUnits>
          <c:builtInUnit val="thousands"/>
        </c:dispUnits>
      </c:valAx>
      <c:spPr>
        <a:noFill/>
        <a:ln>
          <a:noFill/>
        </a:ln>
        <a:effectLst/>
      </c:spPr>
    </c:plotArea>
    <c:legend>
      <c:legendPos val="b"/>
      <c:legendEntry>
        <c:idx val="5"/>
        <c:delete val="1"/>
      </c:legendEntry>
      <c:layout>
        <c:manualLayout>
          <c:xMode val="edge"/>
          <c:yMode val="edge"/>
          <c:x val="5.2973753912834098E-2"/>
          <c:y val="0.88726921404763059"/>
          <c:w val="0.93420845570321043"/>
          <c:h val="0.1127308243281488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chart>
  <c:spPr>
    <a:solidFill>
      <a:schemeClr val="bg1"/>
    </a:solidFill>
    <a:ln w="9525" cap="flat" cmpd="sng" algn="ctr">
      <a:noFill/>
      <a:round/>
    </a:ln>
    <a:effectLst/>
  </c:spPr>
  <c:txPr>
    <a:bodyPr/>
    <a:lstStyle/>
    <a:p>
      <a:pPr>
        <a:defRPr/>
      </a:pPr>
      <a:endParaRPr lang="lv-LV"/>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'Grafiki AP'!$A$54</c:f>
              <c:strCache>
                <c:ptCount val="1"/>
                <c:pt idx="0">
                  <c:v>Kapitālieguldījumi bez Eiropas fondiem</c:v>
                </c:pt>
              </c:strCache>
            </c:strRef>
          </c:tx>
          <c:spPr>
            <a:solidFill>
              <a:srgbClr val="054F9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solidFill>
                    <a:latin typeface="+mn-lt"/>
                    <a:ea typeface="+mn-ea"/>
                    <a:cs typeface="+mn-cs"/>
                  </a:defRPr>
                </a:pPr>
                <a:endParaRPr lang="lv-LV"/>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AP'!$B$53:$N$53</c:f>
              <c:numCache>
                <c:formatCode>0</c:formatCode>
                <c:ptCount val="13"/>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numCache>
            </c:numRef>
          </c:cat>
          <c:val>
            <c:numRef>
              <c:f>'Grafiki AP'!$B$54:$N$54</c:f>
              <c:numCache>
                <c:formatCode>#,##0</c:formatCode>
                <c:ptCount val="13"/>
                <c:pt idx="0">
                  <c:v>112501.32525999805</c:v>
                </c:pt>
                <c:pt idx="1">
                  <c:v>104046.43962200027</c:v>
                </c:pt>
                <c:pt idx="2">
                  <c:v>105002.04787000001</c:v>
                </c:pt>
                <c:pt idx="3">
                  <c:v>100507.95307800001</c:v>
                </c:pt>
                <c:pt idx="4">
                  <c:v>131837.16305127201</c:v>
                </c:pt>
                <c:pt idx="5">
                  <c:v>134158.14225307107</c:v>
                </c:pt>
                <c:pt idx="6">
                  <c:v>136410.65919227572</c:v>
                </c:pt>
                <c:pt idx="7">
                  <c:v>141416.39422363642</c:v>
                </c:pt>
                <c:pt idx="8">
                  <c:v>144561.86390810914</c:v>
                </c:pt>
                <c:pt idx="9">
                  <c:v>147649.52766273159</c:v>
                </c:pt>
                <c:pt idx="10">
                  <c:v>149589.97663598621</c:v>
                </c:pt>
                <c:pt idx="11">
                  <c:v>152778.67266870596</c:v>
                </c:pt>
                <c:pt idx="12">
                  <c:v>155832.07892208005</c:v>
                </c:pt>
              </c:numCache>
            </c:numRef>
          </c:val>
          <c:extLst>
            <c:ext xmlns:c16="http://schemas.microsoft.com/office/drawing/2014/chart" uri="{C3380CC4-5D6E-409C-BE32-E72D297353CC}">
              <c16:uniqueId val="{00000000-8039-4669-8BC4-71C58491337A}"/>
            </c:ext>
          </c:extLst>
        </c:ser>
        <c:dLbls>
          <c:showLegendKey val="0"/>
          <c:showVal val="0"/>
          <c:showCatName val="0"/>
          <c:showSerName val="0"/>
          <c:showPercent val="0"/>
          <c:showBubbleSize val="0"/>
        </c:dLbls>
        <c:gapWidth val="150"/>
        <c:axId val="652850872"/>
        <c:axId val="652844312"/>
      </c:barChart>
      <c:lineChart>
        <c:grouping val="standard"/>
        <c:varyColors val="0"/>
        <c:ser>
          <c:idx val="1"/>
          <c:order val="1"/>
          <c:tx>
            <c:strRef>
              <c:f>'Grafiki AP'!$A$55</c:f>
              <c:strCache>
                <c:ptCount val="1"/>
                <c:pt idx="0">
                  <c:v>Nolietojums bez Eiropas fondiem</c:v>
                </c:pt>
              </c:strCache>
            </c:strRef>
          </c:tx>
          <c:spPr>
            <a:ln w="28575" cap="rnd">
              <a:solidFill>
                <a:srgbClr val="A2BD30"/>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bg1"/>
                    </a:solidFill>
                    <a:latin typeface="+mn-lt"/>
                    <a:ea typeface="+mn-ea"/>
                    <a:cs typeface="+mn-cs"/>
                  </a:defRPr>
                </a:pPr>
                <a:endParaRPr lang="lv-LV"/>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'Grafiki AP'!$B$53:$N$53</c:f>
              <c:numCache>
                <c:formatCode>0</c:formatCode>
                <c:ptCount val="13"/>
                <c:pt idx="0">
                  <c:v>2024</c:v>
                </c:pt>
                <c:pt idx="1">
                  <c:v>2025</c:v>
                </c:pt>
                <c:pt idx="2">
                  <c:v>2026</c:v>
                </c:pt>
                <c:pt idx="3">
                  <c:v>2027</c:v>
                </c:pt>
                <c:pt idx="4">
                  <c:v>2028</c:v>
                </c:pt>
                <c:pt idx="5">
                  <c:v>2029</c:v>
                </c:pt>
                <c:pt idx="6">
                  <c:v>2030</c:v>
                </c:pt>
                <c:pt idx="7">
                  <c:v>2031</c:v>
                </c:pt>
                <c:pt idx="8">
                  <c:v>2032</c:v>
                </c:pt>
                <c:pt idx="9">
                  <c:v>2033</c:v>
                </c:pt>
                <c:pt idx="10">
                  <c:v>2034</c:v>
                </c:pt>
                <c:pt idx="11">
                  <c:v>2035</c:v>
                </c:pt>
                <c:pt idx="12">
                  <c:v>2036</c:v>
                </c:pt>
              </c:numCache>
            </c:numRef>
          </c:cat>
          <c:val>
            <c:numRef>
              <c:f>'Grafiki AP'!$B$55:$N$55</c:f>
              <c:numCache>
                <c:formatCode>#,##0</c:formatCode>
                <c:ptCount val="13"/>
                <c:pt idx="0">
                  <c:v>84188.132389999984</c:v>
                </c:pt>
                <c:pt idx="1">
                  <c:v>88952.048609999998</c:v>
                </c:pt>
                <c:pt idx="2">
                  <c:v>83381.016519604731</c:v>
                </c:pt>
                <c:pt idx="3">
                  <c:v>84058.068945454666</c:v>
                </c:pt>
                <c:pt idx="4">
                  <c:v>85398.962582729626</c:v>
                </c:pt>
                <c:pt idx="5">
                  <c:v>87904.183860457211</c:v>
                </c:pt>
                <c:pt idx="6">
                  <c:v>90088.907266797891</c:v>
                </c:pt>
                <c:pt idx="7">
                  <c:v>92714.346064804966</c:v>
                </c:pt>
                <c:pt idx="8">
                  <c:v>95374.41182814083</c:v>
                </c:pt>
                <c:pt idx="9">
                  <c:v>97920.375719150135</c:v>
                </c:pt>
                <c:pt idx="10">
                  <c:v>100846.13308139496</c:v>
                </c:pt>
                <c:pt idx="11">
                  <c:v>103891.45439178155</c:v>
                </c:pt>
                <c:pt idx="12">
                  <c:v>106911.02426183857</c:v>
                </c:pt>
              </c:numCache>
            </c:numRef>
          </c:val>
          <c:smooth val="1"/>
          <c:extLst>
            <c:ext xmlns:c16="http://schemas.microsoft.com/office/drawing/2014/chart" uri="{C3380CC4-5D6E-409C-BE32-E72D297353CC}">
              <c16:uniqueId val="{00000001-8039-4669-8BC4-71C58491337A}"/>
            </c:ext>
          </c:extLst>
        </c:ser>
        <c:dLbls>
          <c:showLegendKey val="0"/>
          <c:showVal val="0"/>
          <c:showCatName val="0"/>
          <c:showSerName val="0"/>
          <c:showPercent val="0"/>
          <c:showBubbleSize val="0"/>
        </c:dLbls>
        <c:marker val="1"/>
        <c:smooth val="0"/>
        <c:axId val="652850872"/>
        <c:axId val="652844312"/>
      </c:lineChart>
      <c:catAx>
        <c:axId val="6528508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652844312"/>
        <c:crosses val="autoZero"/>
        <c:auto val="1"/>
        <c:lblAlgn val="ctr"/>
        <c:lblOffset val="100"/>
        <c:noMultiLvlLbl val="0"/>
      </c:catAx>
      <c:valAx>
        <c:axId val="652844312"/>
        <c:scaling>
          <c:orientation val="minMax"/>
          <c:max val="16000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652850872"/>
        <c:crosses val="autoZero"/>
        <c:crossBetween val="between"/>
        <c:dispUnits>
          <c:builtInUnit val="thousands"/>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chart>
  <c:spPr>
    <a:solidFill>
      <a:schemeClr val="bg1"/>
    </a:solidFill>
    <a:ln w="9525" cap="flat" cmpd="sng" algn="ctr">
      <a:noFill/>
      <a:round/>
    </a:ln>
    <a:effectLst/>
  </c:spPr>
  <c:txPr>
    <a:bodyPr/>
    <a:lstStyle/>
    <a:p>
      <a:pPr>
        <a:defRPr/>
      </a:pPr>
      <a:endParaRPr lang="lv-LV"/>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2848653148756789E-2"/>
          <c:y val="0.18648018648018649"/>
          <c:w val="0.90786778600649021"/>
          <c:h val="0.60362828938568402"/>
        </c:manualLayout>
      </c:layout>
      <c:barChart>
        <c:barDir val="col"/>
        <c:grouping val="clustered"/>
        <c:varyColors val="0"/>
        <c:ser>
          <c:idx val="1"/>
          <c:order val="1"/>
          <c:tx>
            <c:strRef>
              <c:f>Sheet1!$B$10</c:f>
              <c:strCache>
                <c:ptCount val="1"/>
                <c:pt idx="0">
                  <c:v>pašu kapitāla</c:v>
                </c:pt>
              </c:strCache>
            </c:strRef>
          </c:tx>
          <c:spPr>
            <a:solidFill>
              <a:schemeClr val="accent2">
                <a:lumMod val="40000"/>
                <a:lumOff val="60000"/>
              </a:schemeClr>
            </a:solidFill>
            <a:ln>
              <a:noFill/>
            </a:ln>
            <a:effectLst/>
          </c:spPr>
          <c:invertIfNegative val="0"/>
          <c:cat>
            <c:numRef>
              <c:f>Sheet1!$C$8:$H$8</c:f>
              <c:numCache>
                <c:formatCode>General</c:formatCode>
                <c:ptCount val="6"/>
                <c:pt idx="0">
                  <c:v>2019</c:v>
                </c:pt>
                <c:pt idx="1">
                  <c:v>2020</c:v>
                </c:pt>
                <c:pt idx="2">
                  <c:v>2021</c:v>
                </c:pt>
                <c:pt idx="3">
                  <c:v>2022</c:v>
                </c:pt>
                <c:pt idx="4">
                  <c:v>2026</c:v>
                </c:pt>
                <c:pt idx="5">
                  <c:v>2027</c:v>
                </c:pt>
              </c:numCache>
            </c:numRef>
          </c:cat>
          <c:val>
            <c:numRef>
              <c:f>Sheet1!$C$10:$H$10</c:f>
              <c:numCache>
                <c:formatCode>0.00%</c:formatCode>
                <c:ptCount val="6"/>
                <c:pt idx="0">
                  <c:v>4.7600000000000003E-2</c:v>
                </c:pt>
                <c:pt idx="1">
                  <c:v>4.8399999999999999E-2</c:v>
                </c:pt>
                <c:pt idx="2">
                  <c:v>4.5400000000000003E-2</c:v>
                </c:pt>
                <c:pt idx="3">
                  <c:v>4.5400000000000003E-2</c:v>
                </c:pt>
                <c:pt idx="4">
                  <c:v>6.0699999999999997E-2</c:v>
                </c:pt>
                <c:pt idx="5">
                  <c:v>6.9800000000000001E-2</c:v>
                </c:pt>
              </c:numCache>
            </c:numRef>
          </c:val>
          <c:extLst>
            <c:ext xmlns:c16="http://schemas.microsoft.com/office/drawing/2014/chart" uri="{C3380CC4-5D6E-409C-BE32-E72D297353CC}">
              <c16:uniqueId val="{00000000-B877-4D15-8AEC-ACD4441133A0}"/>
            </c:ext>
          </c:extLst>
        </c:ser>
        <c:ser>
          <c:idx val="2"/>
          <c:order val="2"/>
          <c:tx>
            <c:strRef>
              <c:f>Sheet1!$B$11</c:f>
              <c:strCache>
                <c:ptCount val="1"/>
                <c:pt idx="0">
                  <c:v>aizņemtā kapitāla</c:v>
                </c:pt>
              </c:strCache>
            </c:strRef>
          </c:tx>
          <c:spPr>
            <a:solidFill>
              <a:schemeClr val="accent4">
                <a:lumMod val="40000"/>
                <a:lumOff val="60000"/>
              </a:schemeClr>
            </a:solidFill>
            <a:ln>
              <a:noFill/>
            </a:ln>
            <a:effectLst/>
          </c:spPr>
          <c:invertIfNegative val="0"/>
          <c:cat>
            <c:numRef>
              <c:f>Sheet1!$C$8:$H$8</c:f>
              <c:numCache>
                <c:formatCode>General</c:formatCode>
                <c:ptCount val="6"/>
                <c:pt idx="0">
                  <c:v>2019</c:v>
                </c:pt>
                <c:pt idx="1">
                  <c:v>2020</c:v>
                </c:pt>
                <c:pt idx="2">
                  <c:v>2021</c:v>
                </c:pt>
                <c:pt idx="3">
                  <c:v>2022</c:v>
                </c:pt>
                <c:pt idx="4">
                  <c:v>2026</c:v>
                </c:pt>
                <c:pt idx="5">
                  <c:v>2027</c:v>
                </c:pt>
              </c:numCache>
            </c:numRef>
          </c:cat>
          <c:val>
            <c:numRef>
              <c:f>Sheet1!$C$11:$H$11</c:f>
              <c:numCache>
                <c:formatCode>0.00%</c:formatCode>
                <c:ptCount val="6"/>
                <c:pt idx="0">
                  <c:v>2.4899999999999999E-2</c:v>
                </c:pt>
                <c:pt idx="1">
                  <c:v>2.46E-2</c:v>
                </c:pt>
                <c:pt idx="2">
                  <c:v>2.4500000000000001E-2</c:v>
                </c:pt>
                <c:pt idx="3">
                  <c:v>2.4799999999999999E-2</c:v>
                </c:pt>
                <c:pt idx="4">
                  <c:v>4.0500000000000001E-2</c:v>
                </c:pt>
                <c:pt idx="5">
                  <c:v>4.4400000000000002E-2</c:v>
                </c:pt>
              </c:numCache>
            </c:numRef>
          </c:val>
          <c:extLst>
            <c:ext xmlns:c16="http://schemas.microsoft.com/office/drawing/2014/chart" uri="{C3380CC4-5D6E-409C-BE32-E72D297353CC}">
              <c16:uniqueId val="{00000001-B877-4D15-8AEC-ACD4441133A0}"/>
            </c:ext>
          </c:extLst>
        </c:ser>
        <c:dLbls>
          <c:showLegendKey val="0"/>
          <c:showVal val="0"/>
          <c:showCatName val="0"/>
          <c:showSerName val="0"/>
          <c:showPercent val="0"/>
          <c:showBubbleSize val="0"/>
        </c:dLbls>
        <c:gapWidth val="150"/>
        <c:axId val="42629504"/>
        <c:axId val="1909976512"/>
      </c:barChart>
      <c:lineChart>
        <c:grouping val="standard"/>
        <c:varyColors val="0"/>
        <c:ser>
          <c:idx val="0"/>
          <c:order val="0"/>
          <c:tx>
            <c:strRef>
              <c:f>Sheet1!$B$9</c:f>
              <c:strCache>
                <c:ptCount val="1"/>
                <c:pt idx="0">
                  <c:v>WACC</c:v>
                </c:pt>
              </c:strCache>
            </c:strRef>
          </c:tx>
          <c:spPr>
            <a:ln w="28575" cap="rnd">
              <a:solidFill>
                <a:schemeClr val="accent1"/>
              </a:solidFill>
              <a:round/>
            </a:ln>
            <a:effectLst/>
          </c:spPr>
          <c:marker>
            <c:symbol val="none"/>
          </c:marker>
          <c:dPt>
            <c:idx val="4"/>
            <c:marker>
              <c:symbol val="none"/>
            </c:marker>
            <c:bubble3D val="0"/>
            <c:spPr>
              <a:ln w="28575" cap="rnd">
                <a:noFill/>
                <a:round/>
              </a:ln>
              <a:effectLst/>
            </c:spPr>
            <c:extLst>
              <c:ext xmlns:c16="http://schemas.microsoft.com/office/drawing/2014/chart" uri="{C3380CC4-5D6E-409C-BE32-E72D297353CC}">
                <c16:uniqueId val="{00000003-B877-4D15-8AEC-ACD4441133A0}"/>
              </c:ext>
            </c:extLst>
          </c:dPt>
          <c:cat>
            <c:numRef>
              <c:f>Sheet1!$C$8:$H$8</c:f>
              <c:numCache>
                <c:formatCode>General</c:formatCode>
                <c:ptCount val="6"/>
                <c:pt idx="0">
                  <c:v>2019</c:v>
                </c:pt>
                <c:pt idx="1">
                  <c:v>2020</c:v>
                </c:pt>
                <c:pt idx="2">
                  <c:v>2021</c:v>
                </c:pt>
                <c:pt idx="3">
                  <c:v>2022</c:v>
                </c:pt>
                <c:pt idx="4">
                  <c:v>2026</c:v>
                </c:pt>
                <c:pt idx="5">
                  <c:v>2027</c:v>
                </c:pt>
              </c:numCache>
            </c:numRef>
          </c:cat>
          <c:val>
            <c:numRef>
              <c:f>Sheet1!$C$9:$H$9</c:f>
              <c:numCache>
                <c:formatCode>0.00%</c:formatCode>
                <c:ptCount val="6"/>
                <c:pt idx="0">
                  <c:v>4.2200000000000001E-2</c:v>
                </c:pt>
                <c:pt idx="1">
                  <c:v>3.3099999999999997E-2</c:v>
                </c:pt>
                <c:pt idx="2">
                  <c:v>2.6499999999999999E-2</c:v>
                </c:pt>
                <c:pt idx="3">
                  <c:v>2.63E-2</c:v>
                </c:pt>
                <c:pt idx="4">
                  <c:v>5.8200000000000002E-2</c:v>
                </c:pt>
                <c:pt idx="5">
                  <c:v>6.5799999999999997E-2</c:v>
                </c:pt>
              </c:numCache>
            </c:numRef>
          </c:val>
          <c:smooth val="0"/>
          <c:extLst>
            <c:ext xmlns:c16="http://schemas.microsoft.com/office/drawing/2014/chart" uri="{C3380CC4-5D6E-409C-BE32-E72D297353CC}">
              <c16:uniqueId val="{00000004-B877-4D15-8AEC-ACD4441133A0}"/>
            </c:ext>
          </c:extLst>
        </c:ser>
        <c:dLbls>
          <c:showLegendKey val="0"/>
          <c:showVal val="0"/>
          <c:showCatName val="0"/>
          <c:showSerName val="0"/>
          <c:showPercent val="0"/>
          <c:showBubbleSize val="0"/>
        </c:dLbls>
        <c:marker val="1"/>
        <c:smooth val="0"/>
        <c:axId val="1615685136"/>
        <c:axId val="291318080"/>
      </c:lineChart>
      <c:catAx>
        <c:axId val="426295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909976512"/>
        <c:crosses val="autoZero"/>
        <c:auto val="1"/>
        <c:lblAlgn val="ctr"/>
        <c:lblOffset val="100"/>
        <c:noMultiLvlLbl val="0"/>
      </c:catAx>
      <c:valAx>
        <c:axId val="1909976512"/>
        <c:scaling>
          <c:orientation val="minMax"/>
          <c:max val="7.0000000000000007E-2"/>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42629504"/>
        <c:crosses val="autoZero"/>
        <c:crossBetween val="between"/>
      </c:valAx>
      <c:valAx>
        <c:axId val="291318080"/>
        <c:scaling>
          <c:orientation val="minMax"/>
        </c:scaling>
        <c:delete val="0"/>
        <c:axPos val="r"/>
        <c:numFmt formatCode="0%" sourceLinked="0"/>
        <c:majorTickMark val="out"/>
        <c:minorTickMark val="none"/>
        <c:tickLblPos val="none"/>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crossAx val="1615685136"/>
        <c:crosses val="max"/>
        <c:crossBetween val="between"/>
      </c:valAx>
      <c:catAx>
        <c:axId val="1615685136"/>
        <c:scaling>
          <c:orientation val="minMax"/>
        </c:scaling>
        <c:delete val="1"/>
        <c:axPos val="b"/>
        <c:numFmt formatCode="General" sourceLinked="1"/>
        <c:majorTickMark val="out"/>
        <c:minorTickMark val="none"/>
        <c:tickLblPos val="nextTo"/>
        <c:crossAx val="291318080"/>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lv-LV"/>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lv-LV"/>
    </a:p>
  </c:txPr>
  <c:externalData r:id="rId3">
    <c:autoUpdate val="0"/>
  </c:externalData>
  <c:userShapes r:id="rId4"/>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0.07732</cdr:x>
      <cdr:y>0.01049</cdr:y>
    </cdr:from>
    <cdr:to>
      <cdr:x>0.56821</cdr:x>
      <cdr:y>0.18161</cdr:y>
    </cdr:to>
    <cdr:sp macro="" textlink="">
      <cdr:nvSpPr>
        <cdr:cNvPr id="3" name="Arrow: Right 2">
          <a:extLst xmlns:a="http://schemas.openxmlformats.org/drawingml/2006/main">
            <a:ext uri="{FF2B5EF4-FFF2-40B4-BE49-F238E27FC236}">
              <a16:creationId xmlns:a16="http://schemas.microsoft.com/office/drawing/2014/main" id="{0292E6ED-7FB7-8693-7DAA-6998DDEA183B}"/>
            </a:ext>
          </a:extLst>
        </cdr:cNvPr>
        <cdr:cNvSpPr/>
      </cdr:nvSpPr>
      <cdr:spPr>
        <a:xfrm xmlns:a="http://schemas.openxmlformats.org/drawingml/2006/main">
          <a:off x="409575" y="28609"/>
          <a:ext cx="2600325" cy="466692"/>
        </a:xfrm>
        <a:prstGeom xmlns:a="http://schemas.openxmlformats.org/drawingml/2006/main" prst="rightArrow">
          <a:avLst/>
        </a:prstGeom>
        <a:solidFill xmlns:a="http://schemas.openxmlformats.org/drawingml/2006/main">
          <a:schemeClr val="bg1">
            <a:lumMod val="85000"/>
          </a:schemeClr>
        </a:solidFill>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pPr algn="ctr"/>
          <a:r>
            <a:rPr lang="en-US" kern="1200">
              <a:solidFill>
                <a:sysClr val="windowText" lastClr="000000"/>
              </a:solidFill>
            </a:rPr>
            <a:t>Reālā wacc likme</a:t>
          </a:r>
          <a:endParaRPr lang="lv-LV" kern="1200">
            <a:solidFill>
              <a:sysClr val="windowText" lastClr="000000"/>
            </a:solidFill>
          </a:endParaRPr>
        </a:p>
      </cdr:txBody>
    </cdr:sp>
  </cdr:relSizeAnchor>
  <cdr:relSizeAnchor xmlns:cdr="http://schemas.openxmlformats.org/drawingml/2006/chartDrawing">
    <cdr:from>
      <cdr:x>0.63114</cdr:x>
      <cdr:y>0.01397</cdr:y>
    </cdr:from>
    <cdr:to>
      <cdr:x>0.98524</cdr:x>
      <cdr:y>0.18161</cdr:y>
    </cdr:to>
    <cdr:sp macro="" textlink="">
      <cdr:nvSpPr>
        <cdr:cNvPr id="4" name="Arrow: Right 3">
          <a:extLst xmlns:a="http://schemas.openxmlformats.org/drawingml/2006/main">
            <a:ext uri="{FF2B5EF4-FFF2-40B4-BE49-F238E27FC236}">
              <a16:creationId xmlns:a16="http://schemas.microsoft.com/office/drawing/2014/main" id="{9532E86D-FFA0-D65B-37C3-987503C293EF}"/>
            </a:ext>
          </a:extLst>
        </cdr:cNvPr>
        <cdr:cNvSpPr/>
      </cdr:nvSpPr>
      <cdr:spPr>
        <a:xfrm xmlns:a="http://schemas.openxmlformats.org/drawingml/2006/main">
          <a:off x="3343255" y="39698"/>
          <a:ext cx="1875725" cy="476370"/>
        </a:xfrm>
        <a:prstGeom xmlns:a="http://schemas.openxmlformats.org/drawingml/2006/main" prst="rightArrow">
          <a:avLst/>
        </a:prstGeom>
        <a:solidFill xmlns:a="http://schemas.openxmlformats.org/drawingml/2006/main">
          <a:schemeClr val="accent6">
            <a:lumMod val="20000"/>
            <a:lumOff val="80000"/>
          </a:schemeClr>
        </a:solidFill>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ctr"/>
          <a:r>
            <a:rPr lang="en-US" kern="1200">
              <a:solidFill>
                <a:sysClr val="windowText" lastClr="000000"/>
              </a:solidFill>
            </a:rPr>
            <a:t> Nominālā wacc likme</a:t>
          </a:r>
          <a:endParaRPr lang="lv-LV" kern="1200">
            <a:solidFill>
              <a:sysClr val="windowText" lastClr="000000"/>
            </a:solidFill>
          </a:endParaRPr>
        </a:p>
      </cdr:txBody>
    </cdr:sp>
  </cdr:relSizeAnchor>
</c:userShapes>
</file>

<file path=word/theme/theme1.xml><?xml version="1.0" encoding="utf-8"?>
<a:theme xmlns:a="http://schemas.openxmlformats.org/drawingml/2006/main" name="Office Theme">
  <a:themeElements>
    <a:clrScheme name="ST word">
      <a:dk1>
        <a:sysClr val="windowText" lastClr="000000"/>
      </a:dk1>
      <a:lt1>
        <a:sysClr val="window" lastClr="FFFFFF"/>
      </a:lt1>
      <a:dk2>
        <a:srgbClr val="0E2841"/>
      </a:dk2>
      <a:lt2>
        <a:srgbClr val="E8E8E8"/>
      </a:lt2>
      <a:accent1>
        <a:srgbClr val="054F95"/>
      </a:accent1>
      <a:accent2>
        <a:srgbClr val="A2BD30"/>
      </a:accent2>
      <a:accent3>
        <a:srgbClr val="CCD221"/>
      </a:accent3>
      <a:accent4>
        <a:srgbClr val="229BD7"/>
      </a:accent4>
      <a:accent5>
        <a:srgbClr val="D0E5F5"/>
      </a:accent5>
      <a:accent6>
        <a:srgbClr val="F15D22"/>
      </a:accent6>
      <a:hlink>
        <a:srgbClr val="054F95"/>
      </a:hlink>
      <a:folHlink>
        <a:srgbClr val="054F9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s" ma:contentTypeID="0x010100A08EA8BE6698D44C89B52EE73D2A41C5" ma:contentTypeVersion="4" ma:contentTypeDescription="Izveidot jaunu dokumentu." ma:contentTypeScope="" ma:versionID="863f9fd080ebdeb2c076198dd619bd3a">
  <xsd:schema xmlns:xsd="http://www.w3.org/2001/XMLSchema" xmlns:xs="http://www.w3.org/2001/XMLSchema" xmlns:p="http://schemas.microsoft.com/office/2006/metadata/properties" xmlns:ns2="http://schemas.microsoft.com/sharepoint/v4" targetNamespace="http://schemas.microsoft.com/office/2006/metadata/properties" ma:root="true" ma:fieldsID="00307582ca0995b35d8a1d6926777b0a" ns2:_="">
    <xsd:import namespace="http://schemas.microsoft.com/sharepoint/v4"/>
    <xsd:element name="properties">
      <xsd:complexType>
        <xsd:sequence>
          <xsd:element name="documentManagement">
            <xsd:complexType>
              <xsd:all>
                <xsd:element ref="ns2: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8"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Satura tips"/>
        <xsd:element ref="dc:title" minOccurs="0" maxOccurs="1" ma:index="4" ma:displayName="Virsrakst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39D9AE-32C1-4FEA-BDF5-BD6E683A8E54}">
  <ds:schemaRefs>
    <ds:schemaRef ds:uri="http://schemas.openxmlformats.org/officeDocument/2006/bibliography"/>
  </ds:schemaRefs>
</ds:datastoreItem>
</file>

<file path=customXml/itemProps2.xml><?xml version="1.0" encoding="utf-8"?>
<ds:datastoreItem xmlns:ds="http://schemas.openxmlformats.org/officeDocument/2006/customXml" ds:itemID="{D74725BB-42D2-4DEE-BD6A-3DCD9A0B05AE}">
  <ds:schemaRefs>
    <ds:schemaRef ds:uri="http://schemas.microsoft.com/office/2006/metadata/properties"/>
    <ds:schemaRef ds:uri="http://schemas.microsoft.com/office/infopath/2007/PartnerControls"/>
    <ds:schemaRef ds:uri="http://schemas.microsoft.com/sharepoint/v4"/>
  </ds:schemaRefs>
</ds:datastoreItem>
</file>

<file path=customXml/itemProps3.xml><?xml version="1.0" encoding="utf-8"?>
<ds:datastoreItem xmlns:ds="http://schemas.openxmlformats.org/officeDocument/2006/customXml" ds:itemID="{FB7F2159-A3A5-4301-9071-B7967649239F}">
  <ds:schemaRefs>
    <ds:schemaRef ds:uri="http://schemas.microsoft.com/sharepoint/v3/contenttype/forms"/>
  </ds:schemaRefs>
</ds:datastoreItem>
</file>

<file path=customXml/itemProps4.xml><?xml version="1.0" encoding="utf-8"?>
<ds:datastoreItem xmlns:ds="http://schemas.openxmlformats.org/officeDocument/2006/customXml" ds:itemID="{8E4630B4-805A-4DD4-98B3-4A25EBAB64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9312e86-17e2-4e23-80c4-880ed011a2ff}" enabled="1" method="Privileged" siteId="{fbf574d5-c9cd-48a1-8713-81665fd3b20d}" removed="0"/>
</clbl:labelList>
</file>

<file path=docProps/app.xml><?xml version="1.0" encoding="utf-8"?>
<Properties xmlns="http://schemas.openxmlformats.org/officeDocument/2006/extended-properties" xmlns:vt="http://schemas.openxmlformats.org/officeDocument/2006/docPropsVTypes">
  <Template>Normal.dotm</Template>
  <TotalTime>5</TotalTime>
  <Pages>1</Pages>
  <Words>55047</Words>
  <Characters>31378</Characters>
  <Application>Microsoft Office Word</Application>
  <DocSecurity>0</DocSecurity>
  <Lines>261</Lines>
  <Paragraphs>172</Paragraphs>
  <ScaleCrop>false</ScaleCrop>
  <Company>AS Latvenergo</Company>
  <LinksUpToDate>false</LinksUpToDate>
  <CharactersWithSpaces>86253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Andris Bērziņš</dc:creator>
  <cp:keywords/>
  <dc:description/>
  <cp:lastModifiedBy>Andris Bērziņš</cp:lastModifiedBy>
  <cp:revision>4</cp:revision>
  <dcterms:created xsi:type="dcterms:W3CDTF">2026-08-26T08:05:00Z</dcterms:created>
  <dcterms:modified xsi:type="dcterms:W3CDTF">2026-08-26T10:18:00Z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0x010100A08EA8BE6698D44C89B52EE73D2A41C5</vt:lpwstr>
  </property>
</Properties>
</file>